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jpeg"/>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9"/>
  </p:notesMasterIdLst>
  <p:sldIdLst>
    <p:sldId id="564" r:id="rId2"/>
    <p:sldId id="660" r:id="rId3"/>
    <p:sldId id="452" r:id="rId4"/>
    <p:sldId id="580" r:id="rId5"/>
    <p:sldId id="780" r:id="rId6"/>
    <p:sldId id="699" r:id="rId7"/>
    <p:sldId id="782" r:id="rId8"/>
    <p:sldId id="781" r:id="rId9"/>
    <p:sldId id="671" r:id="rId10"/>
    <p:sldId id="695" r:id="rId11"/>
    <p:sldId id="702" r:id="rId12"/>
    <p:sldId id="576" r:id="rId13"/>
    <p:sldId id="573" r:id="rId14"/>
    <p:sldId id="574" r:id="rId15"/>
    <p:sldId id="465" r:id="rId16"/>
    <p:sldId id="632" r:id="rId17"/>
    <p:sldId id="572" r:id="rId18"/>
    <p:sldId id="569" r:id="rId19"/>
    <p:sldId id="636" r:id="rId20"/>
    <p:sldId id="635" r:id="rId21"/>
    <p:sldId id="637" r:id="rId22"/>
    <p:sldId id="409" r:id="rId23"/>
    <p:sldId id="597" r:id="rId24"/>
    <p:sldId id="600" r:id="rId25"/>
    <p:sldId id="602" r:id="rId26"/>
    <p:sldId id="603" r:id="rId27"/>
    <p:sldId id="629" r:id="rId28"/>
    <p:sldId id="623" r:id="rId29"/>
    <p:sldId id="630" r:id="rId30"/>
    <p:sldId id="619" r:id="rId31"/>
    <p:sldId id="631" r:id="rId32"/>
    <p:sldId id="590" r:id="rId33"/>
    <p:sldId id="621" r:id="rId34"/>
    <p:sldId id="628" r:id="rId35"/>
    <p:sldId id="583" r:id="rId36"/>
    <p:sldId id="584" r:id="rId37"/>
    <p:sldId id="588" r:id="rId38"/>
    <p:sldId id="495" r:id="rId39"/>
    <p:sldId id="589" r:id="rId40"/>
    <p:sldId id="591" r:id="rId41"/>
    <p:sldId id="593" r:id="rId42"/>
    <p:sldId id="594" r:id="rId43"/>
    <p:sldId id="596" r:id="rId44"/>
    <p:sldId id="558" r:id="rId45"/>
    <p:sldId id="752" r:id="rId46"/>
    <p:sldId id="679" r:id="rId47"/>
    <p:sldId id="751" r:id="rId48"/>
    <p:sldId id="665" r:id="rId49"/>
    <p:sldId id="701" r:id="rId50"/>
    <p:sldId id="647" r:id="rId51"/>
    <p:sldId id="673" r:id="rId52"/>
    <p:sldId id="750" r:id="rId53"/>
    <p:sldId id="648" r:id="rId54"/>
    <p:sldId id="708" r:id="rId55"/>
    <p:sldId id="709" r:id="rId56"/>
    <p:sldId id="710" r:id="rId57"/>
    <p:sldId id="712" r:id="rId58"/>
    <p:sldId id="715" r:id="rId59"/>
    <p:sldId id="711" r:id="rId60"/>
    <p:sldId id="713" r:id="rId61"/>
    <p:sldId id="714" r:id="rId62"/>
    <p:sldId id="706" r:id="rId63"/>
    <p:sldId id="707" r:id="rId64"/>
    <p:sldId id="716" r:id="rId65"/>
    <p:sldId id="718" r:id="rId66"/>
    <p:sldId id="721" r:id="rId67"/>
    <p:sldId id="722" r:id="rId68"/>
    <p:sldId id="723" r:id="rId69"/>
    <p:sldId id="785" r:id="rId70"/>
    <p:sldId id="786" r:id="rId71"/>
    <p:sldId id="787" r:id="rId72"/>
    <p:sldId id="793" r:id="rId73"/>
    <p:sldId id="792" r:id="rId74"/>
    <p:sldId id="753" r:id="rId75"/>
    <p:sldId id="728" r:id="rId76"/>
    <p:sldId id="733" r:id="rId77"/>
    <p:sldId id="739" r:id="rId78"/>
    <p:sldId id="738" r:id="rId79"/>
    <p:sldId id="755" r:id="rId80"/>
    <p:sldId id="742" r:id="rId81"/>
    <p:sldId id="794" r:id="rId82"/>
    <p:sldId id="743" r:id="rId83"/>
    <p:sldId id="735" r:id="rId84"/>
    <p:sldId id="759" r:id="rId85"/>
    <p:sldId id="765" r:id="rId86"/>
    <p:sldId id="771" r:id="rId87"/>
    <p:sldId id="775" r:id="rId88"/>
    <p:sldId id="768" r:id="rId89"/>
    <p:sldId id="772" r:id="rId90"/>
    <p:sldId id="776" r:id="rId91"/>
    <p:sldId id="774" r:id="rId92"/>
    <p:sldId id="778" r:id="rId93"/>
    <p:sldId id="685" r:id="rId94"/>
    <p:sldId id="257" r:id="rId95"/>
    <p:sldId id="684" r:id="rId96"/>
    <p:sldId id="779" r:id="rId97"/>
    <p:sldId id="655" r:id="rId98"/>
    <p:sldId id="795" r:id="rId99"/>
    <p:sldId id="797" r:id="rId100"/>
    <p:sldId id="788" r:id="rId101"/>
    <p:sldId id="690" r:id="rId102"/>
    <p:sldId id="789" r:id="rId103"/>
    <p:sldId id="344" r:id="rId104"/>
    <p:sldId id="338" r:id="rId105"/>
    <p:sldId id="798" r:id="rId106"/>
    <p:sldId id="791" r:id="rId107"/>
    <p:sldId id="790" r:id="rId108"/>
    <p:sldId id="659" r:id="rId109"/>
    <p:sldId id="456" r:id="rId110"/>
    <p:sldId id="458" r:id="rId111"/>
    <p:sldId id="459" r:id="rId112"/>
    <p:sldId id="460" r:id="rId113"/>
    <p:sldId id="461" r:id="rId114"/>
    <p:sldId id="599" r:id="rId115"/>
    <p:sldId id="614" r:id="rId116"/>
    <p:sldId id="618" r:id="rId117"/>
    <p:sldId id="546" r:id="rId118"/>
    <p:sldId id="542" r:id="rId119"/>
    <p:sldId id="551" r:id="rId120"/>
    <p:sldId id="552" r:id="rId121"/>
    <p:sldId id="489" r:id="rId122"/>
    <p:sldId id="487" r:id="rId123"/>
    <p:sldId id="490" r:id="rId124"/>
    <p:sldId id="492" r:id="rId125"/>
    <p:sldId id="491" r:id="rId126"/>
    <p:sldId id="494" r:id="rId127"/>
    <p:sldId id="578" r:id="rId128"/>
    <p:sldId id="493" r:id="rId129"/>
    <p:sldId id="377" r:id="rId130"/>
    <p:sldId id="482" r:id="rId131"/>
    <p:sldId id="483" r:id="rId132"/>
    <p:sldId id="453" r:id="rId133"/>
    <p:sldId id="675" r:id="rId134"/>
    <p:sldId id="662" r:id="rId135"/>
    <p:sldId id="677" r:id="rId136"/>
    <p:sldId id="667" r:id="rId137"/>
    <p:sldId id="262"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BF"/>
    <a:srgbClr val="1036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3" autoAdjust="0"/>
    <p:restoredTop sz="70943" autoAdjust="0"/>
  </p:normalViewPr>
  <p:slideViewPr>
    <p:cSldViewPr snapToGrid="0" snapToObjects="1">
      <p:cViewPr>
        <p:scale>
          <a:sx n="76" d="100"/>
          <a:sy n="76" d="100"/>
        </p:scale>
        <p:origin x="1064" y="9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B05FA-9F89-2B40-9091-058F15692BC4}" type="datetimeFigureOut">
              <a:rPr lang="en-US" smtClean="0"/>
              <a:t>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63A23-3820-E647-B045-22FFA760D136}" type="slidenum">
              <a:rPr lang="en-US" smtClean="0"/>
              <a:t>‹#›</a:t>
            </a:fld>
            <a:endParaRPr lang="en-US"/>
          </a:p>
        </p:txBody>
      </p:sp>
    </p:spTree>
    <p:extLst>
      <p:ext uri="{BB962C8B-B14F-4D97-AF65-F5344CB8AC3E}">
        <p14:creationId xmlns:p14="http://schemas.microsoft.com/office/powerpoint/2010/main" val="943890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defense, I’m Joana, and today I’m here to talk to you about the work I’ve done for efficient graph analytics on real world graphs</a:t>
            </a:r>
          </a:p>
        </p:txBody>
      </p:sp>
      <p:sp>
        <p:nvSpPr>
          <p:cNvPr id="4" name="Slide Number Placeholder 3"/>
          <p:cNvSpPr>
            <a:spLocks noGrp="1"/>
          </p:cNvSpPr>
          <p:nvPr>
            <p:ph type="sldNum" sz="quarter" idx="10"/>
          </p:nvPr>
        </p:nvSpPr>
        <p:spPr/>
        <p:txBody>
          <a:bodyPr/>
          <a:lstStyle/>
          <a:p>
            <a:fld id="{A2063A23-3820-E647-B045-22FFA760D136}" type="slidenum">
              <a:rPr lang="en-US" smtClean="0"/>
              <a:t>1</a:t>
            </a:fld>
            <a:endParaRPr lang="en-US"/>
          </a:p>
        </p:txBody>
      </p:sp>
    </p:spTree>
    <p:extLst>
      <p:ext uri="{BB962C8B-B14F-4D97-AF65-F5344CB8AC3E}">
        <p14:creationId xmlns:p14="http://schemas.microsoft.com/office/powerpoint/2010/main" val="3860769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[JUST READ THE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First, we identify and introduce a class of graph views that are beneficial for query processing.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 we introduce a technique for constraining the space of possible views to enumerate.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Finally, we establish a cost model for deciding which views are beneficial to materialize and use for query rewriting. [NEXT SLIDE]</a:t>
            </a:r>
          </a:p>
        </p:txBody>
      </p:sp>
      <p:sp>
        <p:nvSpPr>
          <p:cNvPr id="4" name="Slide Number Placeholder 3"/>
          <p:cNvSpPr>
            <a:spLocks noGrp="1"/>
          </p:cNvSpPr>
          <p:nvPr>
            <p:ph type="sldNum" sz="quarter" idx="10"/>
          </p:nvPr>
        </p:nvSpPr>
        <p:spPr/>
        <p:txBody>
          <a:bodyPr/>
          <a:lstStyle/>
          <a:p>
            <a:fld id="{A2063A23-3820-E647-B045-22FFA760D136}" type="slidenum">
              <a:rPr lang="en-US" smtClean="0"/>
              <a:t>10</a:t>
            </a:fld>
            <a:endParaRPr lang="en-US"/>
          </a:p>
        </p:txBody>
      </p:sp>
    </p:spTree>
    <p:extLst>
      <p:ext uri="{BB962C8B-B14F-4D97-AF65-F5344CB8AC3E}">
        <p14:creationId xmlns:p14="http://schemas.microsoft.com/office/powerpoint/2010/main" val="24145238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nLibertineT"/>
              </a:rPr>
              <a:t>And just so you get a sense of total runtimes, here’s a plot showing the speedups we get as we increase the number of cores. This is an average of 10 runs, in which each run goes runs single source shortest paths using the top 100 largest vertices in the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inLibertineT"/>
              </a:rPr>
              <a:t>You can see that even with a single core, we already get really good runtimes (about 40 seconds in the worst case) for a synthetic dataset with 500M edges, in which skews are aggressive in both </a:t>
            </a:r>
            <a:r>
              <a:rPr lang="en-US" sz="1800" dirty="0" err="1">
                <a:effectLst/>
                <a:latin typeface="LinLibertineT"/>
              </a:rPr>
              <a:t>degres</a:t>
            </a:r>
            <a:r>
              <a:rPr lang="en-US" sz="1800" dirty="0">
                <a:effectLst/>
                <a:latin typeface="LinLibertineT"/>
              </a:rPr>
              <a:t> as well as inter-arrival times for the temporal edges. And this </a:t>
            </a:r>
            <a:endParaRPr lang="en-US" dirty="0"/>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100</a:t>
            </a:fld>
            <a:endParaRPr lang="en-US"/>
          </a:p>
        </p:txBody>
      </p:sp>
    </p:spTree>
    <p:extLst>
      <p:ext uri="{BB962C8B-B14F-4D97-AF65-F5344CB8AC3E}">
        <p14:creationId xmlns:p14="http://schemas.microsoft.com/office/powerpoint/2010/main" val="21310604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a:t>
            </a: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101</a:t>
            </a:fld>
            <a:endParaRPr lang="en-US"/>
          </a:p>
        </p:txBody>
      </p:sp>
    </p:spTree>
    <p:extLst>
      <p:ext uri="{BB962C8B-B14F-4D97-AF65-F5344CB8AC3E}">
        <p14:creationId xmlns:p14="http://schemas.microsoft.com/office/powerpoint/2010/main" val="4122312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ordering predicates on “temporal views”]</a:t>
            </a: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102</a:t>
            </a:fld>
            <a:endParaRPr lang="en-US"/>
          </a:p>
        </p:txBody>
      </p:sp>
    </p:spTree>
    <p:extLst>
      <p:ext uri="{BB962C8B-B14F-4D97-AF65-F5344CB8AC3E}">
        <p14:creationId xmlns:p14="http://schemas.microsoft.com/office/powerpoint/2010/main" val="17891217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FEA12-86CD-45EF-A0F7-E0F2AE46C2FF}" type="slidenum">
              <a:rPr lang="en-US" smtClean="0"/>
              <a:t>103</a:t>
            </a:fld>
            <a:endParaRPr lang="en-US"/>
          </a:p>
        </p:txBody>
      </p:sp>
    </p:spTree>
    <p:extLst>
      <p:ext uri="{BB962C8B-B14F-4D97-AF65-F5344CB8AC3E}">
        <p14:creationId xmlns:p14="http://schemas.microsoft.com/office/powerpoint/2010/main" val="33004848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FEA12-86CD-45EF-A0F7-E0F2AE46C2FF}" type="slidenum">
              <a:rPr lang="en-US" smtClean="0"/>
              <a:t>104</a:t>
            </a:fld>
            <a:endParaRPr lang="en-US"/>
          </a:p>
        </p:txBody>
      </p:sp>
    </p:spTree>
    <p:extLst>
      <p:ext uri="{BB962C8B-B14F-4D97-AF65-F5344CB8AC3E}">
        <p14:creationId xmlns:p14="http://schemas.microsoft.com/office/powerpoint/2010/main" val="5212318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FEA12-86CD-45EF-A0F7-E0F2AE46C2FF}" type="slidenum">
              <a:rPr lang="en-US" smtClean="0"/>
              <a:t>105</a:t>
            </a:fld>
            <a:endParaRPr lang="en-US"/>
          </a:p>
        </p:txBody>
      </p:sp>
    </p:spTree>
    <p:extLst>
      <p:ext uri="{BB962C8B-B14F-4D97-AF65-F5344CB8AC3E}">
        <p14:creationId xmlns:p14="http://schemas.microsoft.com/office/powerpoint/2010/main" val="41276737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FEA12-86CD-45EF-A0F7-E0F2AE46C2FF}" type="slidenum">
              <a:rPr lang="en-US" smtClean="0"/>
              <a:t>106</a:t>
            </a:fld>
            <a:endParaRPr lang="en-US"/>
          </a:p>
        </p:txBody>
      </p:sp>
    </p:spTree>
    <p:extLst>
      <p:ext uri="{BB962C8B-B14F-4D97-AF65-F5344CB8AC3E}">
        <p14:creationId xmlns:p14="http://schemas.microsoft.com/office/powerpoint/2010/main" val="18876249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is the one you choose (or the one that chooses you?) happy to have been “adopted” by Gabi’s </a:t>
            </a:r>
            <a:r>
              <a:rPr lang="en-US" dirty="0">
                <a:sym typeface="Wingdings" pitchFamily="2" charset="2"/>
              </a:rPr>
              <a:t></a:t>
            </a:r>
          </a:p>
          <a:p>
            <a:endParaRPr lang="en-US" dirty="0">
              <a:sym typeface="Wingdings" pitchFamily="2" charset="2"/>
            </a:endParaRPr>
          </a:p>
          <a:p>
            <a:r>
              <a:rPr lang="en-US" dirty="0">
                <a:sym typeface="Wingdings" pitchFamily="2" charset="2"/>
              </a:rPr>
              <a:t>love our furry kiddos so much. miss Christian </a:t>
            </a:r>
            <a:endParaRPr lang="en-US" dirty="0"/>
          </a:p>
        </p:txBody>
      </p:sp>
      <p:sp>
        <p:nvSpPr>
          <p:cNvPr id="4" name="Slide Number Placeholder 3"/>
          <p:cNvSpPr>
            <a:spLocks noGrp="1"/>
          </p:cNvSpPr>
          <p:nvPr>
            <p:ph type="sldNum" sz="quarter" idx="5"/>
          </p:nvPr>
        </p:nvSpPr>
        <p:spPr/>
        <p:txBody>
          <a:bodyPr/>
          <a:lstStyle/>
          <a:p>
            <a:fld id="{250FEA12-86CD-45EF-A0F7-E0F2AE46C2FF}" type="slidenum">
              <a:rPr lang="en-US" smtClean="0"/>
              <a:t>107</a:t>
            </a:fld>
            <a:endParaRPr lang="en-US"/>
          </a:p>
        </p:txBody>
      </p:sp>
    </p:spTree>
    <p:extLst>
      <p:ext uri="{BB962C8B-B14F-4D97-AF65-F5344CB8AC3E}">
        <p14:creationId xmlns:p14="http://schemas.microsoft.com/office/powerpoint/2010/main" val="15248014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108</a:t>
            </a:fld>
            <a:endParaRPr lang="en-US"/>
          </a:p>
        </p:txBody>
      </p:sp>
    </p:spTree>
    <p:extLst>
      <p:ext uri="{BB962C8B-B14F-4D97-AF65-F5344CB8AC3E}">
        <p14:creationId xmlns:p14="http://schemas.microsoft.com/office/powerpoint/2010/main" val="1823781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Opencypher</a:t>
            </a:r>
            <a:r>
              <a:rPr lang="en-US" dirty="0"/>
              <a:t> syntax; at the very end, give the actual bindings (e.g., the result of this query is job); put a ellipses in the table, the concrete results below what they are (make it explicit)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First, we define a graph pattern as a collection of vertices and edges.  We’re saying, “hey, the source for this graph pattern is a vertex of type Job, it connects via an edge of type “WRITES_TO” to a vertex of type “FILE” ; that same vertex is anywhere from 0 to 8 hops away from another vertex of type FILE F2, Finally, f2 connects to a sink vertex of type “JOB” via a “IS_READ_BY” edge.</a:t>
            </a:r>
          </a:p>
        </p:txBody>
      </p:sp>
      <p:sp>
        <p:nvSpPr>
          <p:cNvPr id="4" name="Slide Number Placeholder 3"/>
          <p:cNvSpPr>
            <a:spLocks noGrp="1"/>
          </p:cNvSpPr>
          <p:nvPr>
            <p:ph type="sldNum" sz="quarter" idx="10"/>
          </p:nvPr>
        </p:nvSpPr>
        <p:spPr/>
        <p:txBody>
          <a:bodyPr/>
          <a:lstStyle/>
          <a:p>
            <a:fld id="{A2063A23-3820-E647-B045-22FFA760D136}" type="slidenum">
              <a:rPr lang="en-US" smtClean="0"/>
              <a:t>109</a:t>
            </a:fld>
            <a:endParaRPr lang="en-US"/>
          </a:p>
        </p:txBody>
      </p:sp>
    </p:spTree>
    <p:extLst>
      <p:ext uri="{BB962C8B-B14F-4D97-AF65-F5344CB8AC3E}">
        <p14:creationId xmlns:p14="http://schemas.microsoft.com/office/powerpoint/2010/main" val="4251530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talk, I will not go into too many details on the cost model we introduced in </a:t>
            </a:r>
            <a:r>
              <a:rPr lang="en-US" dirty="0" err="1"/>
              <a:t>Kaskade</a:t>
            </a:r>
            <a:r>
              <a:rPr lang="en-US" dirty="0"/>
              <a:t>, but you can check out my thesis for that.</a:t>
            </a:r>
            <a:endParaRPr lang="en-US" strike="sngStrike"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11</a:t>
            </a:fld>
            <a:endParaRPr lang="en-US"/>
          </a:p>
        </p:txBody>
      </p:sp>
    </p:spTree>
    <p:extLst>
      <p:ext uri="{BB962C8B-B14F-4D97-AF65-F5344CB8AC3E}">
        <p14:creationId xmlns:p14="http://schemas.microsoft.com/office/powerpoint/2010/main" val="18753750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define a graph pattern as a collection of vertices and edges.  We’re saying, “hey, the source for this graph pattern is a vertex of type Job, it connects via an edge of type “WRITES_TO” to a vertex of type “FILE” ; that same vertex is anywhere from 0 to 8 hops away from another vertex of type FILE F2, Finally, f2 connects to a sink vertex of type “JOB” via a “IS_READ_BY” edge.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110</a:t>
            </a:fld>
            <a:endParaRPr lang="en-US"/>
          </a:p>
        </p:txBody>
      </p:sp>
    </p:spTree>
    <p:extLst>
      <p:ext uri="{BB962C8B-B14F-4D97-AF65-F5344CB8AC3E}">
        <p14:creationId xmlns:p14="http://schemas.microsoft.com/office/powerpoint/2010/main" val="29168046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define a graph pattern as a collection of vertices and edges.  We’re saying, “hey, the source for this graph pattern is a vertex of type Job, it connects via an edge of type “WRITES_TO” to a vertex of type “FILE” ; that same vertex is anywhere from 0 to 8 hops away from another vertex of type FILE F2, Finally, f2 connects to a sink vertex of type “JOB” via a “IS_READ_BY” edge.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111</a:t>
            </a:fld>
            <a:endParaRPr lang="en-US"/>
          </a:p>
        </p:txBody>
      </p:sp>
    </p:spTree>
    <p:extLst>
      <p:ext uri="{BB962C8B-B14F-4D97-AF65-F5344CB8AC3E}">
        <p14:creationId xmlns:p14="http://schemas.microsoft.com/office/powerpoint/2010/main" val="22756144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define a graph pattern as a collection of vertices and edges.  We’re saying, “hey, the source for this graph pattern is a vertex of type Job, it connects via an edge of type “WRITES_TO” to a vertex of type “FILE” ; that same vertex is anywhere from 0 to 8 hops away from another vertex of type FILE F2, Finally, f2 connects to a sink vertex of type “JOB” via a “IS_READ_BY” edge.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112</a:t>
            </a:fld>
            <a:endParaRPr lang="en-US"/>
          </a:p>
        </p:txBody>
      </p:sp>
    </p:spTree>
    <p:extLst>
      <p:ext uri="{BB962C8B-B14F-4D97-AF65-F5344CB8AC3E}">
        <p14:creationId xmlns:p14="http://schemas.microsoft.com/office/powerpoint/2010/main" val="31020350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POINT OUT THAT THE RESULT ITSELF IS A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paths in the graph explicitly follow a “producer-consumer” relationship, and what we’re trying to get here is all the dependency jobs in this sort of data-flow graph, that are in the forward data lineage from that source vertex Job1, and up to 10 hops away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113</a:t>
            </a:fld>
            <a:endParaRPr lang="en-US"/>
          </a:p>
        </p:txBody>
      </p:sp>
    </p:spTree>
    <p:extLst>
      <p:ext uri="{BB962C8B-B14F-4D97-AF65-F5344CB8AC3E}">
        <p14:creationId xmlns:p14="http://schemas.microsoft.com/office/powerpoint/2010/main" val="17235038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114</a:t>
            </a:fld>
            <a:endParaRPr lang="en-US"/>
          </a:p>
        </p:txBody>
      </p:sp>
    </p:spTree>
    <p:extLst>
      <p:ext uri="{BB962C8B-B14F-4D97-AF65-F5344CB8AC3E}">
        <p14:creationId xmlns:p14="http://schemas.microsoft.com/office/powerpoint/2010/main" val="17492442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trickier one is this special edge that the Cypher graph pattern query language supports.  We have a specific predicate to encode that.  It is kind of important, as you can enumerate multiple paths from this predicate.</a:t>
            </a: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115</a:t>
            </a:fld>
            <a:endParaRPr lang="en-US"/>
          </a:p>
        </p:txBody>
      </p:sp>
    </p:spTree>
    <p:extLst>
      <p:ext uri="{BB962C8B-B14F-4D97-AF65-F5344CB8AC3E}">
        <p14:creationId xmlns:p14="http://schemas.microsoft.com/office/powerpoint/2010/main" val="40045109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 in that process is you get all the facts you extracted from the schema, as well as the graph pattern, and when you evaluate the specific view template here, you get a set of feasible view candidates. NOW NOT ALL view candidates will be materialized, which leads us to…</a:t>
            </a:r>
          </a:p>
        </p:txBody>
      </p:sp>
      <p:sp>
        <p:nvSpPr>
          <p:cNvPr id="4" name="Slide Number Placeholder 3"/>
          <p:cNvSpPr>
            <a:spLocks noGrp="1"/>
          </p:cNvSpPr>
          <p:nvPr>
            <p:ph type="sldNum" sz="quarter" idx="10"/>
          </p:nvPr>
        </p:nvSpPr>
        <p:spPr/>
        <p:txBody>
          <a:bodyPr/>
          <a:lstStyle/>
          <a:p>
            <a:fld id="{A2063A23-3820-E647-B045-22FFA760D136}" type="slidenum">
              <a:rPr lang="en-US" smtClean="0"/>
              <a:t>116</a:t>
            </a:fld>
            <a:endParaRPr lang="en-US"/>
          </a:p>
        </p:txBody>
      </p:sp>
    </p:spTree>
    <p:extLst>
      <p:ext uri="{BB962C8B-B14F-4D97-AF65-F5344CB8AC3E}">
        <p14:creationId xmlns:p14="http://schemas.microsoft.com/office/powerpoint/2010/main" val="26660603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Erdos-Renyi</a:t>
            </a:r>
            <a:r>
              <a:rPr lang="en-US" dirty="0"/>
              <a:t> random graphs [28], where edges are generated uniformly at random, and the expected number of k-length simple paths can be computed as</a:t>
            </a:r>
          </a:p>
        </p:txBody>
      </p:sp>
      <p:sp>
        <p:nvSpPr>
          <p:cNvPr id="4" name="Slide Number Placeholder 3"/>
          <p:cNvSpPr>
            <a:spLocks noGrp="1"/>
          </p:cNvSpPr>
          <p:nvPr>
            <p:ph type="sldNum" sz="quarter" idx="10"/>
          </p:nvPr>
        </p:nvSpPr>
        <p:spPr/>
        <p:txBody>
          <a:bodyPr/>
          <a:lstStyle/>
          <a:p>
            <a:fld id="{A2063A23-3820-E647-B045-22FFA760D136}" type="slidenum">
              <a:rPr lang="en-US" smtClean="0"/>
              <a:t>117</a:t>
            </a:fld>
            <a:endParaRPr lang="en-US"/>
          </a:p>
        </p:txBody>
      </p:sp>
    </p:spTree>
    <p:extLst>
      <p:ext uri="{BB962C8B-B14F-4D97-AF65-F5344CB8AC3E}">
        <p14:creationId xmlns:p14="http://schemas.microsoft.com/office/powerpoint/2010/main" val="34833919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Erdos-Renyi</a:t>
            </a:r>
            <a:r>
              <a:rPr lang="en-US" dirty="0"/>
              <a:t> random graphs [28], where edges are generated uniformly at random, and the expected number of k-length simple paths can be computed as…</a:t>
            </a:r>
          </a:p>
          <a:p>
            <a:endParaRPr lang="en-US" dirty="0"/>
          </a:p>
          <a:p>
            <a:r>
              <a:rPr lang="en-US" dirty="0"/>
              <a:t>Second inner-block is probability of a single edge.</a:t>
            </a:r>
          </a:p>
        </p:txBody>
      </p:sp>
      <p:sp>
        <p:nvSpPr>
          <p:cNvPr id="4" name="Slide Number Placeholder 3"/>
          <p:cNvSpPr>
            <a:spLocks noGrp="1"/>
          </p:cNvSpPr>
          <p:nvPr>
            <p:ph type="sldNum" sz="quarter" idx="10"/>
          </p:nvPr>
        </p:nvSpPr>
        <p:spPr/>
        <p:txBody>
          <a:bodyPr/>
          <a:lstStyle/>
          <a:p>
            <a:fld id="{A2063A23-3820-E647-B045-22FFA760D136}" type="slidenum">
              <a:rPr lang="en-US" smtClean="0"/>
              <a:t>118</a:t>
            </a:fld>
            <a:endParaRPr lang="en-US"/>
          </a:p>
        </p:txBody>
      </p:sp>
    </p:spTree>
    <p:extLst>
      <p:ext uri="{BB962C8B-B14F-4D97-AF65-F5344CB8AC3E}">
        <p14:creationId xmlns:p14="http://schemas.microsoft.com/office/powerpoint/2010/main" val="36151134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KASKADE relies on the estimator parameterized with </a:t>
            </a:r>
            <a:r>
              <a:rPr lang="el-GR" sz="1200" kern="1200" dirty="0">
                <a:solidFill>
                  <a:schemeClr val="tx1"/>
                </a:solidFill>
                <a:effectLst/>
                <a:latin typeface="+mn-lt"/>
                <a:ea typeface="+mn-ea"/>
                <a:cs typeface="+mn-cs"/>
              </a:rPr>
              <a:t>α = 95 </a:t>
            </a:r>
            <a:r>
              <a:rPr lang="en-US" sz="1200" kern="1200" dirty="0">
                <a:solidFill>
                  <a:schemeClr val="tx1"/>
                </a:solidFill>
                <a:effectLst/>
                <a:latin typeface="+mn-lt"/>
                <a:ea typeface="+mn-ea"/>
                <a:cs typeface="+mn-cs"/>
              </a:rPr>
              <a:t>as it provides an upper bound for most real-world graphs that we have observed. </a:t>
            </a: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119</a:t>
            </a:fld>
            <a:endParaRPr lang="en-US"/>
          </a:p>
        </p:txBody>
      </p:sp>
    </p:spTree>
    <p:extLst>
      <p:ext uri="{BB962C8B-B14F-4D97-AF65-F5344CB8AC3E}">
        <p14:creationId xmlns:p14="http://schemas.microsoft.com/office/powerpoint/2010/main" val="575887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aspect that we explored in </a:t>
            </a:r>
            <a:r>
              <a:rPr lang="en-US" dirty="0" err="1"/>
              <a:t>Kaskade</a:t>
            </a:r>
            <a:r>
              <a:rPr lang="en-US" dirty="0"/>
              <a:t> is this notion of “regularity”, meaning, the fact that real-world graphs are a lot more structured than a generic vertex-and-edge data model would suggest. In part, this regularity is represented in the notion of a graph schema.</a:t>
            </a:r>
          </a:p>
          <a:p>
            <a:endParaRPr lang="en-US" dirty="0"/>
          </a:p>
          <a:p>
            <a:r>
              <a:rPr lang="en-US" dirty="0"/>
              <a:t>A graph schema </a:t>
            </a:r>
            <a:r>
              <a:rPr lang="en-US" sz="1200" b="1" i="0" kern="1200" dirty="0">
                <a:solidFill>
                  <a:schemeClr val="tx1"/>
                </a:solidFill>
                <a:effectLst/>
                <a:latin typeface="+mn-lt"/>
                <a:ea typeface="+mn-ea"/>
                <a:cs typeface="+mn-cs"/>
              </a:rPr>
              <a:t>defines the types of entities (vertices and edges) in the graph and how they related to one another</a:t>
            </a:r>
            <a:r>
              <a:rPr lang="en-US" sz="1200" b="0" i="0" kern="1200" dirty="0">
                <a:solidFill>
                  <a:schemeClr val="tx1"/>
                </a:solidFill>
                <a:effectLst/>
                <a:latin typeface="+mn-lt"/>
                <a:ea typeface="+mn-ea"/>
                <a:cs typeface="+mn-cs"/>
              </a:rPr>
              <a:t>. Each vertex or edge type has a name and a set of attributes (properties) associated with it.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I mentioned before, data lineage graphs are used in cloud computing companies to record where data came from in a datacenter. So here is an example schema for those lineage graphs. [NEXT ARROW]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we have two types of vertices Jobs and files, and two types of edges [NEXT ARROW]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Notice how these entities can a number of attributes. In particular, that data lineage graph was temporal, in that the edges it recorded captured events that had both a start and an end time (meaning, the event was valid during an interval in time).</a:t>
            </a:r>
          </a:p>
        </p:txBody>
      </p:sp>
      <p:sp>
        <p:nvSpPr>
          <p:cNvPr id="4" name="Slide Number Placeholder 3"/>
          <p:cNvSpPr>
            <a:spLocks noGrp="1"/>
          </p:cNvSpPr>
          <p:nvPr>
            <p:ph type="sldNum" sz="quarter" idx="5"/>
          </p:nvPr>
        </p:nvSpPr>
        <p:spPr/>
        <p:txBody>
          <a:bodyPr/>
          <a:lstStyle/>
          <a:p>
            <a:fld id="{A2063A23-3820-E647-B045-22FFA760D136}" type="slidenum">
              <a:rPr lang="en-US" smtClean="0"/>
              <a:t>12</a:t>
            </a:fld>
            <a:endParaRPr lang="en-US"/>
          </a:p>
        </p:txBody>
      </p:sp>
    </p:spTree>
    <p:extLst>
      <p:ext uri="{BB962C8B-B14F-4D97-AF65-F5344CB8AC3E}">
        <p14:creationId xmlns:p14="http://schemas.microsoft.com/office/powerpoint/2010/main" val="69346328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KASKADE relies on the estimator parameterized with </a:t>
            </a:r>
            <a:r>
              <a:rPr lang="el-GR" sz="1200" kern="1200" dirty="0">
                <a:solidFill>
                  <a:schemeClr val="tx1"/>
                </a:solidFill>
                <a:effectLst/>
                <a:latin typeface="+mn-lt"/>
                <a:ea typeface="+mn-ea"/>
                <a:cs typeface="+mn-cs"/>
              </a:rPr>
              <a:t>α = 95 </a:t>
            </a:r>
            <a:r>
              <a:rPr lang="en-US" sz="1200" kern="1200" dirty="0">
                <a:solidFill>
                  <a:schemeClr val="tx1"/>
                </a:solidFill>
                <a:effectLst/>
                <a:latin typeface="+mn-lt"/>
                <a:ea typeface="+mn-ea"/>
                <a:cs typeface="+mn-cs"/>
              </a:rPr>
              <a:t>as it provides an upper bound for most real-world graphs that we have observed. </a:t>
            </a: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120</a:t>
            </a:fld>
            <a:endParaRPr lang="en-US"/>
          </a:p>
        </p:txBody>
      </p:sp>
    </p:spTree>
    <p:extLst>
      <p:ext uri="{BB962C8B-B14F-4D97-AF65-F5344CB8AC3E}">
        <p14:creationId xmlns:p14="http://schemas.microsoft.com/office/powerpoint/2010/main" val="16835157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from practice talk: animate this slide to show from which facts the unification was drawn</a:t>
            </a:r>
          </a:p>
        </p:txBody>
      </p:sp>
      <p:sp>
        <p:nvSpPr>
          <p:cNvPr id="4" name="Slide Number Placeholder 3"/>
          <p:cNvSpPr>
            <a:spLocks noGrp="1"/>
          </p:cNvSpPr>
          <p:nvPr>
            <p:ph type="sldNum" sz="quarter" idx="10"/>
          </p:nvPr>
        </p:nvSpPr>
        <p:spPr/>
        <p:txBody>
          <a:bodyPr/>
          <a:lstStyle/>
          <a:p>
            <a:fld id="{A2063A23-3820-E647-B045-22FFA760D136}" type="slidenum">
              <a:rPr lang="en-US" smtClean="0"/>
              <a:t>121</a:t>
            </a:fld>
            <a:endParaRPr lang="en-US"/>
          </a:p>
        </p:txBody>
      </p:sp>
    </p:spTree>
    <p:extLst>
      <p:ext uri="{BB962C8B-B14F-4D97-AF65-F5344CB8AC3E}">
        <p14:creationId xmlns:p14="http://schemas.microsoft.com/office/powerpoint/2010/main" val="27013183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from practice talk: animate this slide to show from which facts the unification was drawn</a:t>
            </a:r>
          </a:p>
        </p:txBody>
      </p:sp>
      <p:sp>
        <p:nvSpPr>
          <p:cNvPr id="4" name="Slide Number Placeholder 3"/>
          <p:cNvSpPr>
            <a:spLocks noGrp="1"/>
          </p:cNvSpPr>
          <p:nvPr>
            <p:ph type="sldNum" sz="quarter" idx="10"/>
          </p:nvPr>
        </p:nvSpPr>
        <p:spPr/>
        <p:txBody>
          <a:bodyPr/>
          <a:lstStyle/>
          <a:p>
            <a:fld id="{A2063A23-3820-E647-B045-22FFA760D136}" type="slidenum">
              <a:rPr lang="en-US" smtClean="0"/>
              <a:t>122</a:t>
            </a:fld>
            <a:endParaRPr lang="en-US"/>
          </a:p>
        </p:txBody>
      </p:sp>
    </p:spTree>
    <p:extLst>
      <p:ext uri="{BB962C8B-B14F-4D97-AF65-F5344CB8AC3E}">
        <p14:creationId xmlns:p14="http://schemas.microsoft.com/office/powerpoint/2010/main" val="37770778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from practice talk: animate this slide to show from which facts the unification was drawn</a:t>
            </a:r>
          </a:p>
        </p:txBody>
      </p:sp>
      <p:sp>
        <p:nvSpPr>
          <p:cNvPr id="4" name="Slide Number Placeholder 3"/>
          <p:cNvSpPr>
            <a:spLocks noGrp="1"/>
          </p:cNvSpPr>
          <p:nvPr>
            <p:ph type="sldNum" sz="quarter" idx="10"/>
          </p:nvPr>
        </p:nvSpPr>
        <p:spPr/>
        <p:txBody>
          <a:bodyPr/>
          <a:lstStyle/>
          <a:p>
            <a:fld id="{A2063A23-3820-E647-B045-22FFA760D136}" type="slidenum">
              <a:rPr lang="en-US" smtClean="0"/>
              <a:t>123</a:t>
            </a:fld>
            <a:endParaRPr lang="en-US"/>
          </a:p>
        </p:txBody>
      </p:sp>
    </p:spTree>
    <p:extLst>
      <p:ext uri="{BB962C8B-B14F-4D97-AF65-F5344CB8AC3E}">
        <p14:creationId xmlns:p14="http://schemas.microsoft.com/office/powerpoint/2010/main" val="32097519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from practice talk: animate this slide to show from which facts the unification was drawn</a:t>
            </a:r>
          </a:p>
        </p:txBody>
      </p:sp>
      <p:sp>
        <p:nvSpPr>
          <p:cNvPr id="4" name="Slide Number Placeholder 3"/>
          <p:cNvSpPr>
            <a:spLocks noGrp="1"/>
          </p:cNvSpPr>
          <p:nvPr>
            <p:ph type="sldNum" sz="quarter" idx="10"/>
          </p:nvPr>
        </p:nvSpPr>
        <p:spPr/>
        <p:txBody>
          <a:bodyPr/>
          <a:lstStyle/>
          <a:p>
            <a:fld id="{A2063A23-3820-E647-B045-22FFA760D136}" type="slidenum">
              <a:rPr lang="en-US" smtClean="0"/>
              <a:t>124</a:t>
            </a:fld>
            <a:endParaRPr lang="en-US"/>
          </a:p>
        </p:txBody>
      </p:sp>
    </p:spTree>
    <p:extLst>
      <p:ext uri="{BB962C8B-B14F-4D97-AF65-F5344CB8AC3E}">
        <p14:creationId xmlns:p14="http://schemas.microsoft.com/office/powerpoint/2010/main" val="21872597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from practice talk: animate this slide to show from which facts the unification was drawn</a:t>
            </a:r>
          </a:p>
        </p:txBody>
      </p:sp>
      <p:sp>
        <p:nvSpPr>
          <p:cNvPr id="4" name="Slide Number Placeholder 3"/>
          <p:cNvSpPr>
            <a:spLocks noGrp="1"/>
          </p:cNvSpPr>
          <p:nvPr>
            <p:ph type="sldNum" sz="quarter" idx="10"/>
          </p:nvPr>
        </p:nvSpPr>
        <p:spPr/>
        <p:txBody>
          <a:bodyPr/>
          <a:lstStyle/>
          <a:p>
            <a:fld id="{A2063A23-3820-E647-B045-22FFA760D136}" type="slidenum">
              <a:rPr lang="en-US" smtClean="0"/>
              <a:t>125</a:t>
            </a:fld>
            <a:endParaRPr lang="en-US"/>
          </a:p>
        </p:txBody>
      </p:sp>
    </p:spTree>
    <p:extLst>
      <p:ext uri="{BB962C8B-B14F-4D97-AF65-F5344CB8AC3E}">
        <p14:creationId xmlns:p14="http://schemas.microsoft.com/office/powerpoint/2010/main" val="1188699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KASKADE relies on the estimator parameterized with </a:t>
            </a:r>
            <a:r>
              <a:rPr lang="el-GR" sz="1200" kern="1200" dirty="0">
                <a:solidFill>
                  <a:schemeClr val="tx1"/>
                </a:solidFill>
                <a:effectLst/>
                <a:latin typeface="+mn-lt"/>
                <a:ea typeface="+mn-ea"/>
                <a:cs typeface="+mn-cs"/>
              </a:rPr>
              <a:t>α = 95 </a:t>
            </a:r>
            <a:r>
              <a:rPr lang="en-US" sz="1200" kern="1200" dirty="0">
                <a:solidFill>
                  <a:schemeClr val="tx1"/>
                </a:solidFill>
                <a:effectLst/>
                <a:latin typeface="+mn-lt"/>
                <a:ea typeface="+mn-ea"/>
                <a:cs typeface="+mn-cs"/>
              </a:rPr>
              <a:t>as it provides an upper bound for most real-world graphs that we have observed. Also note that the estimator with </a:t>
            </a:r>
            <a:r>
              <a:rPr lang="el-GR" sz="1200" kern="1200" dirty="0">
                <a:solidFill>
                  <a:schemeClr val="tx1"/>
                </a:solidFill>
                <a:effectLst/>
                <a:latin typeface="+mn-lt"/>
                <a:ea typeface="+mn-ea"/>
                <a:cs typeface="+mn-cs"/>
              </a:rPr>
              <a:t>α = 95 </a:t>
            </a:r>
            <a:r>
              <a:rPr lang="en-US" sz="1200" kern="1200" dirty="0">
                <a:solidFill>
                  <a:schemeClr val="tx1"/>
                </a:solidFill>
                <a:effectLst/>
                <a:latin typeface="+mn-lt"/>
                <a:ea typeface="+mn-ea"/>
                <a:cs typeface="+mn-cs"/>
              </a:rPr>
              <a:t>for </a:t>
            </a:r>
            <a:r>
              <a:rPr lang="en-US" sz="1200" kern="1200" dirty="0" err="1">
                <a:solidFill>
                  <a:schemeClr val="tx1"/>
                </a:solidFill>
                <a:effectLst/>
                <a:latin typeface="+mn-lt"/>
                <a:ea typeface="+mn-ea"/>
                <a:cs typeface="+mn-cs"/>
              </a:rPr>
              <a:t>prov</a:t>
            </a:r>
            <a:r>
              <a:rPr lang="en-US" sz="1200" kern="1200" dirty="0">
                <a:solidFill>
                  <a:schemeClr val="tx1"/>
                </a:solidFill>
                <a:effectLst/>
                <a:latin typeface="+mn-lt"/>
                <a:ea typeface="+mn-ea"/>
                <a:cs typeface="+mn-cs"/>
              </a:rPr>
              <a:t> decreases when the original graph increases in size from 100K to 1M edges, increasing again at 10M edges. This is due to a decrease in the percentage of “job” vertices with a large out-degree, shifting the 95th percentile to a lower value. This percentile remains the same at 10M edges, while the 95th out-degree for “file” vertices increases at both 1M and 10M edges.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126</a:t>
            </a:fld>
            <a:endParaRPr lang="en-US"/>
          </a:p>
        </p:txBody>
      </p:sp>
    </p:spTree>
    <p:extLst>
      <p:ext uri="{BB962C8B-B14F-4D97-AF65-F5344CB8AC3E}">
        <p14:creationId xmlns:p14="http://schemas.microsoft.com/office/powerpoint/2010/main" val="118191582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accent1">
                    <a:lumMod val="50000"/>
                  </a:schemeClr>
                </a:solidFill>
              </a:rPr>
              <a:t>- Data lineage graphs are sourced from Microsoft production cluster; all other graphs are publicly available</a:t>
            </a:r>
          </a:p>
          <a:p>
            <a:pPr marL="0" indent="0">
              <a:buNone/>
            </a:pPr>
            <a:r>
              <a:rPr lang="en-US" sz="1200" dirty="0">
                <a:solidFill>
                  <a:schemeClr val="accent1">
                    <a:lumMod val="50000"/>
                  </a:schemeClr>
                </a:solidFill>
              </a:rPr>
              <a:t>- With the exception of </a:t>
            </a:r>
            <a:r>
              <a:rPr lang="en-US" sz="1200" dirty="0" err="1">
                <a:solidFill>
                  <a:schemeClr val="accent1">
                    <a:lumMod val="50000"/>
                  </a:schemeClr>
                </a:solidFill>
              </a:rPr>
              <a:t>roadnet-usa</a:t>
            </a:r>
            <a:r>
              <a:rPr lang="en-US" sz="1200" dirty="0">
                <a:solidFill>
                  <a:schemeClr val="accent1">
                    <a:lumMod val="50000"/>
                  </a:schemeClr>
                </a:solidFill>
              </a:rPr>
              <a:t>, vertex degrees are exponentially distributed</a:t>
            </a: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127</a:t>
            </a:fld>
            <a:endParaRPr lang="en-US"/>
          </a:p>
        </p:txBody>
      </p:sp>
    </p:spTree>
    <p:extLst>
      <p:ext uri="{BB962C8B-B14F-4D97-AF65-F5344CB8AC3E}">
        <p14:creationId xmlns:p14="http://schemas.microsoft.com/office/powerpoint/2010/main" val="234146314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lists the queries that we use in our evaluation of query runtimes. Queries Q1 through Q3 are motivated by telemetry use cases at Microsoft, and are defined as follows. The first query retrieves the job blast radius, up to 8 hops away, of all job vertices in the graph, together with their average CPU consumption property. Query Q2 retrieves the ancestors of a vertex (i.e., all vertices in its </a:t>
            </a:r>
            <a:r>
              <a:rPr lang="en-US" sz="1200" i="1" kern="1200" dirty="0">
                <a:solidFill>
                  <a:schemeClr val="tx1"/>
                </a:solidFill>
                <a:effectLst/>
                <a:latin typeface="+mn-lt"/>
                <a:ea typeface="+mn-ea"/>
                <a:cs typeface="+mn-cs"/>
              </a:rPr>
              <a:t>backward data lineage</a:t>
            </a:r>
            <a:r>
              <a:rPr lang="en-US" sz="1200" kern="1200" dirty="0">
                <a:solidFill>
                  <a:schemeClr val="tx1"/>
                </a:solidFill>
                <a:effectLst/>
                <a:latin typeface="+mn-lt"/>
                <a:ea typeface="+mn-ea"/>
                <a:cs typeface="+mn-cs"/>
              </a:rPr>
              <a:t>) up to 4 hops away, for all job vertices in the graph. Conversely, Q3 does the equivalent operation for </a:t>
            </a:r>
            <a:r>
              <a:rPr lang="en-US" sz="1200" i="1" kern="1200" dirty="0">
                <a:solidFill>
                  <a:schemeClr val="tx1"/>
                </a:solidFill>
                <a:effectLst/>
                <a:latin typeface="+mn-lt"/>
                <a:ea typeface="+mn-ea"/>
                <a:cs typeface="+mn-cs"/>
              </a:rPr>
              <a:t>forward data lineage </a:t>
            </a:r>
            <a:r>
              <a:rPr lang="en-US" sz="1200" kern="1200" dirty="0">
                <a:solidFill>
                  <a:schemeClr val="tx1"/>
                </a:solidFill>
                <a:effectLst/>
                <a:latin typeface="+mn-lt"/>
                <a:ea typeface="+mn-ea"/>
                <a:cs typeface="+mn-cs"/>
              </a:rPr>
              <a:t>for all vertices in the graph, also capped at 4 hops from the source vertex. Both Q2 and Q3 are also adapted for the other 3 graph datasets: on </a:t>
            </a:r>
            <a:r>
              <a:rPr lang="en-US" sz="1200" kern="1200" dirty="0" err="1">
                <a:solidFill>
                  <a:schemeClr val="tx1"/>
                </a:solidFill>
                <a:effectLst/>
                <a:latin typeface="+mn-lt"/>
                <a:ea typeface="+mn-ea"/>
                <a:cs typeface="+mn-cs"/>
              </a:rPr>
              <a:t>dblp</a:t>
            </a:r>
            <a:r>
              <a:rPr lang="en-US" sz="1200" kern="1200" dirty="0">
                <a:solidFill>
                  <a:schemeClr val="tx1"/>
                </a:solidFill>
                <a:effectLst/>
                <a:latin typeface="+mn-lt"/>
                <a:ea typeface="+mn-ea"/>
                <a:cs typeface="+mn-cs"/>
              </a:rPr>
              <a:t>, the source vertex type is “author” instead of “job”, and on homogeneous networks </a:t>
            </a:r>
            <a:r>
              <a:rPr lang="en-US" sz="1200" kern="1200" dirty="0" err="1">
                <a:solidFill>
                  <a:schemeClr val="tx1"/>
                </a:solidFill>
                <a:effectLst/>
                <a:latin typeface="+mn-lt"/>
                <a:ea typeface="+mn-ea"/>
                <a:cs typeface="+mn-cs"/>
              </a:rPr>
              <a:t>roadnet-usa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soc-livejournal</a:t>
            </a:r>
            <a:r>
              <a:rPr lang="en-US" sz="1200" kern="1200" dirty="0">
                <a:solidFill>
                  <a:schemeClr val="tx1"/>
                </a:solidFill>
                <a:effectLst/>
                <a:latin typeface="+mn-lt"/>
                <a:ea typeface="+mn-ea"/>
                <a:cs typeface="+mn-cs"/>
              </a:rPr>
              <a:t> all vertices are included.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queries Q4 through Q7 capture graph operation primitives which are commonly required for tasks in dependency driven analytics. The first, query Q4 (“path lengths”), computes a weighted distance from a source vertex to all other vertices in its forward k-hop neighborhood, limited to 4 hops. It does so by first retrieving all vertices in a given vertex’s 4-hop neighborhood, and then for each vertex in this result set, it performs an aggregation operation (max) over a data property (edge timestamp) of all edges in the path. Queries Q5 and Q6 both measure the overall size of the graph (edge count and vertex count, respectively).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Q7 (“community detection”) and Q8 (“largest community”) are representative of common graph analytics tasks. The former runs a 25 passes iterative version of community detection algorithm via label-propagation, updating a </a:t>
            </a:r>
            <a:r>
              <a:rPr lang="en-US" sz="1200" i="1" kern="1200" dirty="0">
                <a:solidFill>
                  <a:schemeClr val="tx1"/>
                </a:solidFill>
                <a:effectLst/>
                <a:latin typeface="+mn-lt"/>
                <a:ea typeface="+mn-ea"/>
                <a:cs typeface="+mn-cs"/>
              </a:rPr>
              <a:t>community </a:t>
            </a:r>
            <a:r>
              <a:rPr lang="en-US" sz="1200" kern="1200" dirty="0">
                <a:solidFill>
                  <a:schemeClr val="tx1"/>
                </a:solidFill>
                <a:effectLst/>
                <a:latin typeface="+mn-lt"/>
                <a:ea typeface="+mn-ea"/>
                <a:cs typeface="+mn-cs"/>
              </a:rPr>
              <a:t>property on all vertices and edges in the graph, while Q8 uses the community label produced by Q7 to retrieve the largest community in terms of graph size as measured by number of vertices in each community. The label propagation algorithm used by Q7 is part of the APOC collection of graph algorithm UDFs for Neo4j [33].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128</a:t>
            </a:fld>
            <a:endParaRPr lang="en-US"/>
          </a:p>
        </p:txBody>
      </p:sp>
    </p:spTree>
    <p:extLst>
      <p:ext uri="{BB962C8B-B14F-4D97-AF65-F5344CB8AC3E}">
        <p14:creationId xmlns:p14="http://schemas.microsoft.com/office/powerpoint/2010/main" val="18168658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subset of the results we have in the paper. The two graphs at the top are highly-structured (only certain vertex types can connect to other vertex types, e.g., job and file on data lineage graph, author and paper on </a:t>
            </a:r>
            <a:r>
              <a:rPr lang="en-US" sz="1200" kern="1200" dirty="0" err="1">
                <a:solidFill>
                  <a:schemeClr val="tx1"/>
                </a:solidFill>
                <a:effectLst/>
                <a:latin typeface="+mn-lt"/>
                <a:ea typeface="+mn-ea"/>
                <a:cs typeface="+mn-cs"/>
              </a:rPr>
              <a:t>dblp</a:t>
            </a:r>
            <a:r>
              <a:rPr lang="en-US" sz="1200" kern="1200" dirty="0">
                <a:solidFill>
                  <a:schemeClr val="tx1"/>
                </a:solidFill>
                <a:effectLst/>
                <a:latin typeface="+mn-lt"/>
                <a:ea typeface="+mn-ea"/>
                <a:cs typeface="+mn-cs"/>
              </a:rPr>
              <a:t> graph). In this case, virtually every query benefits from running over a combination of summarizer and 2-hop connector graph views.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129</a:t>
            </a:fld>
            <a:endParaRPr lang="en-US"/>
          </a:p>
        </p:txBody>
      </p:sp>
    </p:spTree>
    <p:extLst>
      <p:ext uri="{BB962C8B-B14F-4D97-AF65-F5344CB8AC3E}">
        <p14:creationId xmlns:p14="http://schemas.microsoft.com/office/powerpoint/2010/main" val="1317973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talked at a high level about graph queries, but what are some concrete examples. We can of course ask immediate 1-hop neighborhood questions, such as Q1 and Q2. And relational folks in the audience are already thinking of a small join to do this, which would definitely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However the more commonly used graph queries take the shape of subgraph traversals that are interested in understanding these sort of long chain of dependencies in the underlying data set. [PRESS ARROW]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These, however, as we’ve already seen, would not be answered efficiently with relational engines, and we focus on optimizing them. </a:t>
            </a:r>
          </a:p>
        </p:txBody>
      </p:sp>
      <p:sp>
        <p:nvSpPr>
          <p:cNvPr id="4" name="Slide Number Placeholder 3"/>
          <p:cNvSpPr>
            <a:spLocks noGrp="1"/>
          </p:cNvSpPr>
          <p:nvPr>
            <p:ph type="sldNum" sz="quarter" idx="5"/>
          </p:nvPr>
        </p:nvSpPr>
        <p:spPr/>
        <p:txBody>
          <a:bodyPr/>
          <a:lstStyle/>
          <a:p>
            <a:fld id="{A2063A23-3820-E647-B045-22FFA760D136}" type="slidenum">
              <a:rPr lang="en-US" smtClean="0"/>
              <a:t>13</a:t>
            </a:fld>
            <a:endParaRPr lang="en-US"/>
          </a:p>
        </p:txBody>
      </p:sp>
    </p:spTree>
    <p:extLst>
      <p:ext uri="{BB962C8B-B14F-4D97-AF65-F5344CB8AC3E}">
        <p14:creationId xmlns:p14="http://schemas.microsoft.com/office/powerpoint/2010/main" val="388004367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we mean here by less structured graphs: these are homogeneous networks, or in other words, they have only one type of vertex and one type of edge, so vertices can connect to any other vertex in the graph.  So we expected the queries to be slower when answered in terms of those 2-hop connector views, given that these views should be larger (contain more edges) than the original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shows our results, with runtimes averaged over 10 runs, plotted in log scale on the y-axis. Because the amount of data required to answer the rewritten query is up to orders of magnitude smaller (§ VII-E) in the heterogeneous networks, virtually every query over the </a:t>
            </a:r>
            <a:r>
              <a:rPr lang="en-US" sz="1200" kern="1200" dirty="0" err="1">
                <a:solidFill>
                  <a:schemeClr val="tx1"/>
                </a:solidFill>
                <a:effectLst/>
                <a:latin typeface="+mn-lt"/>
                <a:ea typeface="+mn-ea"/>
                <a:cs typeface="+mn-cs"/>
              </a:rPr>
              <a:t>prov</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dblp</a:t>
            </a:r>
            <a:r>
              <a:rPr lang="en-US" sz="1200" kern="1200" dirty="0">
                <a:solidFill>
                  <a:schemeClr val="tx1"/>
                </a:solidFill>
                <a:effectLst/>
                <a:latin typeface="+mn-lt"/>
                <a:ea typeface="+mn-ea"/>
                <a:cs typeface="+mn-cs"/>
              </a:rPr>
              <a:t> graphs benefit from executing over the connector view. Specifically, Q2 and Q3 have the least performance gains (less than 2 times faster), while Q4 and Q8 obtain the largest runtime speedups (13 and 50 times faster, respectively). This is expected: Q2 (“ancestors”) and Q3 (“descendants”) explore a k-hop ego-centric neighborhood in both the filtered graph and in the connector view that is of the same order of magnitude. Q4 (“path lengths”) and Q8 (“community detection”), on the other hand, are queries that directly benefit from the significant size reduction of the input graph. In particular, the maximum number of paths in a graph can be exponential on the number of vertices and edges, which affects both the count of path lengths that Q4 performs, as well as the label-propagation updates that Q8 requires. Finally, we also observe that because KASKADE creates connector views through graph transformations that are engine-agnostic, these gains should be available in other systems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homogeneous networks, we look at the total query runtimes over the raw graph and over a </a:t>
            </a:r>
            <a:r>
              <a:rPr lang="en-US" sz="1200" i="1" kern="1200" dirty="0">
                <a:solidFill>
                  <a:schemeClr val="tx1"/>
                </a:solidFill>
                <a:effectLst/>
                <a:latin typeface="+mn-lt"/>
                <a:ea typeface="+mn-ea"/>
                <a:cs typeface="+mn-cs"/>
              </a:rPr>
              <a:t>vertex-to-vertex </a:t>
            </a:r>
            <a:r>
              <a:rPr lang="en-US" sz="1200" kern="1200" dirty="0">
                <a:solidFill>
                  <a:schemeClr val="tx1"/>
                </a:solidFill>
                <a:effectLst/>
                <a:latin typeface="+mn-lt"/>
                <a:ea typeface="+mn-ea"/>
                <a:cs typeface="+mn-cs"/>
              </a:rPr>
              <a:t>materialized 2-hop connector, which may be up to orders of magnitude larger than the raw graph (§ VII-D), as these networks have only one type of edge. Despite these differences in total sizes, a non-intuitive result is that the total query runtime is still linearly correlated with the order of magnitude increase in size for the network with a power-law degree distribution (</a:t>
            </a:r>
            <a:r>
              <a:rPr lang="en-US" sz="1200" kern="1200" dirty="0" err="1">
                <a:solidFill>
                  <a:schemeClr val="tx1"/>
                </a:solidFill>
                <a:effectLst/>
                <a:latin typeface="+mn-lt"/>
                <a:ea typeface="+mn-ea"/>
                <a:cs typeface="+mn-cs"/>
              </a:rPr>
              <a:t>soc-livejournal</a:t>
            </a:r>
            <a:r>
              <a:rPr lang="en-US" sz="1200" kern="1200" dirty="0">
                <a:solidFill>
                  <a:schemeClr val="tx1"/>
                </a:solidFill>
                <a:effectLst/>
                <a:latin typeface="+mn-lt"/>
                <a:ea typeface="+mn-ea"/>
                <a:cs typeface="+mn-cs"/>
              </a:rPr>
              <a:t>), while it decreases for path-related queries in the case of </a:t>
            </a:r>
            <a:r>
              <a:rPr lang="en-US" sz="1200" kern="1200" dirty="0" err="1">
                <a:solidFill>
                  <a:schemeClr val="tx1"/>
                </a:solidFill>
                <a:effectLst/>
                <a:latin typeface="+mn-lt"/>
                <a:ea typeface="+mn-ea"/>
                <a:cs typeface="+mn-cs"/>
              </a:rPr>
              <a:t>roadnet-usa</a:t>
            </a:r>
            <a:r>
              <a:rPr lang="en-US" sz="1200" kern="1200" dirty="0">
                <a:solidFill>
                  <a:schemeClr val="tx1"/>
                </a:solidFill>
                <a:effectLst/>
                <a:latin typeface="+mn-lt"/>
                <a:ea typeface="+mn-ea"/>
                <a:cs typeface="+mn-cs"/>
              </a:rPr>
              <a:t>. This is due to a combination of factors, including the larger fraction of long paths in </a:t>
            </a:r>
            <a:r>
              <a:rPr lang="en-US" sz="1200" kern="1200" dirty="0" err="1">
                <a:solidFill>
                  <a:schemeClr val="tx1"/>
                </a:solidFill>
                <a:effectLst/>
                <a:latin typeface="+mn-lt"/>
                <a:ea typeface="+mn-ea"/>
                <a:cs typeface="+mn-cs"/>
              </a:rPr>
              <a:t>roadnet-usa</a:t>
            </a:r>
            <a:r>
              <a:rPr lang="en-US" sz="1200" kern="1200" dirty="0">
                <a:solidFill>
                  <a:schemeClr val="tx1"/>
                </a:solidFill>
                <a:effectLst/>
                <a:latin typeface="+mn-lt"/>
                <a:ea typeface="+mn-ea"/>
                <a:cs typeface="+mn-cs"/>
              </a:rPr>
              <a:t>. Lastly, while the decision on which views to materialize heavily depends on the estimated view size (e.g., size budget constraints, and proxy for view creation cost), we note that these 2-hop connector views are unlikely to be materialized for the two homogeneous networks, due to the large view sizes predicted by our cost model as we see in the size estimation experiments.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130</a:t>
            </a:fld>
            <a:endParaRPr lang="en-US"/>
          </a:p>
        </p:txBody>
      </p:sp>
    </p:spTree>
    <p:extLst>
      <p:ext uri="{BB962C8B-B14F-4D97-AF65-F5344CB8AC3E}">
        <p14:creationId xmlns:p14="http://schemas.microsoft.com/office/powerpoint/2010/main" val="36048976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a non-intuitive result, is that path-related queries in the road network still benefitted from the 2-hop connector view. One of the reasons for that is that the road-network had a much larger fraction of long paths than the social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shows our results, with runtimes averaged over 10 runs, plotted in log scale on the y-axis. Because the amount of data required to answer the rewritten query is up to orders of magnitude smaller (§ VII-E) in the heterogeneous networks, virtually every query over the </a:t>
            </a:r>
            <a:r>
              <a:rPr lang="en-US" sz="1200" kern="1200" dirty="0" err="1">
                <a:solidFill>
                  <a:schemeClr val="tx1"/>
                </a:solidFill>
                <a:effectLst/>
                <a:latin typeface="+mn-lt"/>
                <a:ea typeface="+mn-ea"/>
                <a:cs typeface="+mn-cs"/>
              </a:rPr>
              <a:t>prov</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dblp</a:t>
            </a:r>
            <a:r>
              <a:rPr lang="en-US" sz="1200" kern="1200" dirty="0">
                <a:solidFill>
                  <a:schemeClr val="tx1"/>
                </a:solidFill>
                <a:effectLst/>
                <a:latin typeface="+mn-lt"/>
                <a:ea typeface="+mn-ea"/>
                <a:cs typeface="+mn-cs"/>
              </a:rPr>
              <a:t> graphs benefit from executing over the connector view. Specifically, Q2 and Q3 have the least performance gains (less than 2 times faster), while Q4 and Q8 obtain the largest runtime speedups (13 and 50 times faster, respectively). This is expected: Q2 (“ancestors”) and Q3 (“descendants”) explore a k-hop ego-centric neighborhood in both the filtered graph and in the connector view that is of the same order of magnitude. Q4 (“path lengths”) and Q8 (“community detection”), on the other hand, are queries that directly benefit from the significant size reduction of the input graph. In particular, the maximum number of paths in a graph can be exponential on the number of vertices and edges, which affects both the count of path lengths that Q4 performs, as well as the label-propagation updates that Q8 requires. Finally, we also observe that because KASKADE creates connector views through graph transformations that are engine-agnostic, these gains should be available in other systems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homogeneous networks, we look at the total query runtimes over the raw graph and over a </a:t>
            </a:r>
            <a:r>
              <a:rPr lang="en-US" sz="1200" i="1" kern="1200" dirty="0">
                <a:solidFill>
                  <a:schemeClr val="tx1"/>
                </a:solidFill>
                <a:effectLst/>
                <a:latin typeface="+mn-lt"/>
                <a:ea typeface="+mn-ea"/>
                <a:cs typeface="+mn-cs"/>
              </a:rPr>
              <a:t>vertex-to-vertex </a:t>
            </a:r>
            <a:r>
              <a:rPr lang="en-US" sz="1200" kern="1200" dirty="0">
                <a:solidFill>
                  <a:schemeClr val="tx1"/>
                </a:solidFill>
                <a:effectLst/>
                <a:latin typeface="+mn-lt"/>
                <a:ea typeface="+mn-ea"/>
                <a:cs typeface="+mn-cs"/>
              </a:rPr>
              <a:t>materialized 2-hop connector, which may be up to orders of magnitude larger than the raw graph (§ VII-D), as these networks have only one type of edge. Despite these differences in total sizes, a non-intuitive result is that the total query runtime is still linearly correlated with the order of magnitude increase in size for the network with a power-law degree distribution (</a:t>
            </a:r>
            <a:r>
              <a:rPr lang="en-US" sz="1200" kern="1200" dirty="0" err="1">
                <a:solidFill>
                  <a:schemeClr val="tx1"/>
                </a:solidFill>
                <a:effectLst/>
                <a:latin typeface="+mn-lt"/>
                <a:ea typeface="+mn-ea"/>
                <a:cs typeface="+mn-cs"/>
              </a:rPr>
              <a:t>soc-livejournal</a:t>
            </a:r>
            <a:r>
              <a:rPr lang="en-US" sz="1200" kern="1200" dirty="0">
                <a:solidFill>
                  <a:schemeClr val="tx1"/>
                </a:solidFill>
                <a:effectLst/>
                <a:latin typeface="+mn-lt"/>
                <a:ea typeface="+mn-ea"/>
                <a:cs typeface="+mn-cs"/>
              </a:rPr>
              <a:t>), while it decreases for path-related queries in the case of </a:t>
            </a:r>
            <a:r>
              <a:rPr lang="en-US" sz="1200" kern="1200" dirty="0" err="1">
                <a:solidFill>
                  <a:schemeClr val="tx1"/>
                </a:solidFill>
                <a:effectLst/>
                <a:latin typeface="+mn-lt"/>
                <a:ea typeface="+mn-ea"/>
                <a:cs typeface="+mn-cs"/>
              </a:rPr>
              <a:t>roadnet-usa</a:t>
            </a:r>
            <a:r>
              <a:rPr lang="en-US" sz="1200" kern="1200" dirty="0">
                <a:solidFill>
                  <a:schemeClr val="tx1"/>
                </a:solidFill>
                <a:effectLst/>
                <a:latin typeface="+mn-lt"/>
                <a:ea typeface="+mn-ea"/>
                <a:cs typeface="+mn-cs"/>
              </a:rPr>
              <a:t>. This is due to a combination of factors, including the larger fraction of long paths in </a:t>
            </a:r>
            <a:r>
              <a:rPr lang="en-US" sz="1200" kern="1200" dirty="0" err="1">
                <a:solidFill>
                  <a:schemeClr val="tx1"/>
                </a:solidFill>
                <a:effectLst/>
                <a:latin typeface="+mn-lt"/>
                <a:ea typeface="+mn-ea"/>
                <a:cs typeface="+mn-cs"/>
              </a:rPr>
              <a:t>roadnet-usa</a:t>
            </a:r>
            <a:r>
              <a:rPr lang="en-US" sz="1200" kern="1200" dirty="0">
                <a:solidFill>
                  <a:schemeClr val="tx1"/>
                </a:solidFill>
                <a:effectLst/>
                <a:latin typeface="+mn-lt"/>
                <a:ea typeface="+mn-ea"/>
                <a:cs typeface="+mn-cs"/>
              </a:rPr>
              <a:t>. Lastly, while the decision on which views to materialize heavily depends on the estimated view size (e.g., size budget constraints, and proxy for view creation cost), we note that these 2-hop connector views are unlikely to be materialized for the two homogeneous networks, due to the large view sizes predicted by our cost model as we see in the size estimation experiments.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131</a:t>
            </a:fld>
            <a:endParaRPr lang="en-US"/>
          </a:p>
        </p:txBody>
      </p:sp>
    </p:spTree>
    <p:extLst>
      <p:ext uri="{BB962C8B-B14F-4D97-AF65-F5344CB8AC3E}">
        <p14:creationId xmlns:p14="http://schemas.microsoft.com/office/powerpoint/2010/main" val="5312218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recap: analyzing these data lineage graphs turns out to be important for number of operational decisions in datacenters.  Users such as system administrators, site reliability engineers, or even automated processes constantly monitor these graphs for a number of reasons, which include incident response or policy violations. Suppose I discover a result in file 1, which was inadvertently leaked, I may then need to figure out all downstream jobs of that file.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These kinds of graph k-hop path queries occur in other domains as well.  For example, disease propagation networks, such as those used for COVID-19 contact tracing. In those graphs, the ”disease infection” is what gets propagated across the network. Given that you know a vertex has been infected, you’d like to know what other vertices have been infected within a fixed mile radius. In fact, we experimented with several different graphs and queries like this in our experiments.</a:t>
            </a:r>
          </a:p>
        </p:txBody>
      </p:sp>
      <p:sp>
        <p:nvSpPr>
          <p:cNvPr id="4" name="Slide Number Placeholder 3"/>
          <p:cNvSpPr>
            <a:spLocks noGrp="1"/>
          </p:cNvSpPr>
          <p:nvPr>
            <p:ph type="sldNum" sz="quarter" idx="10"/>
          </p:nvPr>
        </p:nvSpPr>
        <p:spPr/>
        <p:txBody>
          <a:bodyPr/>
          <a:lstStyle/>
          <a:p>
            <a:fld id="{A2063A23-3820-E647-B045-22FFA760D136}" type="slidenum">
              <a:rPr lang="en-US" smtClean="0"/>
              <a:t>132</a:t>
            </a:fld>
            <a:endParaRPr lang="en-US"/>
          </a:p>
        </p:txBody>
      </p:sp>
    </p:spTree>
    <p:extLst>
      <p:ext uri="{BB962C8B-B14F-4D97-AF65-F5344CB8AC3E}">
        <p14:creationId xmlns:p14="http://schemas.microsoft.com/office/powerpoint/2010/main" val="222266716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skew include exponentially distributed degrees, and exponentially distributed inter-arrival times (e.g., interaction networks, and other human generated processes_</a:t>
            </a:r>
          </a:p>
        </p:txBody>
      </p:sp>
      <p:sp>
        <p:nvSpPr>
          <p:cNvPr id="4" name="Slide Number Placeholder 3"/>
          <p:cNvSpPr>
            <a:spLocks noGrp="1"/>
          </p:cNvSpPr>
          <p:nvPr>
            <p:ph type="sldNum" sz="quarter" idx="10"/>
          </p:nvPr>
        </p:nvSpPr>
        <p:spPr/>
        <p:txBody>
          <a:bodyPr/>
          <a:lstStyle/>
          <a:p>
            <a:fld id="{A2063A23-3820-E647-B045-22FFA760D136}" type="slidenum">
              <a:rPr lang="en-US" smtClean="0"/>
              <a:t>133</a:t>
            </a:fld>
            <a:endParaRPr lang="en-US"/>
          </a:p>
        </p:txBody>
      </p:sp>
    </p:spTree>
    <p:extLst>
      <p:ext uri="{BB962C8B-B14F-4D97-AF65-F5344CB8AC3E}">
        <p14:creationId xmlns:p14="http://schemas.microsoft.com/office/powerpoint/2010/main" val="4767683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skew include exponentially distributed degrees, and exponentially distributed inter-arrival times (e.g., interaction networks, and other human generated processes_</a:t>
            </a:r>
          </a:p>
        </p:txBody>
      </p:sp>
      <p:sp>
        <p:nvSpPr>
          <p:cNvPr id="4" name="Slide Number Placeholder 3"/>
          <p:cNvSpPr>
            <a:spLocks noGrp="1"/>
          </p:cNvSpPr>
          <p:nvPr>
            <p:ph type="sldNum" sz="quarter" idx="10"/>
          </p:nvPr>
        </p:nvSpPr>
        <p:spPr/>
        <p:txBody>
          <a:bodyPr/>
          <a:lstStyle/>
          <a:p>
            <a:fld id="{A2063A23-3820-E647-B045-22FFA760D136}" type="slidenum">
              <a:rPr lang="en-US" smtClean="0"/>
              <a:t>134</a:t>
            </a:fld>
            <a:endParaRPr lang="en-US"/>
          </a:p>
        </p:txBody>
      </p:sp>
    </p:spTree>
    <p:extLst>
      <p:ext uri="{BB962C8B-B14F-4D97-AF65-F5344CB8AC3E}">
        <p14:creationId xmlns:p14="http://schemas.microsoft.com/office/powerpoint/2010/main" val="611258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skew include exponentially distributed degrees, and exponentially distributed inter-arrival times (e.g., interaction networks, and other human generated processes). In fact, inter-arrival times for many human generated processes is log-normally distributed, or in other words, yields some form a power-law.</a:t>
            </a:r>
          </a:p>
        </p:txBody>
      </p:sp>
      <p:sp>
        <p:nvSpPr>
          <p:cNvPr id="4" name="Slide Number Placeholder 3"/>
          <p:cNvSpPr>
            <a:spLocks noGrp="1"/>
          </p:cNvSpPr>
          <p:nvPr>
            <p:ph type="sldNum" sz="quarter" idx="10"/>
          </p:nvPr>
        </p:nvSpPr>
        <p:spPr/>
        <p:txBody>
          <a:bodyPr/>
          <a:lstStyle/>
          <a:p>
            <a:fld id="{A2063A23-3820-E647-B045-22FFA760D136}" type="slidenum">
              <a:rPr lang="en-US" smtClean="0"/>
              <a:t>135</a:t>
            </a:fld>
            <a:endParaRPr lang="en-US"/>
          </a:p>
        </p:txBody>
      </p:sp>
    </p:spTree>
    <p:extLst>
      <p:ext uri="{BB962C8B-B14F-4D97-AF65-F5344CB8AC3E}">
        <p14:creationId xmlns:p14="http://schemas.microsoft.com/office/powerpoint/2010/main" val="18234763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These kinds of graph k-hop path queries occur in other domains as well.  For example, disease propagation networks, such as those used for COVID-19 contact tracing. In those graphs, the the ”disease infection” is what gets propagated across the network. Given that you know a vertex has been infected, you’d like to know what other vertices have been infected within a fixed mile radius. In fact, we experimented with several different graphs and queries like this in our experiments.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136</a:t>
            </a:fld>
            <a:endParaRPr lang="en-US"/>
          </a:p>
        </p:txBody>
      </p:sp>
    </p:spTree>
    <p:extLst>
      <p:ext uri="{BB962C8B-B14F-4D97-AF65-F5344CB8AC3E}">
        <p14:creationId xmlns:p14="http://schemas.microsoft.com/office/powerpoint/2010/main" val="2900131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dirty="0" err="1"/>
              <a:t>Kaskade</a:t>
            </a:r>
            <a:r>
              <a:rPr lang="en-US" dirty="0"/>
              <a:t> we introduce a class of graph views that help with query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more concretely, a Graph View is also a Graph, and is defined by a Graph Query. It can be pre-computed or obtained on demand. Views are typically created (or materialized) offline. Notice that V2 here is showing pair-wise data flow dependencies between pairs of jobs there.</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14</a:t>
            </a:fld>
            <a:endParaRPr lang="en-US"/>
          </a:p>
        </p:txBody>
      </p:sp>
    </p:spTree>
    <p:extLst>
      <p:ext uri="{BB962C8B-B14F-4D97-AF65-F5344CB8AC3E}">
        <p14:creationId xmlns:p14="http://schemas.microsoft.com/office/powerpoint/2010/main" val="2873407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Given all of that, a key insight that guided most of the ideas we introduce in </a:t>
            </a:r>
            <a:r>
              <a:rPr lang="en-US" dirty="0" err="1"/>
              <a:t>Kaskade</a:t>
            </a:r>
            <a:r>
              <a:rPr lang="en-US" dirty="0"/>
              <a:t> is this notion of regularity, and what do we mean by that?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schema for a graph is also a graph. The cool thing about this is that we can use walks in this graph to enumerate instances of graph view schemas. [NEXT SLIDE]</a:t>
            </a:r>
          </a:p>
        </p:txBody>
      </p:sp>
      <p:sp>
        <p:nvSpPr>
          <p:cNvPr id="4" name="Slide Number Placeholder 3"/>
          <p:cNvSpPr>
            <a:spLocks noGrp="1"/>
          </p:cNvSpPr>
          <p:nvPr>
            <p:ph type="sldNum" sz="quarter" idx="10"/>
          </p:nvPr>
        </p:nvSpPr>
        <p:spPr/>
        <p:txBody>
          <a:bodyPr/>
          <a:lstStyle/>
          <a:p>
            <a:fld id="{A2063A23-3820-E647-B045-22FFA760D136}" type="slidenum">
              <a:rPr lang="en-US" smtClean="0"/>
              <a:t>15</a:t>
            </a:fld>
            <a:endParaRPr lang="en-US"/>
          </a:p>
        </p:txBody>
      </p:sp>
    </p:spTree>
    <p:extLst>
      <p:ext uri="{BB962C8B-B14F-4D97-AF65-F5344CB8AC3E}">
        <p14:creationId xmlns:p14="http://schemas.microsoft.com/office/powerpoint/2010/main" val="2298611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Furthermore, degree distributions and cardinalities for these different types of edges and vertices are fairly predictable. We can use that information to establish that dependency chains follow a fixed sequence, and we can use that for query optimization.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example, if all I want to know is jobs that are related to other jobs, if </a:t>
            </a:r>
            <a:r>
              <a:rPr lang="en-US" dirty="0" err="1"/>
              <a:t>i</a:t>
            </a:r>
            <a:r>
              <a:rPr lang="en-US" dirty="0"/>
              <a:t> had precomputed this job to job graph, you can answer the job dependency query much more quickly without traversing files by creating a view over just the jobs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Specifically, we can rewrite queries in terms of sparser graph views that we can estimate to be beneficial for multiple queries in the workload, and that are correct by construction.</a:t>
            </a:r>
          </a:p>
        </p:txBody>
      </p:sp>
      <p:sp>
        <p:nvSpPr>
          <p:cNvPr id="4" name="Slide Number Placeholder 3"/>
          <p:cNvSpPr>
            <a:spLocks noGrp="1"/>
          </p:cNvSpPr>
          <p:nvPr>
            <p:ph type="sldNum" sz="quarter" idx="10"/>
          </p:nvPr>
        </p:nvSpPr>
        <p:spPr/>
        <p:txBody>
          <a:bodyPr/>
          <a:lstStyle/>
          <a:p>
            <a:fld id="{A2063A23-3820-E647-B045-22FFA760D136}" type="slidenum">
              <a:rPr lang="en-US" smtClean="0"/>
              <a:t>16</a:t>
            </a:fld>
            <a:endParaRPr lang="en-US"/>
          </a:p>
        </p:txBody>
      </p:sp>
    </p:spTree>
    <p:extLst>
      <p:ext uri="{BB962C8B-B14F-4D97-AF65-F5344CB8AC3E}">
        <p14:creationId xmlns:p14="http://schemas.microsoft.com/office/powerpoint/2010/main" val="2372137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problem statement then becomes, given input queries, schema, and structural properties (e.g., degree distributions, and type cardinalities), we’d like to find </a:t>
            </a:r>
            <a:r>
              <a:rPr lang="en-US" sz="1200" b="1" dirty="0">
                <a:solidFill>
                  <a:srgbClr val="FF0000"/>
                </a:solidFill>
              </a:rPr>
              <a:t>graph views </a:t>
            </a:r>
            <a:r>
              <a:rPr lang="en-US" sz="1200" dirty="0"/>
              <a:t>that correctly answer an </a:t>
            </a:r>
            <a:r>
              <a:rPr lang="en-US" sz="1200" b="1" dirty="0">
                <a:solidFill>
                  <a:srgbClr val="FF0000"/>
                </a:solidFill>
              </a:rPr>
              <a:t>equivalent query</a:t>
            </a:r>
            <a:r>
              <a:rPr lang="en-US" sz="1200" dirty="0"/>
              <a:t> more efficiently. </a:t>
            </a:r>
          </a:p>
          <a:p>
            <a:endParaRPr lang="en-US" sz="1200" dirty="0"/>
          </a:p>
          <a:p>
            <a:r>
              <a:rPr lang="en-US" sz="1200" dirty="0"/>
              <a:t>Specifically, the notion of efficiency we have in mind here is both in terms of query execution and view storage.</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17</a:t>
            </a:fld>
            <a:endParaRPr lang="en-US"/>
          </a:p>
        </p:txBody>
      </p:sp>
    </p:spTree>
    <p:extLst>
      <p:ext uri="{BB962C8B-B14F-4D97-AF65-F5344CB8AC3E}">
        <p14:creationId xmlns:p14="http://schemas.microsoft.com/office/powerpoint/2010/main" val="177808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FOR QUESTIONS]</a:t>
            </a:r>
          </a:p>
        </p:txBody>
      </p:sp>
      <p:sp>
        <p:nvSpPr>
          <p:cNvPr id="4" name="Slide Number Placeholder 3"/>
          <p:cNvSpPr>
            <a:spLocks noGrp="1"/>
          </p:cNvSpPr>
          <p:nvPr>
            <p:ph type="sldNum" sz="quarter" idx="10"/>
          </p:nvPr>
        </p:nvSpPr>
        <p:spPr/>
        <p:txBody>
          <a:bodyPr/>
          <a:lstStyle/>
          <a:p>
            <a:fld id="{A2063A23-3820-E647-B045-22FFA760D136}" type="slidenum">
              <a:rPr lang="en-US" smtClean="0"/>
              <a:t>18</a:t>
            </a:fld>
            <a:endParaRPr lang="en-US"/>
          </a:p>
        </p:txBody>
      </p:sp>
    </p:spTree>
    <p:extLst>
      <p:ext uri="{BB962C8B-B14F-4D97-AF65-F5344CB8AC3E}">
        <p14:creationId xmlns:p14="http://schemas.microsoft.com/office/powerpoint/2010/main" val="2799648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the graph view that we hinted at earlier in the blast radius running example is a “2-hop connector”.  Here we show how to obtain such “2-hop connectors” from a graph that follows the same schema as that of the data lineage graph at Microsoft.  We have jobs in blue, files in gray, [NEXT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19</a:t>
            </a:fld>
            <a:endParaRPr lang="en-US"/>
          </a:p>
        </p:txBody>
      </p:sp>
    </p:spTree>
    <p:extLst>
      <p:ext uri="{BB962C8B-B14F-4D97-AF65-F5344CB8AC3E}">
        <p14:creationId xmlns:p14="http://schemas.microsoft.com/office/powerpoint/2010/main" val="186421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Virtually every talk on graph data processing or graph databases starts with the classic “graphs are everywhere” slide. Depending on the target audience, the title of the slide will use the term “networks” instead of ‘graphs”, and in this talk I’ll use them interchangeably.</a:t>
            </a:r>
          </a:p>
          <a:p>
            <a:endParaRPr lang="en-US" dirty="0"/>
          </a:p>
          <a:p>
            <a:r>
              <a:rPr lang="en-US" dirty="0"/>
              <a:t>And it’s true, there are a number of domains in which data is naturally represented as graphs, as this data model offers a way to represent entities and their relationships.</a:t>
            </a:r>
          </a:p>
          <a:p>
            <a:endParaRPr lang="en-US" dirty="0"/>
          </a:p>
          <a:p>
            <a:r>
              <a:rPr lang="en-US" dirty="0"/>
              <a:t>For example, on the upper left we have a road network for NYC metro area; on the upper right, we have a brain network, in which vertices are neurons (about 100B of those in the human brain), and edges are the connections between them.</a:t>
            </a:r>
          </a:p>
          <a:p>
            <a:endParaRPr lang="en-US" dirty="0"/>
          </a:p>
          <a:p>
            <a:r>
              <a:rPr lang="en-US" dirty="0"/>
              <a:t>A less traditional example, and one I’m rather fond of, is a graph learning task in which the goal is to predict whether an edge may exist on the underlying graph at a future point in time.</a:t>
            </a:r>
          </a:p>
          <a:p>
            <a:endParaRPr lang="en-US" dirty="0"/>
          </a:p>
          <a:p>
            <a:r>
              <a:rPr lang="en-US" dirty="0"/>
              <a:t>I’m also showing on the bottom left some example graph data sizes. The second one refers to the number of edges on a data lineage graph I’ve analyzed at a Microsoft production cluster, and in which I'll focus for a good part of this talk.</a:t>
            </a:r>
          </a:p>
        </p:txBody>
      </p:sp>
      <p:sp>
        <p:nvSpPr>
          <p:cNvPr id="4" name="Slide Number Placeholder 3"/>
          <p:cNvSpPr>
            <a:spLocks noGrp="1"/>
          </p:cNvSpPr>
          <p:nvPr>
            <p:ph type="sldNum" sz="quarter" idx="5"/>
          </p:nvPr>
        </p:nvSpPr>
        <p:spPr/>
        <p:txBody>
          <a:bodyPr/>
          <a:lstStyle/>
          <a:p>
            <a:fld id="{A2063A23-3820-E647-B045-22FFA760D136}" type="slidenum">
              <a:rPr lang="en-US" smtClean="0"/>
              <a:t>2</a:t>
            </a:fld>
            <a:endParaRPr lang="en-US"/>
          </a:p>
        </p:txBody>
      </p:sp>
    </p:spTree>
    <p:extLst>
      <p:ext uri="{BB962C8B-B14F-4D97-AF65-F5344CB8AC3E}">
        <p14:creationId xmlns:p14="http://schemas.microsoft.com/office/powerpoint/2010/main" val="1610826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the 2-hop job edges are obtained by an operation that contracts directed k-length paths of size two. Each contracted path is now an edge on the corresponding 2-hop view. In this example, there are four such possible edges. [NEXT SLIDE]</a:t>
            </a: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20</a:t>
            </a:fld>
            <a:endParaRPr lang="en-US"/>
          </a:p>
        </p:txBody>
      </p:sp>
    </p:spTree>
    <p:extLst>
      <p:ext uri="{BB962C8B-B14F-4D97-AF65-F5344CB8AC3E}">
        <p14:creationId xmlns:p14="http://schemas.microsoft.com/office/powerpoint/2010/main" val="3279712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this process yields two possible views, each of is a graph view that we can pre-compute for later use.</a:t>
            </a:r>
          </a:p>
        </p:txBody>
      </p:sp>
      <p:sp>
        <p:nvSpPr>
          <p:cNvPr id="4" name="Slide Number Placeholder 3"/>
          <p:cNvSpPr>
            <a:spLocks noGrp="1"/>
          </p:cNvSpPr>
          <p:nvPr>
            <p:ph type="sldNum" sz="quarter" idx="10"/>
          </p:nvPr>
        </p:nvSpPr>
        <p:spPr/>
        <p:txBody>
          <a:bodyPr/>
          <a:lstStyle/>
          <a:p>
            <a:fld id="{A2063A23-3820-E647-B045-22FFA760D136}" type="slidenum">
              <a:rPr lang="en-US" smtClean="0"/>
              <a:t>21</a:t>
            </a:fld>
            <a:endParaRPr lang="en-US"/>
          </a:p>
        </p:txBody>
      </p:sp>
    </p:spTree>
    <p:extLst>
      <p:ext uri="{BB962C8B-B14F-4D97-AF65-F5344CB8AC3E}">
        <p14:creationId xmlns:p14="http://schemas.microsoft.com/office/powerpoint/2010/main" val="9005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that running example of a “job-blast radius” query, which can be answered from a job-to-job lineage dependency graph, then we’re talking about order of magnitude reduction, with a significantly smaller footprint on disk.</a:t>
            </a:r>
          </a:p>
        </p:txBody>
      </p:sp>
      <p:sp>
        <p:nvSpPr>
          <p:cNvPr id="4" name="Slide Number Placeholder 3"/>
          <p:cNvSpPr>
            <a:spLocks noGrp="1"/>
          </p:cNvSpPr>
          <p:nvPr>
            <p:ph type="sldNum" sz="quarter" idx="10"/>
          </p:nvPr>
        </p:nvSpPr>
        <p:spPr/>
        <p:txBody>
          <a:bodyPr/>
          <a:lstStyle/>
          <a:p>
            <a:fld id="{A2063A23-3820-E647-B045-22FFA760D136}" type="slidenum">
              <a:rPr lang="en-US" smtClean="0"/>
              <a:t>22</a:t>
            </a:fld>
            <a:endParaRPr lang="en-US"/>
          </a:p>
        </p:txBody>
      </p:sp>
    </p:spTree>
    <p:extLst>
      <p:ext uri="{BB962C8B-B14F-4D97-AF65-F5344CB8AC3E}">
        <p14:creationId xmlns:p14="http://schemas.microsoft.com/office/powerpoint/2010/main" val="3236708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Kaskade</a:t>
            </a:r>
            <a:r>
              <a:rPr lang="en-US" dirty="0"/>
              <a:t> is an interesting system, in that it is not the graph processing engine itself, but rather a “query optimization framework”. What do I mean by that, here’s an overview of </a:t>
            </a:r>
            <a:r>
              <a:rPr lang="en-US" dirty="0" err="1"/>
              <a:t>Kaskade</a:t>
            </a:r>
            <a:r>
              <a:rPr lang="en-US" dirty="0"/>
              <a:t>, the system. I’ll show in more details one of its key techniques, but I find it helps to contextualize a little better if we look at it from this angle.</a:t>
            </a:r>
          </a:p>
        </p:txBody>
      </p:sp>
      <p:sp>
        <p:nvSpPr>
          <p:cNvPr id="4" name="Slide Number Placeholder 3"/>
          <p:cNvSpPr>
            <a:spLocks noGrp="1"/>
          </p:cNvSpPr>
          <p:nvPr>
            <p:ph type="sldNum" sz="quarter" idx="10"/>
          </p:nvPr>
        </p:nvSpPr>
        <p:spPr/>
        <p:txBody>
          <a:bodyPr/>
          <a:lstStyle/>
          <a:p>
            <a:fld id="{A2063A23-3820-E647-B045-22FFA760D136}" type="slidenum">
              <a:rPr lang="en-US" smtClean="0"/>
              <a:t>23</a:t>
            </a:fld>
            <a:endParaRPr lang="en-US"/>
          </a:p>
        </p:txBody>
      </p:sp>
    </p:spTree>
    <p:extLst>
      <p:ext uri="{BB962C8B-B14F-4D97-AF65-F5344CB8AC3E}">
        <p14:creationId xmlns:p14="http://schemas.microsoft.com/office/powerpoint/2010/main" val="2104124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based on historical query workloads, </a:t>
            </a:r>
            <a:r>
              <a:rPr lang="en-US" dirty="0" err="1"/>
              <a:t>Kaskade</a:t>
            </a:r>
            <a:r>
              <a:rPr lang="en-US" dirty="0"/>
              <a:t> identifies views that are beneficial for the query, and this done offline. [NEXT]</a:t>
            </a:r>
          </a:p>
        </p:txBody>
      </p:sp>
      <p:sp>
        <p:nvSpPr>
          <p:cNvPr id="4" name="Slide Number Placeholder 3"/>
          <p:cNvSpPr>
            <a:spLocks noGrp="1"/>
          </p:cNvSpPr>
          <p:nvPr>
            <p:ph type="sldNum" sz="quarter" idx="5"/>
          </p:nvPr>
        </p:nvSpPr>
        <p:spPr/>
        <p:txBody>
          <a:bodyPr/>
          <a:lstStyle/>
          <a:p>
            <a:fld id="{A2063A23-3820-E647-B045-22FFA760D136}" type="slidenum">
              <a:rPr lang="en-US" smtClean="0"/>
              <a:t>24</a:t>
            </a:fld>
            <a:endParaRPr lang="en-US"/>
          </a:p>
        </p:txBody>
      </p:sp>
    </p:spTree>
    <p:extLst>
      <p:ext uri="{BB962C8B-B14F-4D97-AF65-F5344CB8AC3E}">
        <p14:creationId xmlns:p14="http://schemas.microsoft.com/office/powerpoint/2010/main" val="1450895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that </a:t>
            </a:r>
            <a:r>
              <a:rPr lang="en-US" dirty="0" err="1"/>
              <a:t>Kaskade</a:t>
            </a:r>
            <a:r>
              <a:rPr lang="en-US" dirty="0"/>
              <a:t> does offline is view management tasks, such as creating and storing views that it deems beneficial for the queries in the historical workload.</a:t>
            </a:r>
          </a:p>
        </p:txBody>
      </p:sp>
      <p:sp>
        <p:nvSpPr>
          <p:cNvPr id="4" name="Slide Number Placeholder 3"/>
          <p:cNvSpPr>
            <a:spLocks noGrp="1"/>
          </p:cNvSpPr>
          <p:nvPr>
            <p:ph type="sldNum" sz="quarter" idx="5"/>
          </p:nvPr>
        </p:nvSpPr>
        <p:spPr/>
        <p:txBody>
          <a:bodyPr/>
          <a:lstStyle/>
          <a:p>
            <a:fld id="{A2063A23-3820-E647-B045-22FFA760D136}" type="slidenum">
              <a:rPr lang="en-US" smtClean="0"/>
              <a:t>25</a:t>
            </a:fld>
            <a:endParaRPr lang="en-US"/>
          </a:p>
        </p:txBody>
      </p:sp>
    </p:spTree>
    <p:extLst>
      <p:ext uri="{BB962C8B-B14F-4D97-AF65-F5344CB8AC3E}">
        <p14:creationId xmlns:p14="http://schemas.microsoft.com/office/powerpoint/2010/main" val="1842259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runtime, </a:t>
            </a:r>
            <a:r>
              <a:rPr lang="en-US" dirty="0" err="1"/>
              <a:t>Kaskade</a:t>
            </a:r>
            <a:r>
              <a:rPr lang="en-US" dirty="0"/>
              <a:t> then executes a rewritten version of the query over the appropriate candidate view.</a:t>
            </a:r>
          </a:p>
        </p:txBody>
      </p:sp>
      <p:sp>
        <p:nvSpPr>
          <p:cNvPr id="4" name="Slide Number Placeholder 3"/>
          <p:cNvSpPr>
            <a:spLocks noGrp="1"/>
          </p:cNvSpPr>
          <p:nvPr>
            <p:ph type="sldNum" sz="quarter" idx="5"/>
          </p:nvPr>
        </p:nvSpPr>
        <p:spPr/>
        <p:txBody>
          <a:bodyPr/>
          <a:lstStyle/>
          <a:p>
            <a:fld id="{A2063A23-3820-E647-B045-22FFA760D136}" type="slidenum">
              <a:rPr lang="en-US" smtClean="0"/>
              <a:t>26</a:t>
            </a:fld>
            <a:endParaRPr lang="en-US"/>
          </a:p>
        </p:txBody>
      </p:sp>
    </p:spTree>
    <p:extLst>
      <p:ext uri="{BB962C8B-B14F-4D97-AF65-F5344CB8AC3E}">
        <p14:creationId xmlns:p14="http://schemas.microsoft.com/office/powerpoint/2010/main" val="1138020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this idea of regularity more concrete, I need to tell you about these three things. The first one, is this notion of graph view templates, which are these declarative programs using first-order logic that can be used to enumerate views. [NEXT SLIDE]</a:t>
            </a:r>
          </a:p>
        </p:txBody>
      </p:sp>
      <p:sp>
        <p:nvSpPr>
          <p:cNvPr id="4" name="Slide Number Placeholder 3"/>
          <p:cNvSpPr>
            <a:spLocks noGrp="1"/>
          </p:cNvSpPr>
          <p:nvPr>
            <p:ph type="sldNum" sz="quarter" idx="10"/>
          </p:nvPr>
        </p:nvSpPr>
        <p:spPr/>
        <p:txBody>
          <a:bodyPr/>
          <a:lstStyle/>
          <a:p>
            <a:fld id="{A2063A23-3820-E647-B045-22FFA760D136}" type="slidenum">
              <a:rPr lang="en-US" smtClean="0"/>
              <a:t>27</a:t>
            </a:fld>
            <a:endParaRPr lang="en-US"/>
          </a:p>
        </p:txBody>
      </p:sp>
    </p:spTree>
    <p:extLst>
      <p:ext uri="{BB962C8B-B14F-4D97-AF65-F5344CB8AC3E}">
        <p14:creationId xmlns:p14="http://schemas.microsoft.com/office/powerpoint/2010/main" val="1850163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view template? It is both a program to enumerate views, as well as an abstract definition of what shape (or schema) a class of candidate views can take.  It helps to understand by looking at it bottom up. [NEXT SLIDE]</a:t>
            </a:r>
          </a:p>
          <a:p>
            <a:endParaRPr lang="en-US" dirty="0"/>
          </a:p>
          <a:p>
            <a:r>
              <a:rPr lang="en-US" dirty="0"/>
              <a:t>Concreate 2-hop connector views are instances of [NEXT SLIDE] specific schemas that describe the relationship between types of vertices, which themselves are instances of [NEXT SLIDE] an abstract k-hop graph view template.</a:t>
            </a:r>
          </a:p>
          <a:p>
            <a:endParaRPr lang="en-US" dirty="0"/>
          </a:p>
          <a:p>
            <a:r>
              <a:rPr lang="en-US" dirty="0"/>
              <a:t>At the bottom there, what I'm showing is the actual head of the corresponding logic rule in Prolog that defines how to enumerate such abstract classes of views.</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28</a:t>
            </a:fld>
            <a:endParaRPr lang="en-US"/>
          </a:p>
        </p:txBody>
      </p:sp>
    </p:spTree>
    <p:extLst>
      <p:ext uri="{BB962C8B-B14F-4D97-AF65-F5344CB8AC3E}">
        <p14:creationId xmlns:p14="http://schemas.microsoft.com/office/powerpoint/2010/main" val="3473856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briefly introduced the notion of graph view templates, we can talk about what are constraints in this setting [NEXT SLIDE], and how they are used together with abstract view template definitions.</a:t>
            </a:r>
          </a:p>
          <a:p>
            <a:endParaRPr lang="en-US" dirty="0"/>
          </a:p>
          <a:p>
            <a:r>
              <a:rPr lang="en-US" dirty="0"/>
              <a:t>Essentially, constraints are logical facts (or axioms) that </a:t>
            </a:r>
            <a:r>
              <a:rPr lang="en-US" dirty="0" err="1"/>
              <a:t>Kaskade</a:t>
            </a:r>
            <a:r>
              <a:rPr lang="en-US" dirty="0"/>
              <a:t> extracts from regular patterns it observes in both the schema graph and the input query graph. This is best understood with an example.</a:t>
            </a:r>
          </a:p>
        </p:txBody>
      </p:sp>
      <p:sp>
        <p:nvSpPr>
          <p:cNvPr id="4" name="Slide Number Placeholder 3"/>
          <p:cNvSpPr>
            <a:spLocks noGrp="1"/>
          </p:cNvSpPr>
          <p:nvPr>
            <p:ph type="sldNum" sz="quarter" idx="10"/>
          </p:nvPr>
        </p:nvSpPr>
        <p:spPr/>
        <p:txBody>
          <a:bodyPr/>
          <a:lstStyle/>
          <a:p>
            <a:fld id="{A2063A23-3820-E647-B045-22FFA760D136}" type="slidenum">
              <a:rPr lang="en-US" smtClean="0"/>
              <a:t>29</a:t>
            </a:fld>
            <a:endParaRPr lang="en-US"/>
          </a:p>
        </p:txBody>
      </p:sp>
    </p:spTree>
    <p:extLst>
      <p:ext uri="{BB962C8B-B14F-4D97-AF65-F5344CB8AC3E}">
        <p14:creationId xmlns:p14="http://schemas.microsoft.com/office/powerpoint/2010/main" val="1726821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folks at Microsoft -- and other large cloud service providers -- are really interested in this class of machine generated graphs that reflect workloads produced by big data processing systems.  Every time a task or job consumes or outputs data artifacts (such as files), these events are recorded and added to what is referred to as a data lineage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in like in the other example graphs I showed before, there are number of interesting queries that can be asked of these graphs. Most often, they take the form of dependency chains, such as anchored k-hop paths, and subgraph traversals.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graph data captures interactions that are valid at some point, or interval in time, then the queries may also include temporal variations of these graph traversals.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3</a:t>
            </a:fld>
            <a:endParaRPr lang="en-US"/>
          </a:p>
        </p:txBody>
      </p:sp>
    </p:spTree>
    <p:extLst>
      <p:ext uri="{BB962C8B-B14F-4D97-AF65-F5344CB8AC3E}">
        <p14:creationId xmlns:p14="http://schemas.microsoft.com/office/powerpoint/2010/main" val="3243398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graph view templates we mentioned before are abstract, meaning that their variables are not bound and require explicit constraints (or axioms) from both the query and schema to be bound to concrete instantiations. Otherwise, those graph view templates can still generate an exponential number of views. [PRESS ARROW]</a:t>
            </a:r>
          </a:p>
          <a:p>
            <a:endParaRPr lang="en-US" dirty="0"/>
          </a:p>
          <a:p>
            <a:r>
              <a:rPr lang="en-US" dirty="0"/>
              <a:t>Now, both the schema and query are a graphs, and you can extract a number of logical facts (or explicit constraints) that ground the view template enumeration process.</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30</a:t>
            </a:fld>
            <a:endParaRPr lang="en-US"/>
          </a:p>
        </p:txBody>
      </p:sp>
    </p:spTree>
    <p:extLst>
      <p:ext uri="{BB962C8B-B14F-4D97-AF65-F5344CB8AC3E}">
        <p14:creationId xmlns:p14="http://schemas.microsoft.com/office/powerpoint/2010/main" val="687415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both view templates, which are abstract view enumerators, and explicit constraints from both query and schema graphs, we have all parts of this technique we call constraint-based view enumeration, which is a key contribution the work we've done in </a:t>
            </a:r>
            <a:r>
              <a:rPr lang="en-US" dirty="0" err="1"/>
              <a:t>Kaskade</a:t>
            </a:r>
            <a:r>
              <a:rPr lang="en-US" dirty="0"/>
              <a:t>.</a:t>
            </a:r>
          </a:p>
        </p:txBody>
      </p:sp>
      <p:sp>
        <p:nvSpPr>
          <p:cNvPr id="4" name="Slide Number Placeholder 3"/>
          <p:cNvSpPr>
            <a:spLocks noGrp="1"/>
          </p:cNvSpPr>
          <p:nvPr>
            <p:ph type="sldNum" sz="quarter" idx="10"/>
          </p:nvPr>
        </p:nvSpPr>
        <p:spPr/>
        <p:txBody>
          <a:bodyPr/>
          <a:lstStyle/>
          <a:p>
            <a:fld id="{A2063A23-3820-E647-B045-22FFA760D136}" type="slidenum">
              <a:rPr lang="en-US" smtClean="0"/>
              <a:t>31</a:t>
            </a:fld>
            <a:endParaRPr lang="en-US"/>
          </a:p>
        </p:txBody>
      </p:sp>
    </p:spTree>
    <p:extLst>
      <p:ext uri="{BB962C8B-B14F-4D97-AF65-F5344CB8AC3E}">
        <p14:creationId xmlns:p14="http://schemas.microsoft.com/office/powerpoint/2010/main" val="2484516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boils down to formulating the problem of finding graph views as a </a:t>
            </a:r>
            <a:r>
              <a:rPr lang="en-US" dirty="0" err="1"/>
              <a:t>boolean</a:t>
            </a:r>
            <a:r>
              <a:rPr lang="en-US" dirty="0"/>
              <a:t> satisfiability problem. Specifically, graph view enumerators, or templates, are encoded as logical clauses that are satisfiable if and only if a view is feasible given the input explicit constraints. [NEXT SLIDE]</a:t>
            </a:r>
          </a:p>
        </p:txBody>
      </p:sp>
      <p:sp>
        <p:nvSpPr>
          <p:cNvPr id="4" name="Slide Number Placeholder 3"/>
          <p:cNvSpPr>
            <a:spLocks noGrp="1"/>
          </p:cNvSpPr>
          <p:nvPr>
            <p:ph type="sldNum" sz="quarter" idx="5"/>
          </p:nvPr>
        </p:nvSpPr>
        <p:spPr/>
        <p:txBody>
          <a:bodyPr/>
          <a:lstStyle/>
          <a:p>
            <a:fld id="{A2063A23-3820-E647-B045-22FFA760D136}" type="slidenum">
              <a:rPr lang="en-US" smtClean="0"/>
              <a:t>32</a:t>
            </a:fld>
            <a:endParaRPr lang="en-US"/>
          </a:p>
        </p:txBody>
      </p:sp>
    </p:spTree>
    <p:extLst>
      <p:ext uri="{BB962C8B-B14F-4D97-AF65-F5344CB8AC3E}">
        <p14:creationId xmlns:p14="http://schemas.microsoft.com/office/powerpoint/2010/main" val="2694657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concretely, rules that need to be satisfied are in the body of the logical program, and this is the complete syntax for the k-hop connector view template and the conditions that need to be satisfied for it to yield candidate views.[ARROW] [ARROW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Side-note for the theory folks: what's nice about this formulation is that if we can write view template enumerators as Prolog logical inference rules, and explicit constraints as Prolog facts, then we're in first-order logic clauses land, also known as Horn clauses. This implies an instance of HORNSAT, which is easier than 3-SAT, as it's P (not NP) Complete. This also has the nice side-effect of leveraging Prolog's optimized search algorithms for HORNSAT. [NEXT SLIDE]</a:t>
            </a: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33</a:t>
            </a:fld>
            <a:endParaRPr lang="en-US"/>
          </a:p>
        </p:txBody>
      </p:sp>
    </p:spTree>
    <p:extLst>
      <p:ext uri="{BB962C8B-B14F-4D97-AF65-F5344CB8AC3E}">
        <p14:creationId xmlns:p14="http://schemas.microsoft.com/office/powerpoint/2010/main" val="3802107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concretely, rules that need to be satisfied are in the body of the logical program, and this is the complete syntax for the k-hop connector view template and the conditions that need to be satisfied for it to yield candidate views.[ARROW] [ARROW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also nice about this formulation is that if we can write view template enumerators as Prolog logical inference rules, and explicit constraints as Prolog facts, then can use Prolog's optimized search algorithms for satisfiability of HORN clauses (don’t mention HORNSAT BEING P-COMPLETE). [NEXT SLIDE]</a:t>
            </a:r>
          </a:p>
          <a:p>
            <a:endParaRPr lang="en-US" dirty="0"/>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34</a:t>
            </a:fld>
            <a:endParaRPr lang="en-US"/>
          </a:p>
        </p:txBody>
      </p:sp>
    </p:spTree>
    <p:extLst>
      <p:ext uri="{BB962C8B-B14F-4D97-AF65-F5344CB8AC3E}">
        <p14:creationId xmlns:p14="http://schemas.microsoft.com/office/powerpoint/2010/main" val="1016009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recap at a high-level, this the entire sequence of steps involved in constraint-based-enumeration:</a:t>
            </a:r>
          </a:p>
          <a:p>
            <a:endParaRPr lang="en-US" dirty="0"/>
          </a:p>
          <a:p>
            <a:r>
              <a:rPr lang="en-US" dirty="0"/>
              <a:t>First, we extract explicit constraints from the input, or logical axioms, from the input query and and schema graphs.</a:t>
            </a:r>
          </a:p>
        </p:txBody>
      </p:sp>
      <p:sp>
        <p:nvSpPr>
          <p:cNvPr id="4" name="Slide Number Placeholder 3"/>
          <p:cNvSpPr>
            <a:spLocks noGrp="1"/>
          </p:cNvSpPr>
          <p:nvPr>
            <p:ph type="sldNum" sz="quarter" idx="10"/>
          </p:nvPr>
        </p:nvSpPr>
        <p:spPr/>
        <p:txBody>
          <a:bodyPr/>
          <a:lstStyle/>
          <a:p>
            <a:fld id="{A2063A23-3820-E647-B045-22FFA760D136}" type="slidenum">
              <a:rPr lang="en-US" smtClean="0"/>
              <a:t>35</a:t>
            </a:fld>
            <a:endParaRPr lang="en-US"/>
          </a:p>
        </p:txBody>
      </p:sp>
    </p:spTree>
    <p:extLst>
      <p:ext uri="{BB962C8B-B14F-4D97-AF65-F5344CB8AC3E}">
        <p14:creationId xmlns:p14="http://schemas.microsoft.com/office/powerpoint/2010/main" val="1705164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user of </a:t>
            </a:r>
            <a:r>
              <a:rPr lang="en-US" dirty="0" err="1"/>
              <a:t>Kaskade</a:t>
            </a:r>
            <a:r>
              <a:rPr lang="en-US" dirty="0"/>
              <a:t> specifies view templates of interest, which are graph view enumerator programs, as well as any additional constraint mining rules. Alternatively, the user can leverage the initial set we provide.</a:t>
            </a:r>
          </a:p>
        </p:txBody>
      </p:sp>
      <p:sp>
        <p:nvSpPr>
          <p:cNvPr id="4" name="Slide Number Placeholder 3"/>
          <p:cNvSpPr>
            <a:spLocks noGrp="1"/>
          </p:cNvSpPr>
          <p:nvPr>
            <p:ph type="sldNum" sz="quarter" idx="10"/>
          </p:nvPr>
        </p:nvSpPr>
        <p:spPr/>
        <p:txBody>
          <a:bodyPr/>
          <a:lstStyle/>
          <a:p>
            <a:fld id="{A2063A23-3820-E647-B045-22FFA760D136}" type="slidenum">
              <a:rPr lang="en-US" smtClean="0"/>
              <a:t>36</a:t>
            </a:fld>
            <a:endParaRPr lang="en-US"/>
          </a:p>
        </p:txBody>
      </p:sp>
    </p:spTree>
    <p:extLst>
      <p:ext uri="{BB962C8B-B14F-4D97-AF65-F5344CB8AC3E}">
        <p14:creationId xmlns:p14="http://schemas.microsoft.com/office/powerpoint/2010/main" val="1723773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since all of these parts are encoded as first-order logic rules for a logical inference engine, we can use it to infer the set of appropriate views. [NEXT SLIDE]</a:t>
            </a: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37</a:t>
            </a:fld>
            <a:endParaRPr lang="en-US"/>
          </a:p>
        </p:txBody>
      </p:sp>
    </p:spTree>
    <p:extLst>
      <p:ext uri="{BB962C8B-B14F-4D97-AF65-F5344CB8AC3E}">
        <p14:creationId xmlns:p14="http://schemas.microsoft.com/office/powerpoint/2010/main" val="3127389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even with all these constraining business, we can still generate a very number of candidate views.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to constrain that space even further, we need a cost model. As I mentioned in the beginning of my section on </a:t>
            </a:r>
            <a:r>
              <a:rPr lang="en-US" dirty="0" err="1"/>
              <a:t>Kaskade</a:t>
            </a:r>
            <a:r>
              <a:rPr lang="en-US" dirty="0"/>
              <a:t>, you can refer to my thesis for details on what that looks like. Suffice to say, it is a straightforward knapsack formulation, in which the items are views, their weights are estimated view sizes (in number of edges), and the budget is amount of memory available to store the views.</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38</a:t>
            </a:fld>
            <a:endParaRPr lang="en-US"/>
          </a:p>
        </p:txBody>
      </p:sp>
    </p:spTree>
    <p:extLst>
      <p:ext uri="{BB962C8B-B14F-4D97-AF65-F5344CB8AC3E}">
        <p14:creationId xmlns:p14="http://schemas.microsoft.com/office/powerpoint/2010/main" val="3516199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39</a:t>
            </a:fld>
            <a:endParaRPr lang="en-US"/>
          </a:p>
        </p:txBody>
      </p:sp>
    </p:spTree>
    <p:extLst>
      <p:ext uri="{BB962C8B-B14F-4D97-AF65-F5344CB8AC3E}">
        <p14:creationId xmlns:p14="http://schemas.microsoft.com/office/powerpoint/2010/main" val="327069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these large graphs, even relatively simple k-hop query traversals can be expensive. How expensive? The distributed relational engine that we used at Microsoft to try and answer such queries over that data lineage graph took hours to do so, even for small values of 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Tthere</a:t>
            </a:r>
            <a:r>
              <a:rPr lang="en-US" dirty="0"/>
              <a:t> are a number of reasons for this, and one of the key ones is that, in the worst case, their complexity is determined by the maximum vertex degree you have in the network, to the power of 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10"/>
          </p:nvPr>
        </p:nvSpPr>
        <p:spPr/>
        <p:txBody>
          <a:bodyPr/>
          <a:lstStyle/>
          <a:p>
            <a:fld id="{A2063A23-3820-E647-B045-22FFA760D136}" type="slidenum">
              <a:rPr lang="en-US" smtClean="0"/>
              <a:t>4</a:t>
            </a:fld>
            <a:endParaRPr lang="en-US"/>
          </a:p>
        </p:txBody>
      </p:sp>
    </p:spTree>
    <p:extLst>
      <p:ext uri="{BB962C8B-B14F-4D97-AF65-F5344CB8AC3E}">
        <p14:creationId xmlns:p14="http://schemas.microsoft.com/office/powerpoint/2010/main" val="2748094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saw earlier, depending on how much regularity as well as skew that you have in these input graphs, you can get orders of magnitude reduction when you compare the size of the final view vs the original raw data graph, going all the way from billions [NEXT SLIDE]</a:t>
            </a:r>
          </a:p>
        </p:txBody>
      </p:sp>
      <p:sp>
        <p:nvSpPr>
          <p:cNvPr id="4" name="Slide Number Placeholder 3"/>
          <p:cNvSpPr>
            <a:spLocks noGrp="1"/>
          </p:cNvSpPr>
          <p:nvPr>
            <p:ph type="sldNum" sz="quarter" idx="5"/>
          </p:nvPr>
        </p:nvSpPr>
        <p:spPr/>
        <p:txBody>
          <a:bodyPr/>
          <a:lstStyle/>
          <a:p>
            <a:fld id="{A2063A23-3820-E647-B045-22FFA760D136}" type="slidenum">
              <a:rPr lang="en-US" smtClean="0"/>
              <a:t>40</a:t>
            </a:fld>
            <a:endParaRPr lang="en-US"/>
          </a:p>
        </p:txBody>
      </p:sp>
    </p:spTree>
    <p:extLst>
      <p:ext uri="{BB962C8B-B14F-4D97-AF65-F5344CB8AC3E}">
        <p14:creationId xmlns:p14="http://schemas.microsoft.com/office/powerpoint/2010/main" val="2027487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millions [NEXT SLIDE]</a:t>
            </a:r>
          </a:p>
        </p:txBody>
      </p:sp>
      <p:sp>
        <p:nvSpPr>
          <p:cNvPr id="4" name="Slide Number Placeholder 3"/>
          <p:cNvSpPr>
            <a:spLocks noGrp="1"/>
          </p:cNvSpPr>
          <p:nvPr>
            <p:ph type="sldNum" sz="quarter" idx="5"/>
          </p:nvPr>
        </p:nvSpPr>
        <p:spPr/>
        <p:txBody>
          <a:bodyPr/>
          <a:lstStyle/>
          <a:p>
            <a:fld id="{A2063A23-3820-E647-B045-22FFA760D136}" type="slidenum">
              <a:rPr lang="en-US" smtClean="0"/>
              <a:t>41</a:t>
            </a:fld>
            <a:endParaRPr lang="en-US"/>
          </a:p>
        </p:txBody>
      </p:sp>
    </p:spTree>
    <p:extLst>
      <p:ext uri="{BB962C8B-B14F-4D97-AF65-F5344CB8AC3E}">
        <p14:creationId xmlns:p14="http://schemas.microsoft.com/office/powerpoint/2010/main" val="3739798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hundreds of thousands of vertices and edges.</a:t>
            </a:r>
          </a:p>
        </p:txBody>
      </p:sp>
      <p:sp>
        <p:nvSpPr>
          <p:cNvPr id="4" name="Slide Number Placeholder 3"/>
          <p:cNvSpPr>
            <a:spLocks noGrp="1"/>
          </p:cNvSpPr>
          <p:nvPr>
            <p:ph type="sldNum" sz="quarter" idx="5"/>
          </p:nvPr>
        </p:nvSpPr>
        <p:spPr/>
        <p:txBody>
          <a:bodyPr/>
          <a:lstStyle/>
          <a:p>
            <a:fld id="{A2063A23-3820-E647-B045-22FFA760D136}" type="slidenum">
              <a:rPr lang="en-US" smtClean="0"/>
              <a:t>42</a:t>
            </a:fld>
            <a:endParaRPr lang="en-US"/>
          </a:p>
        </p:txBody>
      </p:sp>
    </p:spTree>
    <p:extLst>
      <p:ext uri="{BB962C8B-B14F-4D97-AF65-F5344CB8AC3E}">
        <p14:creationId xmlns:p14="http://schemas.microsoft.com/office/powerpoint/2010/main" val="4076627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query runtime gains compound accordingly, as we get orders of magnitude speedups as a side-effect of the graph size reduction. There are many other results in the thesis, including analysis of our cost model, as well as cases in which the graph view can actually be larger than the original graph, such as when there is little to no schema in the graph.</a:t>
            </a:r>
          </a:p>
        </p:txBody>
      </p:sp>
      <p:sp>
        <p:nvSpPr>
          <p:cNvPr id="4" name="Slide Number Placeholder 3"/>
          <p:cNvSpPr>
            <a:spLocks noGrp="1"/>
          </p:cNvSpPr>
          <p:nvPr>
            <p:ph type="sldNum" sz="quarter" idx="5"/>
          </p:nvPr>
        </p:nvSpPr>
        <p:spPr/>
        <p:txBody>
          <a:bodyPr/>
          <a:lstStyle/>
          <a:p>
            <a:fld id="{A2063A23-3820-E647-B045-22FFA760D136}" type="slidenum">
              <a:rPr lang="en-US" smtClean="0"/>
              <a:t>43</a:t>
            </a:fld>
            <a:endParaRPr lang="en-US"/>
          </a:p>
        </p:txBody>
      </p:sp>
    </p:spTree>
    <p:extLst>
      <p:ext uri="{BB962C8B-B14F-4D97-AF65-F5344CB8AC3E}">
        <p14:creationId xmlns:p14="http://schemas.microsoft.com/office/powerpoint/2010/main" val="219494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system we designed and built performs automatic selection of sparser graph views, using a number of view templates. The view selection is guided by constraints that we can extract from the underlying graph and queries, and offers up to 50x of faster response times when compared with baselines without any graph view rewriting.</a:t>
            </a:r>
          </a:p>
          <a:p>
            <a:endParaRPr lang="en-US" dirty="0"/>
          </a:p>
          <a:p>
            <a:r>
              <a:rPr lang="en-US" dirty="0"/>
              <a:t>The primitives we use in this work are also graph engine-agnostic, in that they only rely on fundamental graph transformations, such as path contractions or edge and/or vertex removal operations.</a:t>
            </a: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44</a:t>
            </a:fld>
            <a:endParaRPr lang="en-US"/>
          </a:p>
        </p:txBody>
      </p:sp>
    </p:spTree>
    <p:extLst>
      <p:ext uri="{BB962C8B-B14F-4D97-AF65-F5344CB8AC3E}">
        <p14:creationId xmlns:p14="http://schemas.microsoft.com/office/powerpoint/2010/main" val="1538596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secondary contributions of this </a:t>
            </a:r>
            <a:r>
              <a:rPr lang="en-US" dirty="0" err="1"/>
              <a:t>Kaskade</a:t>
            </a:r>
            <a:r>
              <a:rPr lang="en-US" dirty="0"/>
              <a:t> work is that I was fortunate enough in my collaboration with Microsoft folks (primarily Carlo and Kostas), in that I got access to lots of production logs, and put together this graph view extraction pipeline, making it available in prod. The other nice thing about that, is that some folks also used the data extracted by that pipeline, in particular the job-to-job dependency views in their work.</a:t>
            </a:r>
          </a:p>
          <a:p>
            <a:endParaRPr lang="en-US" dirty="0"/>
          </a:p>
          <a:p>
            <a:r>
              <a:rPr lang="en-US" dirty="0"/>
              <a:t>This is a good time to pause for questions, although I’d appreciate it if you can keep them for the end of the talk if possible. [ASK QUESTIONS]</a:t>
            </a:r>
          </a:p>
          <a:p>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45</a:t>
            </a:fld>
            <a:endParaRPr lang="en-US"/>
          </a:p>
        </p:txBody>
      </p:sp>
    </p:spTree>
    <p:extLst>
      <p:ext uri="{BB962C8B-B14F-4D97-AF65-F5344CB8AC3E}">
        <p14:creationId xmlns:p14="http://schemas.microsoft.com/office/powerpoint/2010/main" val="2742133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So now we can go to the second part of this talk, which is about a system and a couple of techniques I proposed for efficient temporal graph analytics.</a:t>
            </a:r>
            <a:endParaRPr lang="en-US" dirty="0"/>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46</a:t>
            </a:fld>
            <a:endParaRPr lang="en-US"/>
          </a:p>
        </p:txBody>
      </p:sp>
    </p:spTree>
    <p:extLst>
      <p:ext uri="{BB962C8B-B14F-4D97-AF65-F5344CB8AC3E}">
        <p14:creationId xmlns:p14="http://schemas.microsoft.com/office/powerpoint/2010/main" val="3774633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mentioned in the beginning of this talk, the key contributions in Kairos are three-fold [READ FROM THE SLIDE]</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47</a:t>
            </a:fld>
            <a:endParaRPr lang="en-US"/>
          </a:p>
        </p:txBody>
      </p:sp>
    </p:spTree>
    <p:extLst>
      <p:ext uri="{BB962C8B-B14F-4D97-AF65-F5344CB8AC3E}">
        <p14:creationId xmlns:p14="http://schemas.microsoft.com/office/powerpoint/2010/main" val="3093431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sort of intuitively kept a notion of a temporal graph in our minds, but haven’t really defined concretely. The literature has several definitions that are related to graphs that capture relationships that evolve over time in some form or another.</a:t>
            </a:r>
          </a:p>
          <a:p>
            <a:endParaRPr lang="en-US" dirty="0"/>
          </a:p>
          <a:p>
            <a:r>
              <a:rPr lang="en-US" dirty="0"/>
              <a:t>In my work, when I say temporal graph, what I mean is that edges codify an interaction between two vertices with some </a:t>
            </a:r>
            <a:r>
              <a:rPr lang="en-US" dirty="0" err="1"/>
              <a:t>noition</a:t>
            </a:r>
            <a:r>
              <a:rPr lang="en-US" dirty="0"/>
              <a:t> of temporal validity, meaning that interaction had started at some discrete time </a:t>
            </a:r>
            <a:r>
              <a:rPr lang="en-US" dirty="0" err="1"/>
              <a:t>t_x</a:t>
            </a:r>
            <a:r>
              <a:rPr lang="en-US" dirty="0"/>
              <a:t>, or start time, and ended at some </a:t>
            </a:r>
            <a:r>
              <a:rPr lang="en-US" dirty="0" err="1"/>
              <a:t>t_y</a:t>
            </a:r>
            <a:r>
              <a:rPr lang="en-US" dirty="0"/>
              <a:t> or end time.</a:t>
            </a:r>
          </a:p>
          <a:p>
            <a:endParaRPr lang="en-US" dirty="0"/>
          </a:p>
          <a:p>
            <a:r>
              <a:rPr lang="en-US" dirty="0"/>
              <a:t>As such, in this data model, we map each edge to a tuple of two discrete time number, drawn from the set of natural numbers, and they are represented in that </a:t>
            </a:r>
            <a:r>
              <a:rPr lang="en-US" dirty="0" err="1"/>
              <a:t>bracked</a:t>
            </a:r>
            <a:r>
              <a:rPr lang="en-US" dirty="0"/>
              <a:t> notation you see there, with the first number being start time, and the second number being end time. [NEXT SLIDE -&gt; JOKE ABOUT TEMPORAL GRAPHS]</a:t>
            </a:r>
          </a:p>
        </p:txBody>
      </p:sp>
      <p:sp>
        <p:nvSpPr>
          <p:cNvPr id="4" name="Slide Number Placeholder 3"/>
          <p:cNvSpPr>
            <a:spLocks noGrp="1"/>
          </p:cNvSpPr>
          <p:nvPr>
            <p:ph type="sldNum" sz="quarter" idx="5"/>
          </p:nvPr>
        </p:nvSpPr>
        <p:spPr/>
        <p:txBody>
          <a:bodyPr/>
          <a:lstStyle/>
          <a:p>
            <a:fld id="{A2063A23-3820-E647-B045-22FFA760D136}" type="slidenum">
              <a:rPr lang="en-US" smtClean="0"/>
              <a:t>48</a:t>
            </a:fld>
            <a:endParaRPr lang="en-US"/>
          </a:p>
        </p:txBody>
      </p:sp>
    </p:spTree>
    <p:extLst>
      <p:ext uri="{BB962C8B-B14F-4D97-AF65-F5344CB8AC3E}">
        <p14:creationId xmlns:p14="http://schemas.microsoft.com/office/powerpoint/2010/main" val="1823820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But why, oh why, do I care so much about temporal graphs: and it really is not about just because I wanted to mess with time.</a:t>
            </a:r>
            <a:endParaRPr lang="en-US" dirty="0"/>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49</a:t>
            </a:fld>
            <a:endParaRPr lang="en-US"/>
          </a:p>
        </p:txBody>
      </p:sp>
    </p:spTree>
    <p:extLst>
      <p:ext uri="{BB962C8B-B14F-4D97-AF65-F5344CB8AC3E}">
        <p14:creationId xmlns:p14="http://schemas.microsoft.com/office/powerpoint/2010/main" val="3748850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folks in the audience that are experienced with relational query engines, might be tempted to represent this data using a vertex table, and an edge table. They might then want to pose this query as sequence of recursive self-joins. Well, we tried a highly optimized version of that back then, but the problem then gets exacerbated: relational engines will materialize intermediate data (such as cartesian products of the edge table) for each of those hops. And then the data sizes quickly explode.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techniques to alleviate this, such as n-way joins, but it still does not fully solve the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5</a:t>
            </a:fld>
            <a:endParaRPr lang="en-US"/>
          </a:p>
        </p:txBody>
      </p:sp>
    </p:spTree>
    <p:extLst>
      <p:ext uri="{BB962C8B-B14F-4D97-AF65-F5344CB8AC3E}">
        <p14:creationId xmlns:p14="http://schemas.microsoft.com/office/powerpoint/2010/main" val="28099278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some graph queries and algorithms cannot be answered correctly without temporal information. For sake of simplicity, assume those temporal edges only start time. Then what happens if you drop, all of a sudden you can paths that are no longer valid or not shortest.</a:t>
            </a:r>
          </a:p>
        </p:txBody>
      </p:sp>
      <p:sp>
        <p:nvSpPr>
          <p:cNvPr id="4" name="Slide Number Placeholder 3"/>
          <p:cNvSpPr>
            <a:spLocks noGrp="1"/>
          </p:cNvSpPr>
          <p:nvPr>
            <p:ph type="sldNum" sz="quarter" idx="5"/>
          </p:nvPr>
        </p:nvSpPr>
        <p:spPr/>
        <p:txBody>
          <a:bodyPr/>
          <a:lstStyle/>
          <a:p>
            <a:fld id="{A2063A23-3820-E647-B045-22FFA760D136}" type="slidenum">
              <a:rPr lang="en-US" smtClean="0"/>
              <a:t>50</a:t>
            </a:fld>
            <a:endParaRPr lang="en-US"/>
          </a:p>
        </p:txBody>
      </p:sp>
    </p:spTree>
    <p:extLst>
      <p:ext uri="{BB962C8B-B14F-4D97-AF65-F5344CB8AC3E}">
        <p14:creationId xmlns:p14="http://schemas.microsoft.com/office/powerpoint/2010/main" val="1164501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rPr>
              <a:t>A number of folks in other fields care deeply </a:t>
            </a:r>
            <a:r>
              <a:rPr lang="en-US" sz="1200" dirty="0" err="1">
                <a:highlight>
                  <a:srgbClr val="FFFF00"/>
                </a:highlight>
              </a:rPr>
              <a:t>abou</a:t>
            </a:r>
            <a:r>
              <a:rPr lang="en-US" sz="1200" dirty="0">
                <a:highlight>
                  <a:srgbClr val="FFFF00"/>
                </a:highlight>
              </a:rPr>
              <a:t> temporal graphs as well, and here I’m showing a few examples. The top left paper, has over 3000 citations, and is one of the best references in the temporal graph literature. Temporal graphs also came into prominence during contact tracing efforts for COVID-19, and more recently a community with which I’ve gotten more involved released a benchmark for temporal graph learning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51</a:t>
            </a:fld>
            <a:endParaRPr lang="en-US"/>
          </a:p>
        </p:txBody>
      </p:sp>
    </p:spTree>
    <p:extLst>
      <p:ext uri="{BB962C8B-B14F-4D97-AF65-F5344CB8AC3E}">
        <p14:creationId xmlns:p14="http://schemas.microsoft.com/office/powerpoint/2010/main" val="2915077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rest of the talk I’ll try and briefly cover the major aspects of this work I did in Kairos to try and make a system that would efficiently answer a host of tasks that folks doing temporal graph analysis need.</a:t>
            </a:r>
          </a:p>
          <a:p>
            <a:endParaRPr lang="en-US" dirty="0"/>
          </a:p>
          <a:p>
            <a:r>
              <a:rPr lang="en-US" dirty="0"/>
              <a:t>I also want to take the time to remind folks that I DID NOT propose new temporal graph algorithms: rather, in my work I provide a system and techniques for efficient parallel implementations of these algorithms.</a:t>
            </a:r>
          </a:p>
        </p:txBody>
      </p:sp>
      <p:sp>
        <p:nvSpPr>
          <p:cNvPr id="4" name="Slide Number Placeholder 3"/>
          <p:cNvSpPr>
            <a:spLocks noGrp="1"/>
          </p:cNvSpPr>
          <p:nvPr>
            <p:ph type="sldNum" sz="quarter" idx="5"/>
          </p:nvPr>
        </p:nvSpPr>
        <p:spPr/>
        <p:txBody>
          <a:bodyPr/>
          <a:lstStyle/>
          <a:p>
            <a:fld id="{A2063A23-3820-E647-B045-22FFA760D136}" type="slidenum">
              <a:rPr lang="en-US" smtClean="0"/>
              <a:t>52</a:t>
            </a:fld>
            <a:endParaRPr lang="en-US"/>
          </a:p>
        </p:txBody>
      </p:sp>
    </p:spTree>
    <p:extLst>
      <p:ext uri="{BB962C8B-B14F-4D97-AF65-F5344CB8AC3E}">
        <p14:creationId xmlns:p14="http://schemas.microsoft.com/office/powerpoint/2010/main" val="106034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 categorize the different classes of temporal algorithms that folks use in the literature. Here I am showing a few examples of domains in which they are used. You can refer to thesis for more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I’ll only go over one example of minimal path (or in other words, a temporal variation of single source shortest path), as this is one of easiest ones to understand.</a:t>
            </a:r>
          </a:p>
        </p:txBody>
      </p:sp>
      <p:sp>
        <p:nvSpPr>
          <p:cNvPr id="4" name="Slide Number Placeholder 3"/>
          <p:cNvSpPr>
            <a:spLocks noGrp="1"/>
          </p:cNvSpPr>
          <p:nvPr>
            <p:ph type="sldNum" sz="quarter" idx="5"/>
          </p:nvPr>
        </p:nvSpPr>
        <p:spPr/>
        <p:txBody>
          <a:bodyPr/>
          <a:lstStyle/>
          <a:p>
            <a:fld id="{A2063A23-3820-E647-B045-22FFA760D136}" type="slidenum">
              <a:rPr lang="en-US" smtClean="0"/>
              <a:t>53</a:t>
            </a:fld>
            <a:endParaRPr lang="en-US"/>
          </a:p>
        </p:txBody>
      </p:sp>
    </p:spTree>
    <p:extLst>
      <p:ext uri="{BB962C8B-B14F-4D97-AF65-F5344CB8AC3E}">
        <p14:creationId xmlns:p14="http://schemas.microsoft.com/office/powerpoint/2010/main" val="3186365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example algorithm we’ll look into is what is referred to as “earliest arrival” shortest path. The input is a graph G. [NEXT]</a:t>
            </a:r>
          </a:p>
        </p:txBody>
      </p:sp>
      <p:sp>
        <p:nvSpPr>
          <p:cNvPr id="4" name="Slide Number Placeholder 3"/>
          <p:cNvSpPr>
            <a:spLocks noGrp="1"/>
          </p:cNvSpPr>
          <p:nvPr>
            <p:ph type="sldNum" sz="quarter" idx="5"/>
          </p:nvPr>
        </p:nvSpPr>
        <p:spPr/>
        <p:txBody>
          <a:bodyPr/>
          <a:lstStyle/>
          <a:p>
            <a:fld id="{A2063A23-3820-E647-B045-22FFA760D136}" type="slidenum">
              <a:rPr lang="en-US" smtClean="0"/>
              <a:t>54</a:t>
            </a:fld>
            <a:endParaRPr lang="en-US"/>
          </a:p>
        </p:txBody>
      </p:sp>
    </p:spTree>
    <p:extLst>
      <p:ext uri="{BB962C8B-B14F-4D97-AF65-F5344CB8AC3E}">
        <p14:creationId xmlns:p14="http://schemas.microsoft.com/office/powerpoint/2010/main" val="33200942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source vertex u. In this case, we’re picking vertex a. [NEXT]</a:t>
            </a:r>
          </a:p>
        </p:txBody>
      </p:sp>
      <p:sp>
        <p:nvSpPr>
          <p:cNvPr id="4" name="Slide Number Placeholder 3"/>
          <p:cNvSpPr>
            <a:spLocks noGrp="1"/>
          </p:cNvSpPr>
          <p:nvPr>
            <p:ph type="sldNum" sz="quarter" idx="5"/>
          </p:nvPr>
        </p:nvSpPr>
        <p:spPr/>
        <p:txBody>
          <a:bodyPr/>
          <a:lstStyle/>
          <a:p>
            <a:fld id="{A2063A23-3820-E647-B045-22FFA760D136}" type="slidenum">
              <a:rPr lang="en-US" smtClean="0"/>
              <a:t>55</a:t>
            </a:fld>
            <a:endParaRPr lang="en-US"/>
          </a:p>
        </p:txBody>
      </p:sp>
    </p:spTree>
    <p:extLst>
      <p:ext uri="{BB962C8B-B14F-4D97-AF65-F5344CB8AC3E}">
        <p14:creationId xmlns:p14="http://schemas.microsoft.com/office/powerpoint/2010/main" val="210923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third input a query time interval in the bracket notation of start time (or </a:t>
            </a:r>
            <a:r>
              <a:rPr lang="en-US" dirty="0" err="1"/>
              <a:t>t_sub_s</a:t>
            </a:r>
            <a:r>
              <a:rPr lang="en-US" dirty="0"/>
              <a:t>), comma end time (or </a:t>
            </a:r>
            <a:r>
              <a:rPr lang="en-US" dirty="0" err="1"/>
              <a:t>t_sub_e</a:t>
            </a:r>
            <a:r>
              <a:rPr lang="en-US" dirty="0"/>
              <a:t>). In this example, start time is set to 1, and and end time is set to 15. [NEXT]</a:t>
            </a:r>
          </a:p>
        </p:txBody>
      </p:sp>
      <p:sp>
        <p:nvSpPr>
          <p:cNvPr id="4" name="Slide Number Placeholder 3"/>
          <p:cNvSpPr>
            <a:spLocks noGrp="1"/>
          </p:cNvSpPr>
          <p:nvPr>
            <p:ph type="sldNum" sz="quarter" idx="5"/>
          </p:nvPr>
        </p:nvSpPr>
        <p:spPr/>
        <p:txBody>
          <a:bodyPr/>
          <a:lstStyle/>
          <a:p>
            <a:fld id="{A2063A23-3820-E647-B045-22FFA760D136}" type="slidenum">
              <a:rPr lang="en-US" smtClean="0"/>
              <a:t>56</a:t>
            </a:fld>
            <a:endParaRPr lang="en-US"/>
          </a:p>
        </p:txBody>
      </p:sp>
    </p:spTree>
    <p:extLst>
      <p:ext uri="{BB962C8B-B14F-4D97-AF65-F5344CB8AC3E}">
        <p14:creationId xmlns:p14="http://schemas.microsoft.com/office/powerpoint/2010/main" val="1541715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this algorithm is the earliest arrival time from the input source vertex (in this case, a), to every other vertex in the graph, within the input temporal query interval of </a:t>
            </a:r>
            <a:r>
              <a:rPr lang="en-US" dirty="0" err="1"/>
              <a:t>t_sub_s</a:t>
            </a:r>
            <a:r>
              <a:rPr lang="en-US" dirty="0"/>
              <a:t> and </a:t>
            </a:r>
            <a:r>
              <a:rPr lang="en-US" dirty="0" err="1"/>
              <a:t>t_sub_e</a:t>
            </a:r>
            <a:r>
              <a:rPr lang="en-US" dirty="0"/>
              <a:t>. We’ll use this array here, with one position for each vertex to store the results as we go.</a:t>
            </a:r>
          </a:p>
        </p:txBody>
      </p:sp>
      <p:sp>
        <p:nvSpPr>
          <p:cNvPr id="4" name="Slide Number Placeholder 3"/>
          <p:cNvSpPr>
            <a:spLocks noGrp="1"/>
          </p:cNvSpPr>
          <p:nvPr>
            <p:ph type="sldNum" sz="quarter" idx="5"/>
          </p:nvPr>
        </p:nvSpPr>
        <p:spPr/>
        <p:txBody>
          <a:bodyPr/>
          <a:lstStyle/>
          <a:p>
            <a:fld id="{A2063A23-3820-E647-B045-22FFA760D136}" type="slidenum">
              <a:rPr lang="en-US" smtClean="0"/>
              <a:t>57</a:t>
            </a:fld>
            <a:endParaRPr lang="en-US"/>
          </a:p>
        </p:txBody>
      </p:sp>
    </p:spTree>
    <p:extLst>
      <p:ext uri="{BB962C8B-B14F-4D97-AF65-F5344CB8AC3E}">
        <p14:creationId xmlns:p14="http://schemas.microsoft.com/office/powerpoint/2010/main" val="340025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initialize the array using a convention dictated by the algorithm definition, which is to set the distance from the source vertex to itself as the start time of the input query interval.</a:t>
            </a:r>
          </a:p>
        </p:txBody>
      </p:sp>
      <p:sp>
        <p:nvSpPr>
          <p:cNvPr id="4" name="Slide Number Placeholder 3"/>
          <p:cNvSpPr>
            <a:spLocks noGrp="1"/>
          </p:cNvSpPr>
          <p:nvPr>
            <p:ph type="sldNum" sz="quarter" idx="5"/>
          </p:nvPr>
        </p:nvSpPr>
        <p:spPr/>
        <p:txBody>
          <a:bodyPr/>
          <a:lstStyle/>
          <a:p>
            <a:fld id="{A2063A23-3820-E647-B045-22FFA760D136}" type="slidenum">
              <a:rPr lang="en-US" smtClean="0"/>
              <a:t>58</a:t>
            </a:fld>
            <a:endParaRPr lang="en-US"/>
          </a:p>
        </p:txBody>
      </p:sp>
    </p:spTree>
    <p:extLst>
      <p:ext uri="{BB962C8B-B14F-4D97-AF65-F5344CB8AC3E}">
        <p14:creationId xmlns:p14="http://schemas.microsoft.com/office/powerpoint/2010/main" val="471009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59</a:t>
            </a:fld>
            <a:endParaRPr lang="en-US"/>
          </a:p>
        </p:txBody>
      </p:sp>
    </p:spTree>
    <p:extLst>
      <p:ext uri="{BB962C8B-B14F-4D97-AF65-F5344CB8AC3E}">
        <p14:creationId xmlns:p14="http://schemas.microsoft.com/office/powerpoint/2010/main" val="147358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things worse, with the exception of road networks, pretty much every real-world graph is skewed in multiple dimensions.</a:t>
            </a:r>
          </a:p>
          <a:p>
            <a:endParaRPr lang="en-US" dirty="0"/>
          </a:p>
          <a:p>
            <a:r>
              <a:rPr lang="en-US" dirty="0"/>
              <a:t>As an example, on the left we have a subset of bike trips in NYC that start between a certain interval in time (8am to 10am), but the interval itself doesn’t matter that much. The takeaway from here is that, in the case of temporal graphs, you have even more sources of skew – the more you increase the interval in question, the higher that skew gets. </a:t>
            </a:r>
          </a:p>
          <a:p>
            <a:endParaRPr lang="en-US" dirty="0"/>
          </a:p>
          <a:p>
            <a:r>
              <a:rPr lang="en-US" dirty="0"/>
              <a:t>[NEXT SLIDE]</a:t>
            </a:r>
          </a:p>
        </p:txBody>
      </p:sp>
      <p:sp>
        <p:nvSpPr>
          <p:cNvPr id="4" name="Slide Number Placeholder 3"/>
          <p:cNvSpPr>
            <a:spLocks noGrp="1"/>
          </p:cNvSpPr>
          <p:nvPr>
            <p:ph type="sldNum" sz="quarter" idx="10"/>
          </p:nvPr>
        </p:nvSpPr>
        <p:spPr/>
        <p:txBody>
          <a:bodyPr/>
          <a:lstStyle/>
          <a:p>
            <a:fld id="{A2063A23-3820-E647-B045-22FFA760D136}" type="slidenum">
              <a:rPr lang="en-US" smtClean="0"/>
              <a:t>6</a:t>
            </a:fld>
            <a:endParaRPr lang="en-US"/>
          </a:p>
        </p:txBody>
      </p:sp>
    </p:spTree>
    <p:extLst>
      <p:ext uri="{BB962C8B-B14F-4D97-AF65-F5344CB8AC3E}">
        <p14:creationId xmlns:p14="http://schemas.microsoft.com/office/powerpoint/2010/main" val="1082778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set the earliest arrival time for every other vertex to plus infinity.</a:t>
            </a:r>
          </a:p>
        </p:txBody>
      </p:sp>
      <p:sp>
        <p:nvSpPr>
          <p:cNvPr id="4" name="Slide Number Placeholder 3"/>
          <p:cNvSpPr>
            <a:spLocks noGrp="1"/>
          </p:cNvSpPr>
          <p:nvPr>
            <p:ph type="sldNum" sz="quarter" idx="5"/>
          </p:nvPr>
        </p:nvSpPr>
        <p:spPr/>
        <p:txBody>
          <a:bodyPr/>
          <a:lstStyle/>
          <a:p>
            <a:fld id="{A2063A23-3820-E647-B045-22FFA760D136}" type="slidenum">
              <a:rPr lang="en-US" smtClean="0"/>
              <a:t>60</a:t>
            </a:fld>
            <a:endParaRPr lang="en-US"/>
          </a:p>
        </p:txBody>
      </p:sp>
    </p:spTree>
    <p:extLst>
      <p:ext uri="{BB962C8B-B14F-4D97-AF65-F5344CB8AC3E}">
        <p14:creationId xmlns:p14="http://schemas.microsoft.com/office/powerpoint/2010/main" val="251800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hop on our Green Line Extension Boston T train and traverse our temporal graph. The earliest we can get to vertex c, in this case, is t=2, which is the end time of the last edge connecting us to vertex c.</a:t>
            </a:r>
          </a:p>
        </p:txBody>
      </p:sp>
      <p:sp>
        <p:nvSpPr>
          <p:cNvPr id="4" name="Slide Number Placeholder 3"/>
          <p:cNvSpPr>
            <a:spLocks noGrp="1"/>
          </p:cNvSpPr>
          <p:nvPr>
            <p:ph type="sldNum" sz="quarter" idx="5"/>
          </p:nvPr>
        </p:nvSpPr>
        <p:spPr/>
        <p:txBody>
          <a:bodyPr/>
          <a:lstStyle/>
          <a:p>
            <a:fld id="{A2063A23-3820-E647-B045-22FFA760D136}" type="slidenum">
              <a:rPr lang="en-US" smtClean="0"/>
              <a:t>61</a:t>
            </a:fld>
            <a:endParaRPr lang="en-US"/>
          </a:p>
        </p:txBody>
      </p:sp>
    </p:spTree>
    <p:extLst>
      <p:ext uri="{BB962C8B-B14F-4D97-AF65-F5344CB8AC3E}">
        <p14:creationId xmlns:p14="http://schemas.microsoft.com/office/powerpoint/2010/main" val="501365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the earliest we can to vertex e is t=6.</a:t>
            </a:r>
          </a:p>
        </p:txBody>
      </p:sp>
      <p:sp>
        <p:nvSpPr>
          <p:cNvPr id="4" name="Slide Number Placeholder 3"/>
          <p:cNvSpPr>
            <a:spLocks noGrp="1"/>
          </p:cNvSpPr>
          <p:nvPr>
            <p:ph type="sldNum" sz="quarter" idx="5"/>
          </p:nvPr>
        </p:nvSpPr>
        <p:spPr/>
        <p:txBody>
          <a:bodyPr/>
          <a:lstStyle/>
          <a:p>
            <a:fld id="{A2063A23-3820-E647-B045-22FFA760D136}" type="slidenum">
              <a:rPr lang="en-US" smtClean="0"/>
              <a:t>62</a:t>
            </a:fld>
            <a:endParaRPr lang="en-US"/>
          </a:p>
        </p:txBody>
      </p:sp>
    </p:spTree>
    <p:extLst>
      <p:ext uri="{BB962C8B-B14F-4D97-AF65-F5344CB8AC3E}">
        <p14:creationId xmlns:p14="http://schemas.microsoft.com/office/powerpoint/2010/main" val="2135932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unfortunately, the direct edge to vertex g is known to be a slow zone, so we can only get there at t=14 if we use this edge.</a:t>
            </a:r>
          </a:p>
        </p:txBody>
      </p:sp>
      <p:sp>
        <p:nvSpPr>
          <p:cNvPr id="4" name="Slide Number Placeholder 3"/>
          <p:cNvSpPr>
            <a:spLocks noGrp="1"/>
          </p:cNvSpPr>
          <p:nvPr>
            <p:ph type="sldNum" sz="quarter" idx="5"/>
          </p:nvPr>
        </p:nvSpPr>
        <p:spPr/>
        <p:txBody>
          <a:bodyPr/>
          <a:lstStyle/>
          <a:p>
            <a:fld id="{A2063A23-3820-E647-B045-22FFA760D136}" type="slidenum">
              <a:rPr lang="en-US" smtClean="0"/>
              <a:t>63</a:t>
            </a:fld>
            <a:endParaRPr lang="en-US"/>
          </a:p>
        </p:txBody>
      </p:sp>
    </p:spTree>
    <p:extLst>
      <p:ext uri="{BB962C8B-B14F-4D97-AF65-F5344CB8AC3E}">
        <p14:creationId xmlns:p14="http://schemas.microsoft.com/office/powerpoint/2010/main" val="1249550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we have another option which will get us there sooner: we can first take the edge to vertex f.</a:t>
            </a:r>
          </a:p>
        </p:txBody>
      </p:sp>
      <p:sp>
        <p:nvSpPr>
          <p:cNvPr id="4" name="Slide Number Placeholder 3"/>
          <p:cNvSpPr>
            <a:spLocks noGrp="1"/>
          </p:cNvSpPr>
          <p:nvPr>
            <p:ph type="sldNum" sz="quarter" idx="5"/>
          </p:nvPr>
        </p:nvSpPr>
        <p:spPr/>
        <p:txBody>
          <a:bodyPr/>
          <a:lstStyle/>
          <a:p>
            <a:fld id="{A2063A23-3820-E647-B045-22FFA760D136}" type="slidenum">
              <a:rPr lang="en-US" smtClean="0"/>
              <a:t>64</a:t>
            </a:fld>
            <a:endParaRPr lang="en-US"/>
          </a:p>
        </p:txBody>
      </p:sp>
    </p:spTree>
    <p:extLst>
      <p:ext uri="{BB962C8B-B14F-4D97-AF65-F5344CB8AC3E}">
        <p14:creationId xmlns:p14="http://schemas.microsoft.com/office/powerpoint/2010/main" val="1008293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can get to g by t=12, which is earlier, so we can update the earliest arrival time to g accordingly.</a:t>
            </a:r>
          </a:p>
        </p:txBody>
      </p:sp>
      <p:sp>
        <p:nvSpPr>
          <p:cNvPr id="4" name="Slide Number Placeholder 3"/>
          <p:cNvSpPr>
            <a:spLocks noGrp="1"/>
          </p:cNvSpPr>
          <p:nvPr>
            <p:ph type="sldNum" sz="quarter" idx="5"/>
          </p:nvPr>
        </p:nvSpPr>
        <p:spPr/>
        <p:txBody>
          <a:bodyPr/>
          <a:lstStyle/>
          <a:p>
            <a:fld id="{A2063A23-3820-E647-B045-22FFA760D136}" type="slidenum">
              <a:rPr lang="en-US" smtClean="0"/>
              <a:t>65</a:t>
            </a:fld>
            <a:endParaRPr lang="en-US"/>
          </a:p>
        </p:txBody>
      </p:sp>
    </p:spTree>
    <p:extLst>
      <p:ext uri="{BB962C8B-B14F-4D97-AF65-F5344CB8AC3E}">
        <p14:creationId xmlns:p14="http://schemas.microsoft.com/office/powerpoint/2010/main" val="24875493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another example, say instead our source vertex is b, and that our input query interval now starts at 2, and ends at 11. </a:t>
            </a:r>
          </a:p>
          <a:p>
            <a:endParaRPr lang="en-US" dirty="0"/>
          </a:p>
          <a:p>
            <a:r>
              <a:rPr lang="en-US" dirty="0"/>
              <a:t>We initialize our output array as before, with the start time as the convention for earliest arrival to the source vertex, as well as plus infinity for all other vertices.</a:t>
            </a:r>
          </a:p>
          <a:p>
            <a:endParaRPr lang="en-US" dirty="0"/>
          </a:p>
          <a:p>
            <a:r>
              <a:rPr lang="en-US" dirty="0"/>
              <a:t>[JOKE] Now, we’ll use a little bit of time travel…</a:t>
            </a:r>
          </a:p>
        </p:txBody>
      </p:sp>
      <p:sp>
        <p:nvSpPr>
          <p:cNvPr id="4" name="Slide Number Placeholder 3"/>
          <p:cNvSpPr>
            <a:spLocks noGrp="1"/>
          </p:cNvSpPr>
          <p:nvPr>
            <p:ph type="sldNum" sz="quarter" idx="5"/>
          </p:nvPr>
        </p:nvSpPr>
        <p:spPr/>
        <p:txBody>
          <a:bodyPr/>
          <a:lstStyle/>
          <a:p>
            <a:fld id="{A2063A23-3820-E647-B045-22FFA760D136}" type="slidenum">
              <a:rPr lang="en-US" smtClean="0"/>
              <a:t>66</a:t>
            </a:fld>
            <a:endParaRPr lang="en-US"/>
          </a:p>
        </p:txBody>
      </p:sp>
    </p:spTree>
    <p:extLst>
      <p:ext uri="{BB962C8B-B14F-4D97-AF65-F5344CB8AC3E}">
        <p14:creationId xmlns:p14="http://schemas.microsoft.com/office/powerpoint/2010/main" val="38490800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get to the last hops in our little Green Line Extension Boston T train. We can arrive to vertex f by time t=10, which is still under the end time of 11 from our input query interval.</a:t>
            </a:r>
          </a:p>
        </p:txBody>
      </p:sp>
      <p:sp>
        <p:nvSpPr>
          <p:cNvPr id="4" name="Slide Number Placeholder 3"/>
          <p:cNvSpPr>
            <a:spLocks noGrp="1"/>
          </p:cNvSpPr>
          <p:nvPr>
            <p:ph type="sldNum" sz="quarter" idx="5"/>
          </p:nvPr>
        </p:nvSpPr>
        <p:spPr/>
        <p:txBody>
          <a:bodyPr/>
          <a:lstStyle/>
          <a:p>
            <a:fld id="{A2063A23-3820-E647-B045-22FFA760D136}" type="slidenum">
              <a:rPr lang="en-US" smtClean="0"/>
              <a:t>67</a:t>
            </a:fld>
            <a:endParaRPr lang="en-US"/>
          </a:p>
        </p:txBody>
      </p:sp>
    </p:spTree>
    <p:extLst>
      <p:ext uri="{BB962C8B-B14F-4D97-AF65-F5344CB8AC3E}">
        <p14:creationId xmlns:p14="http://schemas.microsoft.com/office/powerpoint/2010/main" val="1508350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 this case, however, we cannot reach vertex g from b in time.</a:t>
            </a:r>
          </a:p>
          <a:p>
            <a:endParaRPr lang="en-US" dirty="0"/>
          </a:p>
          <a:p>
            <a:r>
              <a:rPr lang="en-US" dirty="0"/>
              <a:t>This because the time of all edges that connect us to g is larger than the end time of the input query interval. There is no other route left, so we cannot reach vertex g from b within the input query interval starting at t=2 and ending at t=11.</a:t>
            </a:r>
          </a:p>
        </p:txBody>
      </p:sp>
      <p:sp>
        <p:nvSpPr>
          <p:cNvPr id="4" name="Slide Number Placeholder 3"/>
          <p:cNvSpPr>
            <a:spLocks noGrp="1"/>
          </p:cNvSpPr>
          <p:nvPr>
            <p:ph type="sldNum" sz="quarter" idx="5"/>
          </p:nvPr>
        </p:nvSpPr>
        <p:spPr/>
        <p:txBody>
          <a:bodyPr/>
          <a:lstStyle/>
          <a:p>
            <a:fld id="{A2063A23-3820-E647-B045-22FFA760D136}" type="slidenum">
              <a:rPr lang="en-US" smtClean="0"/>
              <a:t>68</a:t>
            </a:fld>
            <a:endParaRPr lang="en-US"/>
          </a:p>
        </p:txBody>
      </p:sp>
    </p:spTree>
    <p:extLst>
      <p:ext uri="{BB962C8B-B14F-4D97-AF65-F5344CB8AC3E}">
        <p14:creationId xmlns:p14="http://schemas.microsoft.com/office/powerpoint/2010/main" val="102325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looked at this serial implementation of a temporal single source shortest path, what do we need to make it parallel.</a:t>
            </a:r>
          </a:p>
          <a:p>
            <a:endParaRPr lang="en-US" dirty="0"/>
          </a:p>
          <a:p>
            <a:r>
              <a:rPr lang="en-US" dirty="0"/>
              <a:t>The thesis has a lot more details on this, but the key intuition is that we can process each frontier in a graph parallel.  That same output array we saw in the previous slide can be populated in parallel as we traverse the graph in this manner. [ARROW]</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69</a:t>
            </a:fld>
            <a:endParaRPr lang="en-US"/>
          </a:p>
        </p:txBody>
      </p:sp>
    </p:spTree>
    <p:extLst>
      <p:ext uri="{BB962C8B-B14F-4D97-AF65-F5344CB8AC3E}">
        <p14:creationId xmlns:p14="http://schemas.microsoft.com/office/powerpoint/2010/main" val="267040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because temporal dynamics (such as inter-arrival times and event durations) for many human generated processes is log-normally distributed, or in other words, yields some form of a power-law.</a:t>
            </a:r>
          </a:p>
          <a:p>
            <a:endParaRPr lang="en-US" dirty="0"/>
          </a:p>
          <a:p>
            <a:r>
              <a:rPr lang="en-US" dirty="0"/>
              <a:t>This is known to cause issues with query optimizers, who produce inefficient plans as they often assume independent and identically distributed random variables when estimating cardinalities. In the case of highly-skewed data, this leads to incorrect estimations.</a:t>
            </a:r>
          </a:p>
          <a:p>
            <a:endParaRPr lang="en-US" dirty="0"/>
          </a:p>
          <a:p>
            <a:r>
              <a:rPr lang="en-US" dirty="0"/>
              <a:t>Temporal graph data poses additional challenges, yet at the same time, because there are so many interesting correlations in human activity, it also presents an incredibly underutilized opportunity. The question then is, how can we extract and use this information to produce better plans for graph query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7</a:t>
            </a:fld>
            <a:endParaRPr lang="en-US"/>
          </a:p>
        </p:txBody>
      </p:sp>
    </p:spTree>
    <p:extLst>
      <p:ext uri="{BB962C8B-B14F-4D97-AF65-F5344CB8AC3E}">
        <p14:creationId xmlns:p14="http://schemas.microsoft.com/office/powerpoint/2010/main" val="31416276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70</a:t>
            </a:fld>
            <a:endParaRPr lang="en-US"/>
          </a:p>
        </p:txBody>
      </p:sp>
    </p:spTree>
    <p:extLst>
      <p:ext uri="{BB962C8B-B14F-4D97-AF65-F5344CB8AC3E}">
        <p14:creationId xmlns:p14="http://schemas.microsoft.com/office/powerpoint/2010/main" val="100761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making efficient temporal graph algorithms becomes a case of defining the right programming primitives and extensions so that can both efficiently capture, as well as surface temporal edge information to a state-of-the-art parallel graph processing system.</a:t>
            </a:r>
          </a:p>
        </p:txBody>
      </p:sp>
      <p:sp>
        <p:nvSpPr>
          <p:cNvPr id="4" name="Slide Number Placeholder 3"/>
          <p:cNvSpPr>
            <a:spLocks noGrp="1"/>
          </p:cNvSpPr>
          <p:nvPr>
            <p:ph type="sldNum" sz="quarter" idx="5"/>
          </p:nvPr>
        </p:nvSpPr>
        <p:spPr/>
        <p:txBody>
          <a:bodyPr/>
          <a:lstStyle/>
          <a:p>
            <a:fld id="{A2063A23-3820-E647-B045-22FFA760D136}" type="slidenum">
              <a:rPr lang="en-US" smtClean="0"/>
              <a:t>71</a:t>
            </a:fld>
            <a:endParaRPr lang="en-US"/>
          </a:p>
        </p:txBody>
      </p:sp>
    </p:spTree>
    <p:extLst>
      <p:ext uri="{BB962C8B-B14F-4D97-AF65-F5344CB8AC3E}">
        <p14:creationId xmlns:p14="http://schemas.microsoft.com/office/powerpoint/2010/main" val="28918331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all-time favorite system for this is </a:t>
            </a:r>
            <a:r>
              <a:rPr lang="en-US" dirty="0" err="1"/>
              <a:t>Ligra</a:t>
            </a:r>
            <a:r>
              <a:rPr lang="en-US" dirty="0"/>
              <a:t>, which just so happens to have been the PhD thesis of one of my committee members present in the audience.</a:t>
            </a:r>
          </a:p>
        </p:txBody>
      </p:sp>
      <p:sp>
        <p:nvSpPr>
          <p:cNvPr id="4" name="Slide Number Placeholder 3"/>
          <p:cNvSpPr>
            <a:spLocks noGrp="1"/>
          </p:cNvSpPr>
          <p:nvPr>
            <p:ph type="sldNum" sz="quarter" idx="5"/>
          </p:nvPr>
        </p:nvSpPr>
        <p:spPr/>
        <p:txBody>
          <a:bodyPr/>
          <a:lstStyle/>
          <a:p>
            <a:fld id="{A2063A23-3820-E647-B045-22FFA760D136}" type="slidenum">
              <a:rPr lang="en-US" smtClean="0"/>
              <a:t>72</a:t>
            </a:fld>
            <a:endParaRPr lang="en-US"/>
          </a:p>
        </p:txBody>
      </p:sp>
    </p:spTree>
    <p:extLst>
      <p:ext uri="{BB962C8B-B14F-4D97-AF65-F5344CB8AC3E}">
        <p14:creationId xmlns:p14="http://schemas.microsoft.com/office/powerpoint/2010/main" val="22336837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table of some of the programming primitives and extension we made to </a:t>
            </a:r>
            <a:r>
              <a:rPr lang="en-US" dirty="0" err="1"/>
              <a:t>Ligra</a:t>
            </a:r>
            <a:r>
              <a:rPr lang="en-US" dirty="0"/>
              <a:t> so we that we could use its parallel graph processing capabilities to write really efficient graph algorithms (both temporal and non-temporal) over temporal graphs. You again check out the thesis for more details.</a:t>
            </a:r>
          </a:p>
        </p:txBody>
      </p:sp>
      <p:sp>
        <p:nvSpPr>
          <p:cNvPr id="4" name="Slide Number Placeholder 3"/>
          <p:cNvSpPr>
            <a:spLocks noGrp="1"/>
          </p:cNvSpPr>
          <p:nvPr>
            <p:ph type="sldNum" sz="quarter" idx="5"/>
          </p:nvPr>
        </p:nvSpPr>
        <p:spPr/>
        <p:txBody>
          <a:bodyPr/>
          <a:lstStyle/>
          <a:p>
            <a:fld id="{A2063A23-3820-E647-B045-22FFA760D136}" type="slidenum">
              <a:rPr lang="en-US" smtClean="0"/>
              <a:t>73</a:t>
            </a:fld>
            <a:endParaRPr lang="en-US"/>
          </a:p>
        </p:txBody>
      </p:sp>
    </p:spTree>
    <p:extLst>
      <p:ext uri="{BB962C8B-B14F-4D97-AF65-F5344CB8AC3E}">
        <p14:creationId xmlns:p14="http://schemas.microsoft.com/office/powerpoint/2010/main" val="38652723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those programming primitives to be efficient, we also need an efficient data representation for these temporal graphs. In Kairos, we introduce two such representations.</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74</a:t>
            </a:fld>
            <a:endParaRPr lang="en-US"/>
          </a:p>
        </p:txBody>
      </p:sp>
    </p:spTree>
    <p:extLst>
      <p:ext uri="{BB962C8B-B14F-4D97-AF65-F5344CB8AC3E}">
        <p14:creationId xmlns:p14="http://schemas.microsoft.com/office/powerpoint/2010/main" val="18855873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recall from graph theory, there are number of trade-offs in different graph data representations, or data layouts. You can try and store your graph as an adjacency matrix, in which each position indicates the existence of an edge.</a:t>
            </a:r>
          </a:p>
          <a:p>
            <a:endParaRPr lang="en-US" dirty="0"/>
          </a:p>
          <a:p>
            <a:endParaRPr lang="en-US" dirty="0"/>
          </a:p>
          <a:p>
            <a:r>
              <a:rPr lang="en-US" dirty="0"/>
              <a:t>This is highly parallelizable, and in fact it’s one of the representations used in Graph Neural Networks. However, it has this terrible disadvantage for sparse graphs: it wastes a lot of space, since most of your data will be zeros.</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75</a:t>
            </a:fld>
            <a:endParaRPr lang="en-US"/>
          </a:p>
        </p:txBody>
      </p:sp>
    </p:spTree>
    <p:extLst>
      <p:ext uri="{BB962C8B-B14F-4D97-AF65-F5344CB8AC3E}">
        <p14:creationId xmlns:p14="http://schemas.microsoft.com/office/powerpoint/2010/main" val="14874141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try and make this a little better by using either a </a:t>
            </a:r>
            <a:r>
              <a:rPr lang="en-US" dirty="0" err="1"/>
              <a:t>adjacencly</a:t>
            </a:r>
            <a:r>
              <a:rPr lang="en-US" dirty="0"/>
              <a:t> list, or an edge list. Which leads us to yet another problem: both of these are cache inefficient. You’ll do a lot of pointer chasing with the adjacency list, and you don’t know where the neighbors of a given source vertex start if you don’t do a scan first.</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76</a:t>
            </a:fld>
            <a:endParaRPr lang="en-US"/>
          </a:p>
        </p:txBody>
      </p:sp>
    </p:spTree>
    <p:extLst>
      <p:ext uri="{BB962C8B-B14F-4D97-AF65-F5344CB8AC3E}">
        <p14:creationId xmlns:p14="http://schemas.microsoft.com/office/powerpoint/2010/main" val="10472091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we can use is something called Compressed Sparse Row, which is this format originally targeted at sparse matrix computations, and used in a number of parallel graph processing engines, including </a:t>
            </a:r>
            <a:r>
              <a:rPr lang="en-US" dirty="0" err="1"/>
              <a:t>Ligra</a:t>
            </a:r>
            <a:r>
              <a:rPr lang="en-US" dirty="0"/>
              <a:t>.</a:t>
            </a:r>
          </a:p>
          <a:p>
            <a:endParaRPr lang="en-US" dirty="0"/>
          </a:p>
          <a:p>
            <a:r>
              <a:rPr lang="en-US" dirty="0"/>
              <a:t>You can think of it as a version of edge list which is all edges are sorted by source vertex id, and we can then use a prefix sum to </a:t>
            </a:r>
            <a:r>
              <a:rPr lang="en-US" dirty="0" err="1"/>
              <a:t>precalculate</a:t>
            </a:r>
            <a:r>
              <a:rPr lang="en-US" dirty="0"/>
              <a:t> offsets into the edge array.</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77</a:t>
            </a:fld>
            <a:endParaRPr lang="en-US"/>
          </a:p>
        </p:txBody>
      </p:sp>
    </p:spTree>
    <p:extLst>
      <p:ext uri="{BB962C8B-B14F-4D97-AF65-F5344CB8AC3E}">
        <p14:creationId xmlns:p14="http://schemas.microsoft.com/office/powerpoint/2010/main" val="1796252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it as a version of edge list which is sorted by source vertex, and uses prefix sum to </a:t>
            </a:r>
            <a:r>
              <a:rPr lang="en-US" dirty="0" err="1"/>
              <a:t>precalculate</a:t>
            </a:r>
            <a:r>
              <a:rPr lang="en-US" dirty="0"/>
              <a:t> offsets into the edge array.</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78</a:t>
            </a:fld>
            <a:endParaRPr lang="en-US"/>
          </a:p>
        </p:txBody>
      </p:sp>
    </p:spTree>
    <p:extLst>
      <p:ext uri="{BB962C8B-B14F-4D97-AF65-F5344CB8AC3E}">
        <p14:creationId xmlns:p14="http://schemas.microsoft.com/office/powerpoint/2010/main" val="141673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the architecture to go over the three main parts of the contribution</a:t>
            </a:r>
          </a:p>
          <a:p>
            <a:endParaRPr lang="en-US" dirty="0"/>
          </a:p>
          <a:p>
            <a:r>
              <a:rPr lang="en-US" dirty="0"/>
              <a:t>T-</a:t>
            </a:r>
            <a:r>
              <a:rPr lang="en-US" dirty="0" err="1"/>
              <a:t>csr</a:t>
            </a:r>
            <a:r>
              <a:rPr lang="en-US" dirty="0"/>
              <a:t> representation</a:t>
            </a:r>
          </a:p>
          <a:p>
            <a:r>
              <a:rPr lang="en-US" dirty="0"/>
              <a:t>Selective Indexing at a high level: the large vertices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rPr>
              <a:t>Hint at class trade-off in DBs (scan vs indexing)</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79</a:t>
            </a:fld>
            <a:endParaRPr lang="en-US"/>
          </a:p>
        </p:txBody>
      </p:sp>
    </p:spTree>
    <p:extLst>
      <p:ext uri="{BB962C8B-B14F-4D97-AF65-F5344CB8AC3E}">
        <p14:creationId xmlns:p14="http://schemas.microsoft.com/office/powerpoint/2010/main" val="890086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are my contributions to help answer these two key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one: how we can speed up execution for this class of expensive tasks that are often part of graph query workloads? To this end, I introduced a set of techniques that essentially identifies materialized views (or in other words, precomputed query results) that can be beneficial to the queries, and then we can rewrite the queries in terms of those views.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second question: how can we extract these temporal dynamics, or otherwise interesting correlations from real-world graph data, so that we can use them to improve query processing? Together with that, what is the most efficient way in which can process these temporal graphs? And how can we do that for the class of queries and algorithms that are often used in these temporal graph analytics contexts? My contributions here started from first principles, going all the way to efficient data representations for these temporal graphs that can be used with state-of-the-art parallel graph processing systems. In addition, I proposed a method for using these temporal data correlations for query optimization, which enable optimizer to give the special treatment to these really large vertices that they deserve.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2063A23-3820-E647-B045-22FFA760D136}" type="slidenum">
              <a:rPr lang="en-US" smtClean="0"/>
              <a:t>8</a:t>
            </a:fld>
            <a:endParaRPr lang="en-US"/>
          </a:p>
        </p:txBody>
      </p:sp>
    </p:spTree>
    <p:extLst>
      <p:ext uri="{BB962C8B-B14F-4D97-AF65-F5344CB8AC3E}">
        <p14:creationId xmlns:p14="http://schemas.microsoft.com/office/powerpoint/2010/main" val="22617759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80</a:t>
            </a:fld>
            <a:endParaRPr lang="en-US"/>
          </a:p>
        </p:txBody>
      </p:sp>
    </p:spTree>
    <p:extLst>
      <p:ext uri="{BB962C8B-B14F-4D97-AF65-F5344CB8AC3E}">
        <p14:creationId xmlns:p14="http://schemas.microsoft.com/office/powerpoint/2010/main" val="12217989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81</a:t>
            </a:fld>
            <a:endParaRPr lang="en-US"/>
          </a:p>
        </p:txBody>
      </p:sp>
    </p:spTree>
    <p:extLst>
      <p:ext uri="{BB962C8B-B14F-4D97-AF65-F5344CB8AC3E}">
        <p14:creationId xmlns:p14="http://schemas.microsoft.com/office/powerpoint/2010/main" val="1773341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82</a:t>
            </a:fld>
            <a:endParaRPr lang="en-US"/>
          </a:p>
        </p:txBody>
      </p:sp>
    </p:spTree>
    <p:extLst>
      <p:ext uri="{BB962C8B-B14F-4D97-AF65-F5344CB8AC3E}">
        <p14:creationId xmlns:p14="http://schemas.microsoft.com/office/powerpoint/2010/main" val="18414249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 problem still remains: vertex neighborhoods can be really large in real-world graphs. So even an efficient representation like CSR can still be expensive and not always a good option.</a:t>
            </a:r>
          </a:p>
          <a:p>
            <a:endParaRPr lang="en-US" dirty="0"/>
          </a:p>
          <a:p>
            <a:r>
              <a:rPr lang="en-US" dirty="0"/>
              <a:t>For example, if your input query interval is highly selective (meaning: only a small fraction of your outgoing edges match the input temporal predicate filter), then you’ll still have to scan the entire neighborhood, which is wasteful.</a:t>
            </a:r>
          </a:p>
        </p:txBody>
      </p:sp>
      <p:sp>
        <p:nvSpPr>
          <p:cNvPr id="4" name="Slide Number Placeholder 3"/>
          <p:cNvSpPr>
            <a:spLocks noGrp="1"/>
          </p:cNvSpPr>
          <p:nvPr>
            <p:ph type="sldNum" sz="quarter" idx="5"/>
          </p:nvPr>
        </p:nvSpPr>
        <p:spPr/>
        <p:txBody>
          <a:bodyPr/>
          <a:lstStyle/>
          <a:p>
            <a:fld id="{A2063A23-3820-E647-B045-22FFA760D136}" type="slidenum">
              <a:rPr lang="en-US" smtClean="0"/>
              <a:t>83</a:t>
            </a:fld>
            <a:endParaRPr lang="en-US"/>
          </a:p>
        </p:txBody>
      </p:sp>
    </p:spTree>
    <p:extLst>
      <p:ext uri="{BB962C8B-B14F-4D97-AF65-F5344CB8AC3E}">
        <p14:creationId xmlns:p14="http://schemas.microsoft.com/office/powerpoint/2010/main" val="26192755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ighlight>
                  <a:srgbClr val="FFFF00"/>
                </a:highlight>
              </a:rPr>
              <a:t>So in this case, we have another data representation, one in which we index temporal edges by their start and end times. We call this TGER (Temporal Graph Edge Registry).</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84</a:t>
            </a:fld>
            <a:endParaRPr lang="en-US"/>
          </a:p>
        </p:txBody>
      </p:sp>
    </p:spTree>
    <p:extLst>
      <p:ext uri="{BB962C8B-B14F-4D97-AF65-F5344CB8AC3E}">
        <p14:creationId xmlns:p14="http://schemas.microsoft.com/office/powerpoint/2010/main" val="28001349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nice thing about TGER is that it a reconfigurable data structure inspired by Priority Search Trees, in which you can sort points (in our case, edges) by two dimensions at the same time. In this example, we are sorting all edges by their start time as a min-heap (or min-priority queue).</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85</a:t>
            </a:fld>
            <a:endParaRPr lang="en-US"/>
          </a:p>
        </p:txBody>
      </p:sp>
    </p:spTree>
    <p:extLst>
      <p:ext uri="{BB962C8B-B14F-4D97-AF65-F5344CB8AC3E}">
        <p14:creationId xmlns:p14="http://schemas.microsoft.com/office/powerpoint/2010/main" val="31029020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the same time, we are also sorting edges by their end time as a binary search tree.</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86</a:t>
            </a:fld>
            <a:endParaRPr lang="en-US"/>
          </a:p>
        </p:txBody>
      </p:sp>
    </p:spTree>
    <p:extLst>
      <p:ext uri="{BB962C8B-B14F-4D97-AF65-F5344CB8AC3E}">
        <p14:creationId xmlns:p14="http://schemas.microsoft.com/office/powerpoint/2010/main" val="31080886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ighlight>
                  <a:srgbClr val="FFFF00"/>
                </a:highlight>
              </a:rPr>
              <a:t>Again, you can check out the thesis for more details on the parallel algorithms I introduce for both building and querying this tree-like index. You can also see a discussion comparing it to alternative range query indexes traditionally used both in relational query processing settings, as well as used for storing interval data. Another aspect I don’t have time to cover is how this index is reconfigurable at runtime, and the </a:t>
            </a:r>
            <a:r>
              <a:rPr lang="en-US" sz="1200" dirty="0" err="1">
                <a:highlight>
                  <a:srgbClr val="FFFF00"/>
                </a:highlight>
              </a:rPr>
              <a:t>temporalEdgeMap</a:t>
            </a:r>
            <a:r>
              <a:rPr lang="en-US" sz="1200" dirty="0">
                <a:highlight>
                  <a:srgbClr val="FFFF00"/>
                </a:highlight>
              </a:rPr>
              <a:t> primitive I mentioned before can assign different ends of the interval, as well as change from min to max heap as needed by some variations of temporal walks.</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87</a:t>
            </a:fld>
            <a:endParaRPr lang="en-US"/>
          </a:p>
        </p:txBody>
      </p:sp>
    </p:spTree>
    <p:extLst>
      <p:ext uri="{BB962C8B-B14F-4D97-AF65-F5344CB8AC3E}">
        <p14:creationId xmlns:p14="http://schemas.microsoft.com/office/powerpoint/2010/main" val="27694405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one quick set of final examples here, in the thesis I introduce parallel algorithm for efficiently answering these queries, which I won’t cover here. For now, we can look at what the query API for this guy, as it’s a little different (it uses what is referred to as 3-sided queries).</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88</a:t>
            </a:fld>
            <a:endParaRPr lang="en-US"/>
          </a:p>
        </p:txBody>
      </p:sp>
    </p:spTree>
    <p:extLst>
      <p:ext uri="{BB962C8B-B14F-4D97-AF65-F5344CB8AC3E}">
        <p14:creationId xmlns:p14="http://schemas.microsoft.com/office/powerpoint/2010/main" val="22764982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do we mean by 3-sided? You can specify 2-sides (or a lower and an upper range) for one of the dimensions, which in this case the end time of the intervals. And then 3rd side is, in this case, an upper range for the other dimension of the interval (which here is start time).</a:t>
            </a:r>
          </a:p>
          <a:p>
            <a:endParaRPr lang="en-US" dirty="0"/>
          </a:p>
          <a:p>
            <a:r>
              <a:rPr lang="en-US" dirty="0"/>
              <a:t>This is what looks like for a query asking for all intervals in which start time ends at 6, and end time is between 6 and 9.</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89</a:t>
            </a:fld>
            <a:endParaRPr lang="en-US"/>
          </a:p>
        </p:txBody>
      </p:sp>
    </p:spTree>
    <p:extLst>
      <p:ext uri="{BB962C8B-B14F-4D97-AF65-F5344CB8AC3E}">
        <p14:creationId xmlns:p14="http://schemas.microsoft.com/office/powerpoint/2010/main" val="391223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So with that, here is the outline for my thesis and this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I present two distinct systems tailored for optimizing queries over large real-world graphs. The first one, </a:t>
            </a:r>
            <a:r>
              <a:rPr lang="en-US" sz="1800" dirty="0" err="1">
                <a:effectLst/>
                <a:latin typeface="CMR10"/>
              </a:rPr>
              <a:t>Kaskade</a:t>
            </a:r>
            <a:r>
              <a:rPr lang="en-US" sz="1800" dirty="0">
                <a:effectLst/>
                <a:latin typeface="CMR10"/>
              </a:rPr>
              <a:t> [5], targets the challenges of efficient query evaluation by leveraging structural properties of graphs and queries to infer materialized graph views.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The second system, Kairos [6], which focuses on the challenges that are introduced by temporal data settings, as I mentioned in the previous slide.</a:t>
            </a:r>
            <a:endParaRPr lang="en-US" dirty="0"/>
          </a:p>
          <a:p>
            <a:endParaRPr lang="en-US" dirty="0"/>
          </a:p>
          <a:p>
            <a:r>
              <a:rPr lang="en-US" dirty="0"/>
              <a:t>I will start with </a:t>
            </a:r>
            <a:r>
              <a:rPr lang="en-US" dirty="0" err="1"/>
              <a:t>Kaskade</a:t>
            </a:r>
            <a:r>
              <a:rPr lang="en-US" dirty="0"/>
              <a:t> [NEXT SLIDE], and then I will finish with Kairos.</a:t>
            </a:r>
          </a:p>
        </p:txBody>
      </p:sp>
      <p:sp>
        <p:nvSpPr>
          <p:cNvPr id="4" name="Slide Number Placeholder 3"/>
          <p:cNvSpPr>
            <a:spLocks noGrp="1"/>
          </p:cNvSpPr>
          <p:nvPr>
            <p:ph type="sldNum" sz="quarter" idx="5"/>
          </p:nvPr>
        </p:nvSpPr>
        <p:spPr/>
        <p:txBody>
          <a:bodyPr/>
          <a:lstStyle/>
          <a:p>
            <a:fld id="{A2063A23-3820-E647-B045-22FFA760D136}" type="slidenum">
              <a:rPr lang="en-US" smtClean="0"/>
              <a:t>9</a:t>
            </a:fld>
            <a:endParaRPr lang="en-US"/>
          </a:p>
        </p:txBody>
      </p:sp>
    </p:spTree>
    <p:extLst>
      <p:ext uri="{BB962C8B-B14F-4D97-AF65-F5344CB8AC3E}">
        <p14:creationId xmlns:p14="http://schemas.microsoft.com/office/powerpoint/2010/main" val="1108721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similarly, a query in which start times end at 5, and end times are between 5 and 8.</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90</a:t>
            </a:fld>
            <a:endParaRPr lang="en-US"/>
          </a:p>
        </p:txBody>
      </p:sp>
    </p:spTree>
    <p:extLst>
      <p:ext uri="{BB962C8B-B14F-4D97-AF65-F5344CB8AC3E}">
        <p14:creationId xmlns:p14="http://schemas.microsoft.com/office/powerpoint/2010/main" val="11769030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ighlight>
                  <a:srgbClr val="FFFF00"/>
                </a:highlight>
              </a:rPr>
              <a:t>More detail on the thesis on how these queries can be made parallel. I’ve rewritten my implementation so many times, and the fastest version was this one in which workers store their results in local arrays, and then results are merged with a prefix sum.</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91</a:t>
            </a:fld>
            <a:endParaRPr lang="en-US"/>
          </a:p>
        </p:txBody>
      </p:sp>
    </p:spTree>
    <p:extLst>
      <p:ext uri="{BB962C8B-B14F-4D97-AF65-F5344CB8AC3E}">
        <p14:creationId xmlns:p14="http://schemas.microsoft.com/office/powerpoint/2010/main" val="21642184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arrive at this other problem, which is: now we have two alternative representations. What are they good for, right? And when should I use one vs the other? Can I use both?</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92</a:t>
            </a:fld>
            <a:endParaRPr lang="en-US"/>
          </a:p>
        </p:txBody>
      </p:sp>
    </p:spTree>
    <p:extLst>
      <p:ext uri="{BB962C8B-B14F-4D97-AF65-F5344CB8AC3E}">
        <p14:creationId xmlns:p14="http://schemas.microsoft.com/office/powerpoint/2010/main" val="11218405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we came up with as to introduce this notion of selective indexing. If you recall from the beginning of the talk, I mentioned how some vertices are way more special than others: and now we can actually extract that information, and then use it to decide which of these representations is more </a:t>
            </a:r>
            <a:r>
              <a:rPr lang="en-US" dirty="0" err="1"/>
              <a:t>beneificial</a:t>
            </a:r>
            <a:r>
              <a:rPr lang="en-US" dirty="0"/>
              <a:t>, and when.</a:t>
            </a:r>
          </a:p>
        </p:txBody>
      </p:sp>
      <p:sp>
        <p:nvSpPr>
          <p:cNvPr id="4" name="Slide Number Placeholder 3"/>
          <p:cNvSpPr>
            <a:spLocks noGrp="1"/>
          </p:cNvSpPr>
          <p:nvPr>
            <p:ph type="sldNum" sz="quarter" idx="5"/>
          </p:nvPr>
        </p:nvSpPr>
        <p:spPr/>
        <p:txBody>
          <a:bodyPr/>
          <a:lstStyle/>
          <a:p>
            <a:fld id="{A2063A23-3820-E647-B045-22FFA760D136}" type="slidenum">
              <a:rPr lang="en-US" smtClean="0"/>
              <a:t>93</a:t>
            </a:fld>
            <a:endParaRPr lang="en-US"/>
          </a:p>
        </p:txBody>
      </p:sp>
    </p:spTree>
    <p:extLst>
      <p:ext uri="{BB962C8B-B14F-4D97-AF65-F5344CB8AC3E}">
        <p14:creationId xmlns:p14="http://schemas.microsoft.com/office/powerpoint/2010/main" val="18065640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ighlight>
                  <a:srgbClr val="FFFF00"/>
                </a:highlight>
              </a:rPr>
              <a:t>So only the largest vertices get a TGER index for them, and all vertices get a slot on the T-CSR (and we’ll briefly discuss why).</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94</a:t>
            </a:fld>
            <a:endParaRPr lang="en-US"/>
          </a:p>
        </p:txBody>
      </p:sp>
    </p:spTree>
    <p:extLst>
      <p:ext uri="{BB962C8B-B14F-4D97-AF65-F5344CB8AC3E}">
        <p14:creationId xmlns:p14="http://schemas.microsoft.com/office/powerpoint/2010/main" val="25033444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runtime, we have a cost model that decides which of these two access methods to use. [NEXT IS THE COST MODEL]</a:t>
            </a:r>
            <a:endParaRPr lang="en-US" sz="120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95</a:t>
            </a:fld>
            <a:endParaRPr lang="en-US"/>
          </a:p>
        </p:txBody>
      </p:sp>
    </p:spTree>
    <p:extLst>
      <p:ext uri="{BB962C8B-B14F-4D97-AF65-F5344CB8AC3E}">
        <p14:creationId xmlns:p14="http://schemas.microsoft.com/office/powerpoint/2010/main" val="16519674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ighlight>
                  <a:srgbClr val="FFFF00"/>
                </a:highlight>
              </a:rPr>
              <a:t>We use a cardinality estimator that takes into account information about temporal correlations in the data to estimate query selectivity of input query interval filter predicates.</a:t>
            </a:r>
          </a:p>
          <a:p>
            <a:endParaRPr lang="en-US" sz="1200" dirty="0">
              <a:highlight>
                <a:srgbClr val="FFFF00"/>
              </a:highlight>
            </a:endParaRPr>
          </a:p>
          <a:p>
            <a:r>
              <a:rPr lang="en-US" sz="1200" dirty="0">
                <a:highlight>
                  <a:srgbClr val="FFFF00"/>
                </a:highlight>
              </a:rPr>
              <a:t>Then the cost model uses the estimated query selectivity as well other data properties to decide which access method to choose. </a:t>
            </a:r>
          </a:p>
          <a:p>
            <a:endParaRPr lang="en-US" sz="1200" dirty="0">
              <a:highlight>
                <a:srgbClr val="FFFF00"/>
              </a:highlight>
            </a:endParaRPr>
          </a:p>
          <a:p>
            <a:r>
              <a:rPr lang="en-US" sz="1200" dirty="0">
                <a:highlight>
                  <a:srgbClr val="FFFF00"/>
                </a:highlight>
              </a:rPr>
              <a:t>Alright, so next we’ll take a look at some of the result we get with this sort of hybrid approach.</a:t>
            </a:r>
          </a:p>
          <a:p>
            <a:endParaRPr lang="en-US" dirty="0"/>
          </a:p>
        </p:txBody>
      </p:sp>
      <p:sp>
        <p:nvSpPr>
          <p:cNvPr id="4" name="Slide Number Placeholder 3"/>
          <p:cNvSpPr>
            <a:spLocks noGrp="1"/>
          </p:cNvSpPr>
          <p:nvPr>
            <p:ph type="sldNum" sz="quarter" idx="5"/>
          </p:nvPr>
        </p:nvSpPr>
        <p:spPr/>
        <p:txBody>
          <a:bodyPr/>
          <a:lstStyle/>
          <a:p>
            <a:fld id="{A2063A23-3820-E647-B045-22FFA760D136}" type="slidenum">
              <a:rPr lang="en-US" smtClean="0"/>
              <a:t>96</a:t>
            </a:fld>
            <a:endParaRPr lang="en-US"/>
          </a:p>
        </p:txBody>
      </p:sp>
    </p:spTree>
    <p:extLst>
      <p:ext uri="{BB962C8B-B14F-4D97-AF65-F5344CB8AC3E}">
        <p14:creationId xmlns:p14="http://schemas.microsoft.com/office/powerpoint/2010/main" val="35840600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subset of the evaluation, here I’ll just focus on this baseline I wrote, which uses T-CSR for all vertices, versus the selective indexing approach. </a:t>
            </a:r>
          </a:p>
        </p:txBody>
      </p:sp>
      <p:sp>
        <p:nvSpPr>
          <p:cNvPr id="4" name="Slide Number Placeholder 3"/>
          <p:cNvSpPr>
            <a:spLocks noGrp="1"/>
          </p:cNvSpPr>
          <p:nvPr>
            <p:ph type="sldNum" sz="quarter" idx="5"/>
          </p:nvPr>
        </p:nvSpPr>
        <p:spPr/>
        <p:txBody>
          <a:bodyPr/>
          <a:lstStyle/>
          <a:p>
            <a:fld id="{A2063A23-3820-E647-B045-22FFA760D136}" type="slidenum">
              <a:rPr lang="en-US" smtClean="0"/>
              <a:t>97</a:t>
            </a:fld>
            <a:endParaRPr lang="en-US"/>
          </a:p>
        </p:txBody>
      </p:sp>
    </p:spTree>
    <p:extLst>
      <p:ext uri="{BB962C8B-B14F-4D97-AF65-F5344CB8AC3E}">
        <p14:creationId xmlns:p14="http://schemas.microsoft.com/office/powerpoint/2010/main" val="10222838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you can see, on the X axis we’re varying the selectivity of that input temporal query interval, or filter predicate. We size it so that it matches against exact fractions of the most recent edges.</a:t>
            </a:r>
          </a:p>
          <a:p>
            <a:endParaRPr lang="en-US" dirty="0"/>
          </a:p>
          <a:p>
            <a:r>
              <a:rPr lang="en-US" dirty="0"/>
              <a:t>And then we can see that the hybrid approach beats the baseline for the most selective queries [NEXT]</a:t>
            </a:r>
          </a:p>
        </p:txBody>
      </p:sp>
      <p:sp>
        <p:nvSpPr>
          <p:cNvPr id="4" name="Slide Number Placeholder 3"/>
          <p:cNvSpPr>
            <a:spLocks noGrp="1"/>
          </p:cNvSpPr>
          <p:nvPr>
            <p:ph type="sldNum" sz="quarter" idx="5"/>
          </p:nvPr>
        </p:nvSpPr>
        <p:spPr/>
        <p:txBody>
          <a:bodyPr/>
          <a:lstStyle/>
          <a:p>
            <a:fld id="{A2063A23-3820-E647-B045-22FFA760D136}" type="slidenum">
              <a:rPr lang="en-US" smtClean="0"/>
              <a:t>98</a:t>
            </a:fld>
            <a:endParaRPr lang="en-US"/>
          </a:p>
        </p:txBody>
      </p:sp>
    </p:spTree>
    <p:extLst>
      <p:ext uri="{BB962C8B-B14F-4D97-AF65-F5344CB8AC3E}">
        <p14:creationId xmlns:p14="http://schemas.microsoft.com/office/powerpoint/2010/main" val="3346314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for smaller datasets, the selective indexing approach actually starts underperforming the T-CSR approach.</a:t>
            </a:r>
          </a:p>
          <a:p>
            <a:endParaRPr lang="en-US" dirty="0"/>
          </a:p>
          <a:p>
            <a:r>
              <a:rPr lang="en-US" dirty="0"/>
              <a:t>There are a few reasons for this, but the most likely culprit here is that in smaller graphs, the cardinality estimates end up less accurate. The cardinality estimator </a:t>
            </a:r>
            <a:r>
              <a:rPr lang="en-US" dirty="0" err="1"/>
              <a:t>builts</a:t>
            </a:r>
            <a:r>
              <a:rPr lang="en-US" dirty="0"/>
              <a:t> a 2D-histogram per vertex, so we have less samples here, and in this particular case, may have end up underestimating the selectivity.</a:t>
            </a:r>
          </a:p>
        </p:txBody>
      </p:sp>
      <p:sp>
        <p:nvSpPr>
          <p:cNvPr id="4" name="Slide Number Placeholder 3"/>
          <p:cNvSpPr>
            <a:spLocks noGrp="1"/>
          </p:cNvSpPr>
          <p:nvPr>
            <p:ph type="sldNum" sz="quarter" idx="5"/>
          </p:nvPr>
        </p:nvSpPr>
        <p:spPr/>
        <p:txBody>
          <a:bodyPr/>
          <a:lstStyle/>
          <a:p>
            <a:fld id="{A2063A23-3820-E647-B045-22FFA760D136}" type="slidenum">
              <a:rPr lang="en-US" smtClean="0"/>
              <a:t>99</a:t>
            </a:fld>
            <a:endParaRPr lang="en-US"/>
          </a:p>
        </p:txBody>
      </p:sp>
    </p:spTree>
    <p:extLst>
      <p:ext uri="{BB962C8B-B14F-4D97-AF65-F5344CB8AC3E}">
        <p14:creationId xmlns:p14="http://schemas.microsoft.com/office/powerpoint/2010/main" val="273641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7BFD656-6DE0-DD48-A5D0-D2151FEE2A6D}" type="datetime1">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1415116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2B3FA0-6046-2945-A2B4-E438B5D9D776}" type="datetime1">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1627954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7B4B0A-6A29-3544-A146-514AEABB0343}" type="datetime1">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208640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2F9CC0-75CD-7647-BFCF-56654DE2ED58}" type="datetime1">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188266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83504-0F6F-D84D-A387-2B8885EE0772}" type="datetime1">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255320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C549AC-BABA-E74D-90B8-427E2798C387}" type="datetime1">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49889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3B644F-588D-4B46-96DB-42CFA64024B0}" type="datetime1">
              <a:rPr lang="en-US" smtClean="0"/>
              <a:t>1/11/24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1179317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FAD745D-C83E-9242-B835-60AF97E7625D}" type="datetime1">
              <a:rPr lang="en-US" smtClean="0"/>
              <a:t>1/11/24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1665081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B038B-1A64-2040-A374-642D8D95C301}" type="datetime1">
              <a:rPr lang="en-US" smtClean="0"/>
              <a:t>1/11/24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116287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D80900-4BF0-9940-A1A5-77D5D98E47D9}" type="datetime1">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258799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E089E-E07F-D042-B04B-6138F19AD27F}" type="datetime1">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16F0E-BCAF-964B-B067-C622FBF8CA6B}" type="slidenum">
              <a:rPr lang="en-US" smtClean="0"/>
              <a:t>‹#›</a:t>
            </a:fld>
            <a:endParaRPr lang="en-US"/>
          </a:p>
        </p:txBody>
      </p:sp>
    </p:spTree>
    <p:extLst>
      <p:ext uri="{BB962C8B-B14F-4D97-AF65-F5344CB8AC3E}">
        <p14:creationId xmlns:p14="http://schemas.microsoft.com/office/powerpoint/2010/main" val="985483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AB87C2-2F36-0440-BE3C-F1FC6D84D6CD}" type="datetime1">
              <a:rPr lang="en-US" smtClean="0"/>
              <a:t>1/11/24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16F0E-BCAF-964B-B067-C622FBF8CA6B}" type="slidenum">
              <a:rPr lang="en-US" smtClean="0"/>
              <a:t>‹#›</a:t>
            </a:fld>
            <a:endParaRPr lang="en-US"/>
          </a:p>
        </p:txBody>
      </p:sp>
    </p:spTree>
    <p:extLst>
      <p:ext uri="{BB962C8B-B14F-4D97-AF65-F5344CB8AC3E}">
        <p14:creationId xmlns:p14="http://schemas.microsoft.com/office/powerpoint/2010/main" val="1693206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4.gif"/></Relationships>
</file>

<file path=ppt/slides/_rels/slide104.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78.tif"/><Relationship Id="rId5" Type="http://schemas.openxmlformats.org/officeDocument/2006/relationships/image" Target="../media/image77.jpeg"/><Relationship Id="rId4" Type="http://schemas.openxmlformats.org/officeDocument/2006/relationships/image" Target="../media/image76.jpeg"/><Relationship Id="rId9" Type="http://schemas.openxmlformats.org/officeDocument/2006/relationships/image" Target="../media/image81.jpeg"/></Relationships>
</file>

<file path=ppt/slides/_rels/slide10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png"/></Relationships>
</file>

<file path=ppt/slides/_rels/slide10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6.emf"/><Relationship Id="rId7" Type="http://schemas.openxmlformats.org/officeDocument/2006/relationships/image" Target="../media/image110.jpe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6.emf"/><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png"/></Relationships>
</file>

<file path=ppt/slides/_rels/slide13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6.emf"/><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png"/></Relationships>
</file>

<file path=ppt/slides/_rels/slide13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31.emf"/><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26.emf"/><Relationship Id="rId7"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23.emf"/><Relationship Id="rId4" Type="http://schemas.openxmlformats.org/officeDocument/2006/relationships/image" Target="../media/image27.emf"/><Relationship Id="rId9" Type="http://schemas.openxmlformats.org/officeDocument/2006/relationships/image" Target="../media/image4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000" dirty="0">
                <a:latin typeface="Gill Sans" charset="0"/>
                <a:cs typeface="Gill Sans" charset="0"/>
              </a:rPr>
              <a:t>Efficient Graph Analytics on</a:t>
            </a:r>
            <a:br>
              <a:rPr lang="en-US" sz="5000" dirty="0">
                <a:latin typeface="Gill Sans" charset="0"/>
                <a:cs typeface="Gill Sans" charset="0"/>
              </a:rPr>
            </a:br>
            <a:r>
              <a:rPr lang="en-US" sz="5000" dirty="0">
                <a:latin typeface="Gill Sans" charset="0"/>
                <a:cs typeface="Gill Sans" charset="0"/>
              </a:rPr>
              <a:t>Real World Graphs</a:t>
            </a:r>
          </a:p>
        </p:txBody>
      </p:sp>
      <p:sp>
        <p:nvSpPr>
          <p:cNvPr id="3" name="Subtitle 2"/>
          <p:cNvSpPr>
            <a:spLocks noGrp="1"/>
          </p:cNvSpPr>
          <p:nvPr>
            <p:ph type="subTitle" idx="1"/>
          </p:nvPr>
        </p:nvSpPr>
        <p:spPr>
          <a:xfrm>
            <a:off x="1524000" y="3602038"/>
            <a:ext cx="9144000" cy="2649906"/>
          </a:xfrm>
        </p:spPr>
        <p:txBody>
          <a:bodyPr>
            <a:normAutofit/>
          </a:bodyPr>
          <a:lstStyle/>
          <a:p>
            <a:endParaRPr lang="en-US" dirty="0"/>
          </a:p>
          <a:p>
            <a:r>
              <a:rPr lang="en-US" dirty="0"/>
              <a:t>Joana M. F. da Trindade</a:t>
            </a:r>
          </a:p>
          <a:p>
            <a:r>
              <a:rPr lang="en-US" dirty="0" err="1"/>
              <a:t>jmf@csail.mit.edu</a:t>
            </a:r>
            <a:endParaRPr lang="en-US" dirty="0"/>
          </a:p>
          <a:p>
            <a:endParaRPr lang="en-US" dirty="0"/>
          </a:p>
        </p:txBody>
      </p:sp>
      <p:pic>
        <p:nvPicPr>
          <p:cNvPr id="9" name="Picture 8">
            <a:extLst>
              <a:ext uri="{FF2B5EF4-FFF2-40B4-BE49-F238E27FC236}">
                <a16:creationId xmlns:a16="http://schemas.microsoft.com/office/drawing/2014/main" id="{899B467C-AB2F-6D45-BC12-38884337F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629" y="124837"/>
            <a:ext cx="6207287" cy="790216"/>
          </a:xfrm>
          <a:prstGeom prst="rect">
            <a:avLst/>
          </a:prstGeom>
        </p:spPr>
      </p:pic>
    </p:spTree>
    <p:extLst>
      <p:ext uri="{BB962C8B-B14F-4D97-AF65-F5344CB8AC3E}">
        <p14:creationId xmlns:p14="http://schemas.microsoft.com/office/powerpoint/2010/main" val="135107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dirty="0" err="1"/>
              <a:t>Kaskade</a:t>
            </a:r>
            <a:r>
              <a:rPr lang="en-US" dirty="0"/>
              <a:t>: Key Technical Contributions</a:t>
            </a:r>
            <a:endParaRPr lang="en-US" dirty="0">
              <a:solidFill>
                <a:srgbClr val="FF0000"/>
              </a:solidFill>
            </a:endParaRPr>
          </a:p>
        </p:txBody>
      </p:sp>
      <p:sp>
        <p:nvSpPr>
          <p:cNvPr id="27" name="Slide Number Placeholder 26">
            <a:extLst>
              <a:ext uri="{FF2B5EF4-FFF2-40B4-BE49-F238E27FC236}">
                <a16:creationId xmlns:a16="http://schemas.microsoft.com/office/drawing/2014/main" id="{FAF4DF2E-7095-374B-B8D8-A7BC553A0584}"/>
              </a:ext>
            </a:extLst>
          </p:cNvPr>
          <p:cNvSpPr>
            <a:spLocks noGrp="1"/>
          </p:cNvSpPr>
          <p:nvPr>
            <p:ph type="sldNum" sz="quarter" idx="12"/>
          </p:nvPr>
        </p:nvSpPr>
        <p:spPr/>
        <p:txBody>
          <a:bodyPr/>
          <a:lstStyle/>
          <a:p>
            <a:fld id="{B2616F0E-BCAF-964B-B067-C622FBF8CA6B}" type="slidenum">
              <a:rPr lang="en-US" smtClean="0"/>
              <a:t>10</a:t>
            </a:fld>
            <a:endParaRPr lang="en-US"/>
          </a:p>
        </p:txBody>
      </p:sp>
      <p:sp>
        <p:nvSpPr>
          <p:cNvPr id="8" name="Content Placeholder 2">
            <a:extLst>
              <a:ext uri="{FF2B5EF4-FFF2-40B4-BE49-F238E27FC236}">
                <a16:creationId xmlns:a16="http://schemas.microsoft.com/office/drawing/2014/main" id="{1AA3460F-0BD2-9F6E-56FA-61FF434B3BF3}"/>
              </a:ext>
            </a:extLst>
          </p:cNvPr>
          <p:cNvSpPr>
            <a:spLocks noGrp="1"/>
          </p:cNvSpPr>
          <p:nvPr>
            <p:ph idx="1"/>
          </p:nvPr>
        </p:nvSpPr>
        <p:spPr>
          <a:xfrm>
            <a:off x="838200" y="1825625"/>
            <a:ext cx="10515600" cy="4351338"/>
          </a:xfrm>
        </p:spPr>
        <p:txBody>
          <a:bodyPr>
            <a:normAutofit fontScale="92500" lnSpcReduction="10000"/>
          </a:bodyPr>
          <a:lstStyle/>
          <a:p>
            <a:pPr marL="0" indent="0">
              <a:buNone/>
            </a:pPr>
            <a:endParaRPr lang="en-US" dirty="0"/>
          </a:p>
          <a:p>
            <a:pPr marL="0" indent="0">
              <a:buNone/>
            </a:pPr>
            <a:r>
              <a:rPr lang="en-US" dirty="0"/>
              <a:t>Graph views</a:t>
            </a:r>
          </a:p>
          <a:p>
            <a:pPr marL="457200" lvl="1" indent="0">
              <a:buNone/>
            </a:pPr>
            <a:r>
              <a:rPr lang="en-US" dirty="0"/>
              <a:t>Sparser views such as </a:t>
            </a:r>
            <a:r>
              <a:rPr lang="en-US" i="1" dirty="0"/>
              <a:t>connectors </a:t>
            </a:r>
            <a:r>
              <a:rPr lang="en-US" dirty="0"/>
              <a:t>and </a:t>
            </a:r>
            <a:r>
              <a:rPr lang="en-US" i="1" dirty="0"/>
              <a:t>summarizers </a:t>
            </a:r>
            <a:r>
              <a:rPr lang="en-US" dirty="0"/>
              <a:t>(e.g., filters and aggregates)</a:t>
            </a:r>
            <a:endParaRPr lang="en-US" i="1" dirty="0"/>
          </a:p>
          <a:p>
            <a:pPr marL="457200" lvl="1" indent="0">
              <a:buNone/>
            </a:pPr>
            <a:endParaRPr lang="en-US" i="1" dirty="0"/>
          </a:p>
          <a:p>
            <a:pPr marL="0" indent="0">
              <a:buNone/>
            </a:pPr>
            <a:r>
              <a:rPr lang="en-US" dirty="0"/>
              <a:t>Constraint-based view enumeration</a:t>
            </a:r>
          </a:p>
          <a:p>
            <a:pPr marL="457200" lvl="1" indent="0">
              <a:buNone/>
            </a:pPr>
            <a:r>
              <a:rPr lang="en-US" dirty="0"/>
              <a:t>Mine constraints from graph’s schema and data’s structural properties</a:t>
            </a:r>
          </a:p>
          <a:p>
            <a:pPr marL="457200" lvl="1" indent="0">
              <a:buNone/>
            </a:pPr>
            <a:r>
              <a:rPr lang="en-US" dirty="0"/>
              <a:t>Rewrite queries in terms of beneficial views</a:t>
            </a:r>
          </a:p>
          <a:p>
            <a:pPr lvl="1"/>
            <a:endParaRPr lang="en-US" dirty="0"/>
          </a:p>
          <a:p>
            <a:pPr marL="0" indent="0">
              <a:buNone/>
            </a:pPr>
            <a:r>
              <a:rPr lang="en-US" dirty="0"/>
              <a:t>Cost model for graph views</a:t>
            </a:r>
          </a:p>
          <a:p>
            <a:pPr marL="457200" lvl="1" indent="0">
              <a:buNone/>
            </a:pPr>
            <a:r>
              <a:rPr lang="en-US" dirty="0"/>
              <a:t>View size estimation leverages structural properties</a:t>
            </a:r>
          </a:p>
          <a:p>
            <a:pPr marL="457200" lvl="1" indent="0">
              <a:buNone/>
            </a:pPr>
            <a:r>
              <a:rPr lang="en-US" dirty="0"/>
              <a:t>Only most beneficial views are materialized</a:t>
            </a:r>
          </a:p>
        </p:txBody>
      </p:sp>
    </p:spTree>
    <p:extLst>
      <p:ext uri="{BB962C8B-B14F-4D97-AF65-F5344CB8AC3E}">
        <p14:creationId xmlns:p14="http://schemas.microsoft.com/office/powerpoint/2010/main" val="12927249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FFB6-51AD-33B4-FB11-3977233EE621}"/>
              </a:ext>
            </a:extLst>
          </p:cNvPr>
          <p:cNvSpPr>
            <a:spLocks noGrp="1"/>
          </p:cNvSpPr>
          <p:nvPr>
            <p:ph type="title"/>
          </p:nvPr>
        </p:nvSpPr>
        <p:spPr/>
        <p:txBody>
          <a:bodyPr/>
          <a:lstStyle/>
          <a:p>
            <a:r>
              <a:rPr lang="en-US" dirty="0"/>
              <a:t>Experimental Results (see thesis for more)</a:t>
            </a:r>
          </a:p>
        </p:txBody>
      </p:sp>
      <p:sp>
        <p:nvSpPr>
          <p:cNvPr id="7" name="Slide Number Placeholder 1">
            <a:extLst>
              <a:ext uri="{FF2B5EF4-FFF2-40B4-BE49-F238E27FC236}">
                <a16:creationId xmlns:a16="http://schemas.microsoft.com/office/drawing/2014/main" id="{E361F43A-6FAB-FC0E-749F-260130594119}"/>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100</a:t>
            </a:fld>
            <a:endParaRPr lang="en-US" dirty="0"/>
          </a:p>
        </p:txBody>
      </p:sp>
      <p:pic>
        <p:nvPicPr>
          <p:cNvPr id="4" name="Picture 3" descr="A graph of a number of threads&#10;&#10;Description automatically generated">
            <a:extLst>
              <a:ext uri="{FF2B5EF4-FFF2-40B4-BE49-F238E27FC236}">
                <a16:creationId xmlns:a16="http://schemas.microsoft.com/office/drawing/2014/main" id="{27F21C1A-23FA-2E38-47D4-D5445125E0E9}"/>
              </a:ext>
            </a:extLst>
          </p:cNvPr>
          <p:cNvPicPr>
            <a:picLocks noChangeAspect="1"/>
          </p:cNvPicPr>
          <p:nvPr/>
        </p:nvPicPr>
        <p:blipFill>
          <a:blip r:embed="rId3"/>
          <a:stretch>
            <a:fillRect/>
          </a:stretch>
        </p:blipFill>
        <p:spPr>
          <a:xfrm>
            <a:off x="1241854" y="2344522"/>
            <a:ext cx="5835220" cy="2886505"/>
          </a:xfrm>
          <a:prstGeom prst="rect">
            <a:avLst/>
          </a:prstGeom>
        </p:spPr>
      </p:pic>
      <p:sp>
        <p:nvSpPr>
          <p:cNvPr id="10" name="TextBox 9">
            <a:extLst>
              <a:ext uri="{FF2B5EF4-FFF2-40B4-BE49-F238E27FC236}">
                <a16:creationId xmlns:a16="http://schemas.microsoft.com/office/drawing/2014/main" id="{5C9FF545-E318-EB23-8FE6-806B77C9AEE3}"/>
              </a:ext>
            </a:extLst>
          </p:cNvPr>
          <p:cNvSpPr txBox="1"/>
          <p:nvPr/>
        </p:nvSpPr>
        <p:spPr>
          <a:xfrm>
            <a:off x="1440976" y="5416675"/>
            <a:ext cx="5835219" cy="369332"/>
          </a:xfrm>
          <a:prstGeom prst="rect">
            <a:avLst/>
          </a:prstGeom>
          <a:noFill/>
        </p:spPr>
        <p:txBody>
          <a:bodyPr wrap="square">
            <a:spAutoFit/>
          </a:bodyPr>
          <a:lstStyle/>
          <a:p>
            <a:pPr marL="457200" lvl="1" indent="0">
              <a:buNone/>
            </a:pPr>
            <a:r>
              <a:rPr lang="en-US" sz="1800" dirty="0"/>
              <a:t>500M edges synthetic data set (aggressively skewed)</a:t>
            </a:r>
          </a:p>
        </p:txBody>
      </p:sp>
      <p:sp>
        <p:nvSpPr>
          <p:cNvPr id="11" name="TextBox 10">
            <a:extLst>
              <a:ext uri="{FF2B5EF4-FFF2-40B4-BE49-F238E27FC236}">
                <a16:creationId xmlns:a16="http://schemas.microsoft.com/office/drawing/2014/main" id="{6E46CAAA-4E63-AE3F-C76B-BE68DF04A688}"/>
              </a:ext>
            </a:extLst>
          </p:cNvPr>
          <p:cNvSpPr txBox="1"/>
          <p:nvPr/>
        </p:nvSpPr>
        <p:spPr>
          <a:xfrm>
            <a:off x="7455243" y="3429000"/>
            <a:ext cx="4003589"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ea typeface="Bradley Hand" charset="0"/>
                <a:cs typeface="Arial" panose="020B0604020202020204" pitchFamily="34" charset="0"/>
              </a:rPr>
              <a:t>O(secs): orders of magnitude</a:t>
            </a:r>
          </a:p>
          <a:p>
            <a:pPr algn="ctr"/>
            <a:r>
              <a:rPr lang="en-US" dirty="0">
                <a:solidFill>
                  <a:srgbClr val="FF0000"/>
                </a:solidFill>
                <a:latin typeface="Arial" panose="020B0604020202020204" pitchFamily="34" charset="0"/>
                <a:ea typeface="Bradley Hand" charset="0"/>
                <a:cs typeface="Arial" panose="020B0604020202020204" pitchFamily="34" charset="0"/>
              </a:rPr>
              <a:t>faster than distributed engines</a:t>
            </a:r>
          </a:p>
        </p:txBody>
      </p:sp>
    </p:spTree>
    <p:extLst>
      <p:ext uri="{BB962C8B-B14F-4D97-AF65-F5344CB8AC3E}">
        <p14:creationId xmlns:p14="http://schemas.microsoft.com/office/powerpoint/2010/main" val="4284679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E720-C155-4C87-A065-371BF1D996ED}"/>
              </a:ext>
            </a:extLst>
          </p:cNvPr>
          <p:cNvSpPr>
            <a:spLocks noGrp="1"/>
          </p:cNvSpPr>
          <p:nvPr>
            <p:ph type="title"/>
          </p:nvPr>
        </p:nvSpPr>
        <p:spPr/>
        <p:txBody>
          <a:bodyPr/>
          <a:lstStyle/>
          <a:p>
            <a:r>
              <a:rPr lang="en-US" dirty="0"/>
              <a:t>Kairos Contributions</a:t>
            </a:r>
          </a:p>
        </p:txBody>
      </p:sp>
      <p:sp>
        <p:nvSpPr>
          <p:cNvPr id="3" name="Content Placeholder 2">
            <a:extLst>
              <a:ext uri="{FF2B5EF4-FFF2-40B4-BE49-F238E27FC236}">
                <a16:creationId xmlns:a16="http://schemas.microsoft.com/office/drawing/2014/main" id="{29F9F755-420A-40C4-8162-CE0FBA1D498A}"/>
              </a:ext>
            </a:extLst>
          </p:cNvPr>
          <p:cNvSpPr>
            <a:spLocks noGrp="1"/>
          </p:cNvSpPr>
          <p:nvPr>
            <p:ph idx="1"/>
          </p:nvPr>
        </p:nvSpPr>
        <p:spPr/>
        <p:txBody>
          <a:bodyPr>
            <a:normAutofit fontScale="92500" lnSpcReduction="10000"/>
          </a:bodyPr>
          <a:lstStyle/>
          <a:p>
            <a:pPr marL="0" indent="0">
              <a:buNone/>
            </a:pPr>
            <a:r>
              <a:rPr lang="en-US" sz="2600" b="1" i="1" dirty="0">
                <a:solidFill>
                  <a:srgbClr val="FF0000"/>
                </a:solidFill>
              </a:rPr>
              <a:t>Selective Indexing </a:t>
            </a:r>
            <a:r>
              <a:rPr lang="en-US" sz="2600" dirty="0"/>
              <a:t>chooses best access method to retrieve vertex’s </a:t>
            </a:r>
            <a:r>
              <a:rPr lang="en-US" sz="2600" dirty="0" err="1"/>
              <a:t>nbors</a:t>
            </a:r>
            <a:endParaRPr lang="en-US" sz="2600" i="1" dirty="0"/>
          </a:p>
          <a:p>
            <a:pPr marL="0" indent="0">
              <a:buNone/>
            </a:pPr>
            <a:r>
              <a:rPr lang="en-US" sz="2600" dirty="0"/>
              <a:t>TGER</a:t>
            </a:r>
            <a:r>
              <a:rPr lang="en-US" sz="2600" dirty="0">
                <a:sym typeface="Wingdings" pitchFamily="2" charset="2"/>
              </a:rPr>
              <a:t>: </a:t>
            </a:r>
            <a:r>
              <a:rPr lang="en-US" sz="2600" dirty="0"/>
              <a:t>highly optimized </a:t>
            </a:r>
            <a:r>
              <a:rPr lang="en-US" sz="2600" b="1" dirty="0">
                <a:solidFill>
                  <a:srgbClr val="FF0000"/>
                </a:solidFill>
              </a:rPr>
              <a:t>parallel index</a:t>
            </a:r>
            <a:r>
              <a:rPr lang="en-US" sz="2600" dirty="0"/>
              <a:t> for temporal edges</a:t>
            </a:r>
          </a:p>
          <a:p>
            <a:pPr marL="0" indent="0">
              <a:buNone/>
            </a:pPr>
            <a:r>
              <a:rPr lang="en-US" sz="2600" dirty="0"/>
              <a:t>Efficient parallel implementation of algorithms over temporal graphs</a:t>
            </a:r>
            <a:endParaRPr lang="en-US" dirty="0"/>
          </a:p>
          <a:p>
            <a:pPr marL="0" indent="0">
              <a:buNone/>
            </a:pPr>
            <a:endParaRPr lang="en-US" dirty="0"/>
          </a:p>
          <a:p>
            <a:pPr marL="0" indent="0">
              <a:buNone/>
            </a:pPr>
            <a:r>
              <a:rPr lang="en-US" dirty="0"/>
              <a:t>Good performance gains</a:t>
            </a:r>
          </a:p>
          <a:p>
            <a:pPr marL="457200" lvl="1" indent="0">
              <a:buNone/>
            </a:pPr>
            <a:r>
              <a:rPr lang="en-US" dirty="0"/>
              <a:t>Orders of magnitude vs distributed alternatives for graphs that fit within a single server</a:t>
            </a:r>
          </a:p>
          <a:p>
            <a:pPr marL="457200" lvl="1" indent="0">
              <a:buNone/>
            </a:pPr>
            <a:r>
              <a:rPr lang="en-US" dirty="0"/>
              <a:t>T-CSR baseline already good, but TGER is better for highly selective queries</a:t>
            </a:r>
          </a:p>
          <a:p>
            <a:pPr marL="0" indent="0">
              <a:buNone/>
            </a:pPr>
            <a:endParaRPr lang="en-US" dirty="0"/>
          </a:p>
          <a:p>
            <a:pPr marL="0" indent="0">
              <a:buNone/>
            </a:pPr>
            <a:r>
              <a:rPr lang="en-US" dirty="0"/>
              <a:t>Other contributions</a:t>
            </a:r>
          </a:p>
          <a:p>
            <a:pPr marL="457200" lvl="1" indent="0">
              <a:buNone/>
            </a:pPr>
            <a:r>
              <a:rPr lang="en-US" dirty="0"/>
              <a:t>Work w/ Intel collaborators: Optane NVRAM for storing TGER indexes</a:t>
            </a:r>
          </a:p>
          <a:p>
            <a:pPr marL="457200" lvl="1" indent="0">
              <a:buNone/>
            </a:pPr>
            <a:r>
              <a:rPr lang="en-US" dirty="0"/>
              <a:t>Open-sourced T-CSR baseline last year; open source remaining after paper acceptance</a:t>
            </a:r>
          </a:p>
          <a:p>
            <a:pPr lvl="1"/>
            <a:endParaRPr lang="en-US" dirty="0"/>
          </a:p>
        </p:txBody>
      </p:sp>
      <p:sp>
        <p:nvSpPr>
          <p:cNvPr id="4" name="Slide Number Placeholder 3">
            <a:extLst>
              <a:ext uri="{FF2B5EF4-FFF2-40B4-BE49-F238E27FC236}">
                <a16:creationId xmlns:a16="http://schemas.microsoft.com/office/drawing/2014/main" id="{B752ACB6-ACF3-8445-BBF9-A46AFAAF6F73}"/>
              </a:ext>
            </a:extLst>
          </p:cNvPr>
          <p:cNvSpPr>
            <a:spLocks noGrp="1"/>
          </p:cNvSpPr>
          <p:nvPr>
            <p:ph type="sldNum" sz="quarter" idx="12"/>
          </p:nvPr>
        </p:nvSpPr>
        <p:spPr/>
        <p:txBody>
          <a:bodyPr/>
          <a:lstStyle/>
          <a:p>
            <a:fld id="{B2616F0E-BCAF-964B-B067-C622FBF8CA6B}" type="slidenum">
              <a:rPr lang="en-US" smtClean="0"/>
              <a:t>101</a:t>
            </a:fld>
            <a:endParaRPr lang="en-US"/>
          </a:p>
        </p:txBody>
      </p:sp>
    </p:spTree>
    <p:extLst>
      <p:ext uri="{BB962C8B-B14F-4D97-AF65-F5344CB8AC3E}">
        <p14:creationId xmlns:p14="http://schemas.microsoft.com/office/powerpoint/2010/main" val="2903256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E720-C155-4C87-A065-371BF1D996ED}"/>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29F9F755-420A-40C4-8162-CE0FBA1D498A}"/>
              </a:ext>
            </a:extLst>
          </p:cNvPr>
          <p:cNvSpPr>
            <a:spLocks noGrp="1"/>
          </p:cNvSpPr>
          <p:nvPr>
            <p:ph idx="1"/>
          </p:nvPr>
        </p:nvSpPr>
        <p:spPr/>
        <p:txBody>
          <a:bodyPr>
            <a:normAutofit/>
          </a:bodyPr>
          <a:lstStyle/>
          <a:p>
            <a:pPr marL="0" indent="0">
              <a:buNone/>
            </a:pPr>
            <a:r>
              <a:rPr lang="en-US" dirty="0" err="1"/>
              <a:t>Kaskade</a:t>
            </a:r>
            <a:endParaRPr lang="en-US" dirty="0"/>
          </a:p>
          <a:p>
            <a:pPr marL="457200" lvl="1" indent="0">
              <a:buNone/>
            </a:pPr>
            <a:r>
              <a:rPr lang="en-US" dirty="0"/>
              <a:t>Expand view types</a:t>
            </a:r>
          </a:p>
          <a:p>
            <a:pPr marL="457200" lvl="1" indent="0">
              <a:buNone/>
            </a:pPr>
            <a:r>
              <a:rPr lang="en-US" dirty="0"/>
              <a:t>Incremental view maintenance + automated view management</a:t>
            </a:r>
          </a:p>
          <a:p>
            <a:pPr marL="0" indent="0">
              <a:buNone/>
            </a:pPr>
            <a:r>
              <a:rPr lang="en-US" dirty="0"/>
              <a:t>Kairos</a:t>
            </a:r>
          </a:p>
          <a:p>
            <a:pPr marL="457200" lvl="1" indent="0">
              <a:buNone/>
            </a:pPr>
            <a:r>
              <a:rPr lang="en-US" dirty="0"/>
              <a:t>TGER and T-CSR dynamism: support edge removal / insertion</a:t>
            </a:r>
          </a:p>
          <a:p>
            <a:pPr marL="457200" lvl="1" indent="0">
              <a:buNone/>
            </a:pPr>
            <a:r>
              <a:rPr lang="en-US" dirty="0"/>
              <a:t>Data compression + adaptive indexing instead of binary decision</a:t>
            </a:r>
          </a:p>
          <a:p>
            <a:pPr marL="457200" lvl="1" indent="0">
              <a:buNone/>
            </a:pPr>
            <a:r>
              <a:rPr lang="en-US" dirty="0"/>
              <a:t>Distributed processing: requires skew-aware partitioning</a:t>
            </a:r>
          </a:p>
          <a:p>
            <a:pPr marL="0" indent="0">
              <a:buNone/>
            </a:pPr>
            <a:r>
              <a:rPr lang="en-US" dirty="0"/>
              <a:t>Integrate both systems</a:t>
            </a:r>
          </a:p>
          <a:p>
            <a:pPr marL="457200" lvl="1" indent="0">
              <a:buNone/>
            </a:pPr>
            <a:r>
              <a:rPr lang="en-US" dirty="0"/>
              <a:t>Temporal views: time-respecting path contractions can lead to view explosion</a:t>
            </a:r>
          </a:p>
          <a:p>
            <a:pPr marL="457200" lvl="1" indent="0">
              <a:buNone/>
            </a:pPr>
            <a:r>
              <a:rPr lang="en-US" dirty="0"/>
              <a:t>Selective indexing naturally extends to non-temporal settings</a:t>
            </a:r>
          </a:p>
          <a:p>
            <a:pPr marL="457200" lvl="1" indent="0">
              <a:buNone/>
            </a:pPr>
            <a:endParaRPr lang="en-US" dirty="0"/>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B752ACB6-ACF3-8445-BBF9-A46AFAAF6F73}"/>
              </a:ext>
            </a:extLst>
          </p:cNvPr>
          <p:cNvSpPr>
            <a:spLocks noGrp="1"/>
          </p:cNvSpPr>
          <p:nvPr>
            <p:ph type="sldNum" sz="quarter" idx="12"/>
          </p:nvPr>
        </p:nvSpPr>
        <p:spPr/>
        <p:txBody>
          <a:bodyPr/>
          <a:lstStyle/>
          <a:p>
            <a:fld id="{B2616F0E-BCAF-964B-B067-C622FBF8CA6B}" type="slidenum">
              <a:rPr lang="en-US" smtClean="0"/>
              <a:t>102</a:t>
            </a:fld>
            <a:endParaRPr lang="en-US"/>
          </a:p>
        </p:txBody>
      </p:sp>
    </p:spTree>
    <p:extLst>
      <p:ext uri="{BB962C8B-B14F-4D97-AF65-F5344CB8AC3E}">
        <p14:creationId xmlns:p14="http://schemas.microsoft.com/office/powerpoint/2010/main" val="36922760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FD1B-DE53-4D4F-962E-8FF4019BA979}"/>
              </a:ext>
            </a:extLst>
          </p:cNvPr>
          <p:cNvSpPr>
            <a:spLocks noGrp="1"/>
          </p:cNvSpPr>
          <p:nvPr>
            <p:ph type="title"/>
          </p:nvPr>
        </p:nvSpPr>
        <p:spPr/>
        <p:txBody>
          <a:bodyPr/>
          <a:lstStyle/>
          <a:p>
            <a:r>
              <a:rPr lang="en-US" dirty="0"/>
              <a:t>Acknowledgements (Sam and Julian)</a:t>
            </a:r>
          </a:p>
        </p:txBody>
      </p:sp>
      <p:pic>
        <p:nvPicPr>
          <p:cNvPr id="8" name="Picture 2" descr="Sam Madden's Home Page">
            <a:extLst>
              <a:ext uri="{FF2B5EF4-FFF2-40B4-BE49-F238E27FC236}">
                <a16:creationId xmlns:a16="http://schemas.microsoft.com/office/drawing/2014/main" id="{F57A5D79-7067-7B8D-DA06-DFEA94405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069" y="1960603"/>
            <a:ext cx="3761319" cy="352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ulian Shun">
            <a:extLst>
              <a:ext uri="{FF2B5EF4-FFF2-40B4-BE49-F238E27FC236}">
                <a16:creationId xmlns:a16="http://schemas.microsoft.com/office/drawing/2014/main" id="{5B476E78-D601-261A-B7ED-22CBA5E07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043" y="1960602"/>
            <a:ext cx="3520888" cy="352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7946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635B-17D8-410F-9A52-7ED8F2B9A20D}"/>
              </a:ext>
            </a:extLst>
          </p:cNvPr>
          <p:cNvSpPr>
            <a:spLocks noGrp="1"/>
          </p:cNvSpPr>
          <p:nvPr>
            <p:ph type="title"/>
          </p:nvPr>
        </p:nvSpPr>
        <p:spPr/>
        <p:txBody>
          <a:bodyPr/>
          <a:lstStyle/>
          <a:p>
            <a:r>
              <a:rPr lang="en-US" dirty="0"/>
              <a:t>Acknowledgements (Committee + Collabs)</a:t>
            </a:r>
          </a:p>
        </p:txBody>
      </p:sp>
      <p:pic>
        <p:nvPicPr>
          <p:cNvPr id="5" name="Picture 2" descr="Konstantinos Karanasos - Software Engineer - Meta | LinkedIn">
            <a:extLst>
              <a:ext uri="{FF2B5EF4-FFF2-40B4-BE49-F238E27FC236}">
                <a16:creationId xmlns:a16="http://schemas.microsoft.com/office/drawing/2014/main" id="{07211151-9643-F05C-957C-DED59D1AA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099" y="1583542"/>
            <a:ext cx="2085536" cy="20855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KEYNOTE SPEAKERS">
            <a:extLst>
              <a:ext uri="{FF2B5EF4-FFF2-40B4-BE49-F238E27FC236}">
                <a16:creationId xmlns:a16="http://schemas.microsoft.com/office/drawing/2014/main" id="{9429BFA8-6CD8-0D24-17E8-7282AEB59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105" y="1583542"/>
            <a:ext cx="2085536" cy="20855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Nesime Tatbul">
            <a:extLst>
              <a:ext uri="{FF2B5EF4-FFF2-40B4-BE49-F238E27FC236}">
                <a16:creationId xmlns:a16="http://schemas.microsoft.com/office/drawing/2014/main" id="{6F22EC35-1AAF-8D16-46A0-9B5FC87AC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5127" y="1583542"/>
            <a:ext cx="2085536" cy="20855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wearing glasses and a pink shirt&#10;&#10;Description automatically generated">
            <a:extLst>
              <a:ext uri="{FF2B5EF4-FFF2-40B4-BE49-F238E27FC236}">
                <a16:creationId xmlns:a16="http://schemas.microsoft.com/office/drawing/2014/main" id="{FD820F67-B3FA-DFD2-600B-D720FB4CF795}"/>
              </a:ext>
            </a:extLst>
          </p:cNvPr>
          <p:cNvPicPr>
            <a:picLocks noChangeAspect="1"/>
          </p:cNvPicPr>
          <p:nvPr/>
        </p:nvPicPr>
        <p:blipFill>
          <a:blip r:embed="rId6"/>
          <a:stretch>
            <a:fillRect/>
          </a:stretch>
        </p:blipFill>
        <p:spPr>
          <a:xfrm>
            <a:off x="7708808" y="4059432"/>
            <a:ext cx="2225419" cy="2085536"/>
          </a:xfrm>
          <a:prstGeom prst="rect">
            <a:avLst/>
          </a:prstGeom>
        </p:spPr>
      </p:pic>
      <p:pic>
        <p:nvPicPr>
          <p:cNvPr id="11" name="Picture 2" descr="Michael Cafarella | MIT CSAIL">
            <a:extLst>
              <a:ext uri="{FF2B5EF4-FFF2-40B4-BE49-F238E27FC236}">
                <a16:creationId xmlns:a16="http://schemas.microsoft.com/office/drawing/2014/main" id="{C6D6F95D-7FB6-60F0-17FD-F0A2DBABC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714" y="1583542"/>
            <a:ext cx="2085537" cy="20855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Jawad Khan - Principal Engineer - Intel Corporation | LinkedIn">
            <a:extLst>
              <a:ext uri="{FF2B5EF4-FFF2-40B4-BE49-F238E27FC236}">
                <a16:creationId xmlns:a16="http://schemas.microsoft.com/office/drawing/2014/main" id="{36FEEE7D-05C3-CD73-7F75-DE4F35ED80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1172" y="4059432"/>
            <a:ext cx="2085537" cy="20855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anjeev Trika - Google | LinkedIn">
            <a:extLst>
              <a:ext uri="{FF2B5EF4-FFF2-40B4-BE49-F238E27FC236}">
                <a16:creationId xmlns:a16="http://schemas.microsoft.com/office/drawing/2014/main" id="{F75D0B79-3F8C-CC4A-0F85-72D7278173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9921" y="4029458"/>
            <a:ext cx="2085537" cy="208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8452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FD1B-DE53-4D4F-962E-8FF4019BA979}"/>
              </a:ext>
            </a:extLst>
          </p:cNvPr>
          <p:cNvSpPr>
            <a:spLocks noGrp="1"/>
          </p:cNvSpPr>
          <p:nvPr>
            <p:ph type="title"/>
          </p:nvPr>
        </p:nvSpPr>
        <p:spPr/>
        <p:txBody>
          <a:bodyPr/>
          <a:lstStyle/>
          <a:p>
            <a:r>
              <a:rPr lang="en-US" dirty="0"/>
              <a:t>Acknowledgements (MIT DSG)</a:t>
            </a:r>
          </a:p>
        </p:txBody>
      </p:sp>
      <p:pic>
        <p:nvPicPr>
          <p:cNvPr id="4" name="Picture 3" descr="A group of people playing instruments&#10;&#10;Description automatically generated">
            <a:extLst>
              <a:ext uri="{FF2B5EF4-FFF2-40B4-BE49-F238E27FC236}">
                <a16:creationId xmlns:a16="http://schemas.microsoft.com/office/drawing/2014/main" id="{3A44D8B1-003A-660C-6E2A-E3F6E8C17EC0}"/>
              </a:ext>
            </a:extLst>
          </p:cNvPr>
          <p:cNvPicPr>
            <a:picLocks noChangeAspect="1"/>
          </p:cNvPicPr>
          <p:nvPr/>
        </p:nvPicPr>
        <p:blipFill>
          <a:blip r:embed="rId3"/>
          <a:stretch>
            <a:fillRect/>
          </a:stretch>
        </p:blipFill>
        <p:spPr>
          <a:xfrm>
            <a:off x="958852" y="1695714"/>
            <a:ext cx="4341282" cy="2344756"/>
          </a:xfrm>
          <a:prstGeom prst="rect">
            <a:avLst/>
          </a:prstGeom>
        </p:spPr>
      </p:pic>
      <p:pic>
        <p:nvPicPr>
          <p:cNvPr id="5" name="Picture 4">
            <a:extLst>
              <a:ext uri="{FF2B5EF4-FFF2-40B4-BE49-F238E27FC236}">
                <a16:creationId xmlns:a16="http://schemas.microsoft.com/office/drawing/2014/main" id="{E1108666-F689-C5FA-A53D-DFB7A6794063}"/>
              </a:ext>
            </a:extLst>
          </p:cNvPr>
          <p:cNvPicPr>
            <a:picLocks noChangeAspect="1"/>
          </p:cNvPicPr>
          <p:nvPr/>
        </p:nvPicPr>
        <p:blipFill>
          <a:blip r:embed="rId4"/>
          <a:stretch>
            <a:fillRect/>
          </a:stretch>
        </p:blipFill>
        <p:spPr>
          <a:xfrm>
            <a:off x="4893307" y="3508506"/>
            <a:ext cx="3997121" cy="2997841"/>
          </a:xfrm>
          <a:prstGeom prst="rect">
            <a:avLst/>
          </a:prstGeom>
        </p:spPr>
      </p:pic>
      <p:pic>
        <p:nvPicPr>
          <p:cNvPr id="120834" name="Picture 2">
            <a:extLst>
              <a:ext uri="{FF2B5EF4-FFF2-40B4-BE49-F238E27FC236}">
                <a16:creationId xmlns:a16="http://schemas.microsoft.com/office/drawing/2014/main" id="{B0B988F0-9B48-43AC-566A-310E073E1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060" y="3845168"/>
            <a:ext cx="3548239" cy="26611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on a paddle board waving&#10;&#10;Description automatically generated">
            <a:extLst>
              <a:ext uri="{FF2B5EF4-FFF2-40B4-BE49-F238E27FC236}">
                <a16:creationId xmlns:a16="http://schemas.microsoft.com/office/drawing/2014/main" id="{E13BA644-871E-E1A2-053D-FE5469807788}"/>
              </a:ext>
            </a:extLst>
          </p:cNvPr>
          <p:cNvPicPr>
            <a:picLocks noChangeAspect="1"/>
          </p:cNvPicPr>
          <p:nvPr/>
        </p:nvPicPr>
        <p:blipFill>
          <a:blip r:embed="rId6"/>
          <a:stretch>
            <a:fillRect/>
          </a:stretch>
        </p:blipFill>
        <p:spPr>
          <a:xfrm>
            <a:off x="8716483" y="4680083"/>
            <a:ext cx="3166144" cy="1812792"/>
          </a:xfrm>
          <a:prstGeom prst="rect">
            <a:avLst/>
          </a:prstGeom>
        </p:spPr>
      </p:pic>
      <p:pic>
        <p:nvPicPr>
          <p:cNvPr id="7" name="Picture 6" descr="A group of people taking a selfie&#10;&#10;Description automatically generated">
            <a:extLst>
              <a:ext uri="{FF2B5EF4-FFF2-40B4-BE49-F238E27FC236}">
                <a16:creationId xmlns:a16="http://schemas.microsoft.com/office/drawing/2014/main" id="{421EF1A7-4733-F8FF-AB8F-3B10519DA02B}"/>
              </a:ext>
            </a:extLst>
          </p:cNvPr>
          <p:cNvPicPr>
            <a:picLocks noChangeAspect="1"/>
          </p:cNvPicPr>
          <p:nvPr/>
        </p:nvPicPr>
        <p:blipFill>
          <a:blip r:embed="rId7"/>
          <a:stretch>
            <a:fillRect/>
          </a:stretch>
        </p:blipFill>
        <p:spPr>
          <a:xfrm>
            <a:off x="8586972" y="1263675"/>
            <a:ext cx="3194054" cy="3502415"/>
          </a:xfrm>
          <a:prstGeom prst="rect">
            <a:avLst/>
          </a:prstGeom>
        </p:spPr>
      </p:pic>
      <p:pic>
        <p:nvPicPr>
          <p:cNvPr id="12" name="Picture 11" descr="A person in a kayak&#10;&#10;Description automatically generated">
            <a:extLst>
              <a:ext uri="{FF2B5EF4-FFF2-40B4-BE49-F238E27FC236}">
                <a16:creationId xmlns:a16="http://schemas.microsoft.com/office/drawing/2014/main" id="{94D9FDE3-F0F4-65E3-16DD-87899894DA5E}"/>
              </a:ext>
            </a:extLst>
          </p:cNvPr>
          <p:cNvPicPr>
            <a:picLocks noChangeAspect="1"/>
          </p:cNvPicPr>
          <p:nvPr/>
        </p:nvPicPr>
        <p:blipFill>
          <a:blip r:embed="rId8"/>
          <a:stretch>
            <a:fillRect/>
          </a:stretch>
        </p:blipFill>
        <p:spPr>
          <a:xfrm>
            <a:off x="5167842" y="1579747"/>
            <a:ext cx="3448050" cy="2460723"/>
          </a:xfrm>
          <a:prstGeom prst="rect">
            <a:avLst/>
          </a:prstGeom>
        </p:spPr>
      </p:pic>
    </p:spTree>
    <p:extLst>
      <p:ext uri="{BB962C8B-B14F-4D97-AF65-F5344CB8AC3E}">
        <p14:creationId xmlns:p14="http://schemas.microsoft.com/office/powerpoint/2010/main" val="2486034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FD1B-DE53-4D4F-962E-8FF4019BA979}"/>
              </a:ext>
            </a:extLst>
          </p:cNvPr>
          <p:cNvSpPr>
            <a:spLocks noGrp="1"/>
          </p:cNvSpPr>
          <p:nvPr>
            <p:ph type="title"/>
          </p:nvPr>
        </p:nvSpPr>
        <p:spPr/>
        <p:txBody>
          <a:bodyPr/>
          <a:lstStyle/>
          <a:p>
            <a:r>
              <a:rPr lang="en-US" dirty="0"/>
              <a:t>Acknowledgements (MIT + Friends)</a:t>
            </a:r>
          </a:p>
        </p:txBody>
      </p:sp>
      <p:pic>
        <p:nvPicPr>
          <p:cNvPr id="9" name="Picture 8" descr="A group of people posing for a photo&#10;&#10;Description automatically generated">
            <a:extLst>
              <a:ext uri="{FF2B5EF4-FFF2-40B4-BE49-F238E27FC236}">
                <a16:creationId xmlns:a16="http://schemas.microsoft.com/office/drawing/2014/main" id="{23FEFD5D-E195-00B3-26BB-32980B22FD88}"/>
              </a:ext>
            </a:extLst>
          </p:cNvPr>
          <p:cNvPicPr>
            <a:picLocks noChangeAspect="1"/>
          </p:cNvPicPr>
          <p:nvPr/>
        </p:nvPicPr>
        <p:blipFill>
          <a:blip r:embed="rId3"/>
          <a:stretch>
            <a:fillRect/>
          </a:stretch>
        </p:blipFill>
        <p:spPr>
          <a:xfrm>
            <a:off x="5532480" y="1650473"/>
            <a:ext cx="3115733" cy="2566171"/>
          </a:xfrm>
          <a:prstGeom prst="rect">
            <a:avLst/>
          </a:prstGeom>
        </p:spPr>
      </p:pic>
      <p:pic>
        <p:nvPicPr>
          <p:cNvPr id="3" name="Picture 2">
            <a:extLst>
              <a:ext uri="{FF2B5EF4-FFF2-40B4-BE49-F238E27FC236}">
                <a16:creationId xmlns:a16="http://schemas.microsoft.com/office/drawing/2014/main" id="{3E823FD7-A13D-AC74-628E-D1EF4781C7B8}"/>
              </a:ext>
            </a:extLst>
          </p:cNvPr>
          <p:cNvPicPr>
            <a:picLocks noChangeAspect="1"/>
          </p:cNvPicPr>
          <p:nvPr/>
        </p:nvPicPr>
        <p:blipFill>
          <a:blip r:embed="rId4"/>
          <a:stretch>
            <a:fillRect/>
          </a:stretch>
        </p:blipFill>
        <p:spPr>
          <a:xfrm>
            <a:off x="533400" y="1733022"/>
            <a:ext cx="3598333" cy="2698750"/>
          </a:xfrm>
          <a:prstGeom prst="rect">
            <a:avLst/>
          </a:prstGeom>
        </p:spPr>
      </p:pic>
      <p:pic>
        <p:nvPicPr>
          <p:cNvPr id="5" name="Picture 4">
            <a:extLst>
              <a:ext uri="{FF2B5EF4-FFF2-40B4-BE49-F238E27FC236}">
                <a16:creationId xmlns:a16="http://schemas.microsoft.com/office/drawing/2014/main" id="{2476F12F-72A5-CA78-22C2-7083EC0F626B}"/>
              </a:ext>
            </a:extLst>
          </p:cNvPr>
          <p:cNvPicPr>
            <a:picLocks noChangeAspect="1"/>
          </p:cNvPicPr>
          <p:nvPr/>
        </p:nvPicPr>
        <p:blipFill>
          <a:blip r:embed="rId5"/>
          <a:stretch>
            <a:fillRect/>
          </a:stretch>
        </p:blipFill>
        <p:spPr>
          <a:xfrm>
            <a:off x="9224118" y="1574273"/>
            <a:ext cx="2812706" cy="3195058"/>
          </a:xfrm>
          <a:prstGeom prst="rect">
            <a:avLst/>
          </a:prstGeom>
        </p:spPr>
      </p:pic>
      <p:pic>
        <p:nvPicPr>
          <p:cNvPr id="6" name="Picture 5" descr="A group of people posing for a photo&#10;&#10;Description automatically generated">
            <a:extLst>
              <a:ext uri="{FF2B5EF4-FFF2-40B4-BE49-F238E27FC236}">
                <a16:creationId xmlns:a16="http://schemas.microsoft.com/office/drawing/2014/main" id="{D7C7E70A-0726-8712-6DA3-786726B7E6C3}"/>
              </a:ext>
            </a:extLst>
          </p:cNvPr>
          <p:cNvPicPr>
            <a:picLocks noChangeAspect="1"/>
          </p:cNvPicPr>
          <p:nvPr/>
        </p:nvPicPr>
        <p:blipFill>
          <a:blip r:embed="rId6"/>
          <a:stretch>
            <a:fillRect/>
          </a:stretch>
        </p:blipFill>
        <p:spPr>
          <a:xfrm>
            <a:off x="4363557" y="3947353"/>
            <a:ext cx="3464885" cy="2660537"/>
          </a:xfrm>
          <a:prstGeom prst="rect">
            <a:avLst/>
          </a:prstGeom>
        </p:spPr>
      </p:pic>
      <p:pic>
        <p:nvPicPr>
          <p:cNvPr id="8" name="Picture 7" descr="Two women taking a selfie&#10;&#10;Description automatically generated">
            <a:extLst>
              <a:ext uri="{FF2B5EF4-FFF2-40B4-BE49-F238E27FC236}">
                <a16:creationId xmlns:a16="http://schemas.microsoft.com/office/drawing/2014/main" id="{198B61B5-3790-811C-F879-D70B0250A19D}"/>
              </a:ext>
            </a:extLst>
          </p:cNvPr>
          <p:cNvPicPr>
            <a:picLocks noChangeAspect="1"/>
          </p:cNvPicPr>
          <p:nvPr/>
        </p:nvPicPr>
        <p:blipFill>
          <a:blip r:embed="rId7"/>
          <a:stretch>
            <a:fillRect/>
          </a:stretch>
        </p:blipFill>
        <p:spPr>
          <a:xfrm>
            <a:off x="1216424" y="4282112"/>
            <a:ext cx="2327362" cy="2075197"/>
          </a:xfrm>
          <a:prstGeom prst="rect">
            <a:avLst/>
          </a:prstGeom>
        </p:spPr>
      </p:pic>
      <p:pic>
        <p:nvPicPr>
          <p:cNvPr id="10" name="Picture 9" descr="A group of people posing for a photo&#10;&#10;Description automatically generated">
            <a:extLst>
              <a:ext uri="{FF2B5EF4-FFF2-40B4-BE49-F238E27FC236}">
                <a16:creationId xmlns:a16="http://schemas.microsoft.com/office/drawing/2014/main" id="{F0380CA1-CCDC-1C97-2105-E7833ECFE16B}"/>
              </a:ext>
            </a:extLst>
          </p:cNvPr>
          <p:cNvPicPr>
            <a:picLocks noChangeAspect="1"/>
          </p:cNvPicPr>
          <p:nvPr/>
        </p:nvPicPr>
        <p:blipFill>
          <a:blip r:embed="rId8"/>
          <a:stretch>
            <a:fillRect/>
          </a:stretch>
        </p:blipFill>
        <p:spPr>
          <a:xfrm>
            <a:off x="8258997" y="4449608"/>
            <a:ext cx="3556893" cy="2104767"/>
          </a:xfrm>
          <a:prstGeom prst="rect">
            <a:avLst/>
          </a:prstGeom>
        </p:spPr>
      </p:pic>
      <p:pic>
        <p:nvPicPr>
          <p:cNvPr id="12" name="Picture 11">
            <a:extLst>
              <a:ext uri="{FF2B5EF4-FFF2-40B4-BE49-F238E27FC236}">
                <a16:creationId xmlns:a16="http://schemas.microsoft.com/office/drawing/2014/main" id="{213F3DB9-962D-2900-F537-D3A81CD20DAA}"/>
              </a:ext>
            </a:extLst>
          </p:cNvPr>
          <p:cNvPicPr>
            <a:picLocks noChangeAspect="1"/>
          </p:cNvPicPr>
          <p:nvPr/>
        </p:nvPicPr>
        <p:blipFill>
          <a:blip r:embed="rId9"/>
          <a:stretch>
            <a:fillRect/>
          </a:stretch>
        </p:blipFill>
        <p:spPr>
          <a:xfrm>
            <a:off x="3899554" y="1838058"/>
            <a:ext cx="1673412" cy="2231216"/>
          </a:xfrm>
          <a:prstGeom prst="rect">
            <a:avLst/>
          </a:prstGeom>
        </p:spPr>
      </p:pic>
    </p:spTree>
    <p:extLst>
      <p:ext uri="{BB962C8B-B14F-4D97-AF65-F5344CB8AC3E}">
        <p14:creationId xmlns:p14="http://schemas.microsoft.com/office/powerpoint/2010/main" val="37635582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FD1B-DE53-4D4F-962E-8FF4019BA979}"/>
              </a:ext>
            </a:extLst>
          </p:cNvPr>
          <p:cNvSpPr>
            <a:spLocks noGrp="1"/>
          </p:cNvSpPr>
          <p:nvPr>
            <p:ph type="title"/>
          </p:nvPr>
        </p:nvSpPr>
        <p:spPr/>
        <p:txBody>
          <a:bodyPr/>
          <a:lstStyle/>
          <a:p>
            <a:r>
              <a:rPr lang="en-US" dirty="0"/>
              <a:t>Acknowledgements (Family)</a:t>
            </a:r>
          </a:p>
        </p:txBody>
      </p:sp>
      <p:pic>
        <p:nvPicPr>
          <p:cNvPr id="15" name="Picture 14" descr="A collage of people and cats&#10;&#10;Description automatically generated">
            <a:extLst>
              <a:ext uri="{FF2B5EF4-FFF2-40B4-BE49-F238E27FC236}">
                <a16:creationId xmlns:a16="http://schemas.microsoft.com/office/drawing/2014/main" id="{D5397A64-0AE3-112C-D44D-A0BF741C19AD}"/>
              </a:ext>
            </a:extLst>
          </p:cNvPr>
          <p:cNvPicPr>
            <a:picLocks noChangeAspect="1"/>
          </p:cNvPicPr>
          <p:nvPr/>
        </p:nvPicPr>
        <p:blipFill>
          <a:blip r:embed="rId3"/>
          <a:stretch>
            <a:fillRect/>
          </a:stretch>
        </p:blipFill>
        <p:spPr>
          <a:xfrm>
            <a:off x="1713594" y="1495953"/>
            <a:ext cx="9009048" cy="4996921"/>
          </a:xfrm>
          <a:prstGeom prst="rect">
            <a:avLst/>
          </a:prstGeom>
        </p:spPr>
      </p:pic>
    </p:spTree>
    <p:extLst>
      <p:ext uri="{BB962C8B-B14F-4D97-AF65-F5344CB8AC3E}">
        <p14:creationId xmlns:p14="http://schemas.microsoft.com/office/powerpoint/2010/main" val="6269080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26595"/>
            <a:ext cx="9144000" cy="2387600"/>
          </a:xfrm>
        </p:spPr>
        <p:txBody>
          <a:bodyPr>
            <a:normAutofit/>
          </a:bodyPr>
          <a:lstStyle/>
          <a:p>
            <a:r>
              <a:rPr lang="en-US" sz="5000" dirty="0">
                <a:latin typeface="Gill Sans" charset="0"/>
                <a:cs typeface="Gill Sans" charset="0"/>
              </a:rPr>
              <a:t>THANK YOU!</a:t>
            </a:r>
            <a:endParaRPr lang="en-US" sz="5000" dirty="0">
              <a:solidFill>
                <a:srgbClr val="FF0000"/>
              </a:solidFill>
              <a:latin typeface="Gill Sans" charset="0"/>
              <a:cs typeface="Gill Sans" charset="0"/>
            </a:endParaRPr>
          </a:p>
        </p:txBody>
      </p:sp>
    </p:spTree>
    <p:extLst>
      <p:ext uri="{BB962C8B-B14F-4D97-AF65-F5344CB8AC3E}">
        <p14:creationId xmlns:p14="http://schemas.microsoft.com/office/powerpoint/2010/main" val="31489956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a:xfrm>
            <a:off x="838200" y="365125"/>
            <a:ext cx="10515600" cy="1325563"/>
          </a:xfrm>
        </p:spPr>
        <p:txBody>
          <a:bodyPr>
            <a:normAutofit/>
          </a:bodyPr>
          <a:lstStyle/>
          <a:p>
            <a:r>
              <a:rPr lang="en-US" i="1" dirty="0"/>
              <a:t>K</a:t>
            </a:r>
            <a:r>
              <a:rPr lang="en-US" dirty="0"/>
              <a:t>-hop path query example: Job “blast radius” over machine generated lineage graphs</a:t>
            </a:r>
          </a:p>
        </p:txBody>
      </p:sp>
      <p:sp>
        <p:nvSpPr>
          <p:cNvPr id="7" name="Rectangle 6">
            <a:extLst>
              <a:ext uri="{FF2B5EF4-FFF2-40B4-BE49-F238E27FC236}">
                <a16:creationId xmlns:a16="http://schemas.microsoft.com/office/drawing/2014/main" id="{762EA138-0D6F-0C4E-B1B6-EE2E1F527CFF}"/>
              </a:ext>
            </a:extLst>
          </p:cNvPr>
          <p:cNvSpPr/>
          <p:nvPr/>
        </p:nvSpPr>
        <p:spPr>
          <a:xfrm>
            <a:off x="458639" y="3657602"/>
            <a:ext cx="6477000" cy="1200329"/>
          </a:xfrm>
          <a:prstGeom prst="rect">
            <a:avLst/>
          </a:prstGeom>
        </p:spPr>
        <p:txBody>
          <a:bodyPr wrap="square">
            <a:spAutoFit/>
          </a:bodyPr>
          <a:lstStyle/>
          <a:p>
            <a:r>
              <a:rPr lang="en-US" dirty="0">
                <a:solidFill>
                  <a:srgbClr val="7030A0"/>
                </a:solidFill>
                <a:latin typeface="Courier New" panose="02070309020205020404" pitchFamily="49" charset="0"/>
                <a:cs typeface="Courier New" panose="02070309020205020404" pitchFamily="49" charset="0"/>
              </a:rPr>
              <a:t>MATCH</a:t>
            </a:r>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(j1</a:t>
            </a:r>
            <a:r>
              <a:rPr lang="en-US" b="1" dirty="0">
                <a:solidFill>
                  <a:schemeClr val="accent6"/>
                </a:solidFill>
                <a:latin typeface="Courier New" panose="02070309020205020404" pitchFamily="49" charset="0"/>
                <a:cs typeface="Courier New" panose="02070309020205020404" pitchFamily="49" charset="0"/>
              </a:rPr>
              <a:t>:Job</a:t>
            </a:r>
            <a:r>
              <a:rPr lang="en-US" b="1" dirty="0">
                <a:latin typeface="Courier New" panose="02070309020205020404" pitchFamily="49" charset="0"/>
                <a:cs typeface="Courier New" panose="02070309020205020404" pitchFamily="49" charset="0"/>
              </a:rPr>
              <a:t>)</a:t>
            </a:r>
            <a:r>
              <a:rPr lang="en-US" dirty="0">
                <a:solidFill>
                  <a:schemeClr val="tx1">
                    <a:lumMod val="50000"/>
                    <a:lumOff val="50000"/>
                  </a:schemeClr>
                </a:solidFill>
                <a:latin typeface="Courier New" panose="02070309020205020404" pitchFamily="49" charset="0"/>
                <a:cs typeface="Courier New" panose="02070309020205020404" pitchFamily="49" charset="0"/>
              </a:rPr>
              <a:t>-&gt;(f1</a:t>
            </a:r>
            <a:r>
              <a:rPr lang="en-US" dirty="0">
                <a:solidFill>
                  <a:schemeClr val="accent6"/>
                </a:solidFill>
                <a:latin typeface="Courier New" panose="02070309020205020404" pitchFamily="49" charset="0"/>
                <a:cs typeface="Courier New" panose="02070309020205020404" pitchFamily="49" charset="0"/>
              </a:rPr>
              <a:t>:File</a:t>
            </a:r>
            <a:r>
              <a:rPr lang="en-US" dirty="0">
                <a:solidFill>
                  <a:schemeClr val="tx1">
                    <a:lumMod val="50000"/>
                    <a:lumOff val="50000"/>
                  </a:schemeClr>
                </a:solidFill>
                <a:latin typeface="Courier New" panose="02070309020205020404" pitchFamily="49" charset="0"/>
                <a:cs typeface="Courier New" panose="02070309020205020404" pitchFamily="49" charset="0"/>
              </a:rPr>
              <a:t>)</a:t>
            </a:r>
          </a:p>
          <a:p>
            <a:r>
              <a:rPr lang="en-US" dirty="0">
                <a:solidFill>
                  <a:schemeClr val="tx1">
                    <a:lumMod val="50000"/>
                    <a:lumOff val="50000"/>
                  </a:schemeClr>
                </a:solidFill>
                <a:latin typeface="Courier New" panose="02070309020205020404" pitchFamily="49" charset="0"/>
                <a:cs typeface="Courier New" panose="02070309020205020404" pitchFamily="49" charset="0"/>
              </a:rPr>
              <a:t>      (f1</a:t>
            </a:r>
            <a:r>
              <a:rPr lang="en-US" dirty="0">
                <a:solidFill>
                  <a:schemeClr val="accent6"/>
                </a:solidFill>
                <a:latin typeface="Courier New" panose="02070309020205020404" pitchFamily="49" charset="0"/>
                <a:cs typeface="Courier New" panose="02070309020205020404" pitchFamily="49" charset="0"/>
              </a:rPr>
              <a:t>:File</a:t>
            </a:r>
            <a:r>
              <a:rPr lang="en-US" dirty="0">
                <a:solidFill>
                  <a:schemeClr val="tx1">
                    <a:lumMod val="50000"/>
                    <a:lumOff val="50000"/>
                  </a:schemeClr>
                </a:solidFill>
                <a:latin typeface="Courier New" panose="02070309020205020404" pitchFamily="49" charset="0"/>
                <a:cs typeface="Courier New" panose="02070309020205020404" pitchFamily="49" charset="0"/>
              </a:rPr>
              <a:t>)-[r*0..k]-&gt;(f2</a:t>
            </a:r>
            <a:r>
              <a:rPr lang="en-US" dirty="0">
                <a:solidFill>
                  <a:schemeClr val="accent6"/>
                </a:solidFill>
                <a:latin typeface="Courier New" panose="02070309020205020404" pitchFamily="49" charset="0"/>
                <a:cs typeface="Courier New" panose="02070309020205020404" pitchFamily="49" charset="0"/>
              </a:rPr>
              <a:t>:File</a:t>
            </a:r>
            <a:r>
              <a:rPr lang="en-US" dirty="0">
                <a:solidFill>
                  <a:schemeClr val="tx1">
                    <a:lumMod val="50000"/>
                    <a:lumOff val="50000"/>
                  </a:schemeClr>
                </a:solidFill>
                <a:latin typeface="Courier New" panose="02070309020205020404" pitchFamily="49" charset="0"/>
                <a:cs typeface="Courier New" panose="02070309020205020404" pitchFamily="49" charset="0"/>
              </a:rPr>
              <a:t>)</a:t>
            </a:r>
          </a:p>
          <a:p>
            <a:r>
              <a:rPr lang="en-US" dirty="0">
                <a:solidFill>
                  <a:schemeClr val="tx1">
                    <a:lumMod val="50000"/>
                    <a:lumOff val="50000"/>
                  </a:schemeClr>
                </a:solidFill>
                <a:latin typeface="Courier New" panose="02070309020205020404" pitchFamily="49" charset="0"/>
                <a:cs typeface="Courier New" panose="02070309020205020404" pitchFamily="49" charset="0"/>
              </a:rPr>
              <a:t>      (f2</a:t>
            </a:r>
            <a:r>
              <a:rPr lang="en-US" dirty="0">
                <a:solidFill>
                  <a:schemeClr val="accent6"/>
                </a:solidFill>
                <a:latin typeface="Courier New" panose="02070309020205020404" pitchFamily="49" charset="0"/>
                <a:cs typeface="Courier New" panose="02070309020205020404" pitchFamily="49" charset="0"/>
              </a:rPr>
              <a:t>:File</a:t>
            </a:r>
            <a:r>
              <a:rPr lang="en-US" dirty="0">
                <a:solidFill>
                  <a:schemeClr val="tx1">
                    <a:lumMod val="50000"/>
                    <a:lumOff val="50000"/>
                  </a:schemeClr>
                </a:solidFill>
                <a:latin typeface="Courier New" panose="02070309020205020404" pitchFamily="49" charset="0"/>
                <a:cs typeface="Courier New" panose="02070309020205020404" pitchFamily="49" charset="0"/>
              </a:rPr>
              <a:t>)-&gt;(j2</a:t>
            </a:r>
            <a:r>
              <a:rPr lang="en-US" dirty="0">
                <a:solidFill>
                  <a:schemeClr val="accent6"/>
                </a:solidFill>
                <a:latin typeface="Courier New" panose="02070309020205020404" pitchFamily="49" charset="0"/>
                <a:cs typeface="Courier New" panose="02070309020205020404" pitchFamily="49" charset="0"/>
              </a:rPr>
              <a:t>:Job</a:t>
            </a:r>
            <a:r>
              <a:rPr lang="en-US" dirty="0">
                <a:solidFill>
                  <a:schemeClr val="tx1">
                    <a:lumMod val="50000"/>
                    <a:lumOff val="50000"/>
                  </a:schemeClr>
                </a:solidFill>
                <a:latin typeface="Courier New" panose="02070309020205020404" pitchFamily="49" charset="0"/>
                <a:cs typeface="Courier New" panose="02070309020205020404" pitchFamily="49" charset="0"/>
              </a:rPr>
              <a:t>)</a:t>
            </a:r>
          </a:p>
          <a:p>
            <a:r>
              <a:rPr lang="en-US" dirty="0">
                <a:solidFill>
                  <a:srgbClr val="7030A0"/>
                </a:solidFill>
                <a:latin typeface="Courier New" panose="02070309020205020404" pitchFamily="49" charset="0"/>
                <a:cs typeface="Courier New" panose="02070309020205020404" pitchFamily="49" charset="0"/>
              </a:rPr>
              <a:t>RETURN</a:t>
            </a:r>
            <a:r>
              <a:rPr lang="en-US" dirty="0">
                <a:solidFill>
                  <a:schemeClr val="tx1">
                    <a:lumMod val="50000"/>
                    <a:lumOff val="50000"/>
                  </a:schemeClr>
                </a:solidFill>
                <a:latin typeface="Courier New" panose="02070309020205020404" pitchFamily="49" charset="0"/>
                <a:cs typeface="Courier New" panose="02070309020205020404" pitchFamily="49" charset="0"/>
              </a:rPr>
              <a:t> j1, j2</a:t>
            </a:r>
          </a:p>
        </p:txBody>
      </p:sp>
      <p:pic>
        <p:nvPicPr>
          <p:cNvPr id="9" name="Picture 8">
            <a:extLst>
              <a:ext uri="{FF2B5EF4-FFF2-40B4-BE49-F238E27FC236}">
                <a16:creationId xmlns:a16="http://schemas.microsoft.com/office/drawing/2014/main" id="{1C5B53B0-5BD6-0145-AE7F-C5329C349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140" y="1941845"/>
            <a:ext cx="6211660" cy="1111964"/>
          </a:xfrm>
          <a:prstGeom prst="rect">
            <a:avLst/>
          </a:prstGeom>
        </p:spPr>
      </p:pic>
      <p:pic>
        <p:nvPicPr>
          <p:cNvPr id="16" name="Picture 15">
            <a:extLst>
              <a:ext uri="{FF2B5EF4-FFF2-40B4-BE49-F238E27FC236}">
                <a16:creationId xmlns:a16="http://schemas.microsoft.com/office/drawing/2014/main" id="{51D907C5-496B-E749-B1C5-3392B081EDB5}"/>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a:xfrm>
            <a:off x="5142140" y="1941845"/>
            <a:ext cx="6211660" cy="1111964"/>
          </a:xfrm>
          <a:custGeom>
            <a:avLst/>
            <a:gdLst>
              <a:gd name="connsiteX0" fmla="*/ 2131528 w 6211660"/>
              <a:gd name="connsiteY0" fmla="*/ 34596 h 1111964"/>
              <a:gd name="connsiteX1" fmla="*/ 2052289 w 6211660"/>
              <a:gd name="connsiteY1" fmla="*/ 113835 h 1111964"/>
              <a:gd name="connsiteX2" fmla="*/ 2052289 w 6211660"/>
              <a:gd name="connsiteY2" fmla="*/ 430780 h 1111964"/>
              <a:gd name="connsiteX3" fmla="*/ 2131528 w 6211660"/>
              <a:gd name="connsiteY3" fmla="*/ 510019 h 1111964"/>
              <a:gd name="connsiteX4" fmla="*/ 2259322 w 6211660"/>
              <a:gd name="connsiteY4" fmla="*/ 510019 h 1111964"/>
              <a:gd name="connsiteX5" fmla="*/ 2259322 w 6211660"/>
              <a:gd name="connsiteY5" fmla="*/ 869452 h 1111964"/>
              <a:gd name="connsiteX6" fmla="*/ 2316833 w 6211660"/>
              <a:gd name="connsiteY6" fmla="*/ 926963 h 1111964"/>
              <a:gd name="connsiteX7" fmla="*/ 2546868 w 6211660"/>
              <a:gd name="connsiteY7" fmla="*/ 926963 h 1111964"/>
              <a:gd name="connsiteX8" fmla="*/ 2604379 w 6211660"/>
              <a:gd name="connsiteY8" fmla="*/ 869452 h 1111964"/>
              <a:gd name="connsiteX9" fmla="*/ 2604379 w 6211660"/>
              <a:gd name="connsiteY9" fmla="*/ 510019 h 1111964"/>
              <a:gd name="connsiteX10" fmla="*/ 2749428 w 6211660"/>
              <a:gd name="connsiteY10" fmla="*/ 510019 h 1111964"/>
              <a:gd name="connsiteX11" fmla="*/ 2828667 w 6211660"/>
              <a:gd name="connsiteY11" fmla="*/ 430780 h 1111964"/>
              <a:gd name="connsiteX12" fmla="*/ 2828667 w 6211660"/>
              <a:gd name="connsiteY12" fmla="*/ 113835 h 1111964"/>
              <a:gd name="connsiteX13" fmla="*/ 2749428 w 6211660"/>
              <a:gd name="connsiteY13" fmla="*/ 34596 h 1111964"/>
              <a:gd name="connsiteX14" fmla="*/ 0 w 6211660"/>
              <a:gd name="connsiteY14" fmla="*/ 0 h 1111964"/>
              <a:gd name="connsiteX15" fmla="*/ 6211660 w 6211660"/>
              <a:gd name="connsiteY15" fmla="*/ 0 h 1111964"/>
              <a:gd name="connsiteX16" fmla="*/ 6211660 w 6211660"/>
              <a:gd name="connsiteY16" fmla="*/ 1111964 h 1111964"/>
              <a:gd name="connsiteX17" fmla="*/ 0 w 6211660"/>
              <a:gd name="connsiteY17" fmla="*/ 1111964 h 111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11660" h="1111964">
                <a:moveTo>
                  <a:pt x="2131528" y="34596"/>
                </a:moveTo>
                <a:cubicBezTo>
                  <a:pt x="2087766" y="34596"/>
                  <a:pt x="2052289" y="70073"/>
                  <a:pt x="2052289" y="113835"/>
                </a:cubicBezTo>
                <a:lnTo>
                  <a:pt x="2052289" y="430780"/>
                </a:lnTo>
                <a:cubicBezTo>
                  <a:pt x="2052289" y="474542"/>
                  <a:pt x="2087766" y="510019"/>
                  <a:pt x="2131528" y="510019"/>
                </a:cubicBezTo>
                <a:lnTo>
                  <a:pt x="2259322" y="510019"/>
                </a:lnTo>
                <a:lnTo>
                  <a:pt x="2259322" y="869452"/>
                </a:lnTo>
                <a:cubicBezTo>
                  <a:pt x="2259322" y="901214"/>
                  <a:pt x="2285071" y="926963"/>
                  <a:pt x="2316833" y="926963"/>
                </a:cubicBezTo>
                <a:lnTo>
                  <a:pt x="2546868" y="926963"/>
                </a:lnTo>
                <a:cubicBezTo>
                  <a:pt x="2578630" y="926963"/>
                  <a:pt x="2604379" y="901214"/>
                  <a:pt x="2604379" y="869452"/>
                </a:cubicBezTo>
                <a:lnTo>
                  <a:pt x="2604379" y="510019"/>
                </a:lnTo>
                <a:lnTo>
                  <a:pt x="2749428" y="510019"/>
                </a:lnTo>
                <a:cubicBezTo>
                  <a:pt x="2793190" y="510019"/>
                  <a:pt x="2828667" y="474542"/>
                  <a:pt x="2828667" y="430780"/>
                </a:cubicBezTo>
                <a:lnTo>
                  <a:pt x="2828667" y="113835"/>
                </a:lnTo>
                <a:cubicBezTo>
                  <a:pt x="2828667" y="70073"/>
                  <a:pt x="2793190" y="34596"/>
                  <a:pt x="2749428" y="34596"/>
                </a:cubicBezTo>
                <a:close/>
                <a:moveTo>
                  <a:pt x="0" y="0"/>
                </a:moveTo>
                <a:lnTo>
                  <a:pt x="6211660" y="0"/>
                </a:lnTo>
                <a:lnTo>
                  <a:pt x="6211660" y="1111964"/>
                </a:lnTo>
                <a:lnTo>
                  <a:pt x="0" y="1111964"/>
                </a:lnTo>
                <a:close/>
              </a:path>
            </a:pathLst>
          </a:custGeom>
        </p:spPr>
      </p:pic>
      <p:graphicFrame>
        <p:nvGraphicFramePr>
          <p:cNvPr id="2" name="Table 1">
            <a:extLst>
              <a:ext uri="{FF2B5EF4-FFF2-40B4-BE49-F238E27FC236}">
                <a16:creationId xmlns:a16="http://schemas.microsoft.com/office/drawing/2014/main" id="{45ADA839-E769-974C-A7AA-D777570C47C0}"/>
              </a:ext>
            </a:extLst>
          </p:cNvPr>
          <p:cNvGraphicFramePr>
            <a:graphicFrameLocks noGrp="1"/>
          </p:cNvGraphicFramePr>
          <p:nvPr/>
        </p:nvGraphicFramePr>
        <p:xfrm>
          <a:off x="6446736" y="3406445"/>
          <a:ext cx="4907064" cy="2949905"/>
        </p:xfrm>
        <a:graphic>
          <a:graphicData uri="http://schemas.openxmlformats.org/drawingml/2006/table">
            <a:tbl>
              <a:tblPr firstRow="1" bandRow="1">
                <a:tableStyleId>{5C22544A-7EE6-4342-B048-85BDC9FD1C3A}</a:tableStyleId>
              </a:tblPr>
              <a:tblGrid>
                <a:gridCol w="1635688">
                  <a:extLst>
                    <a:ext uri="{9D8B030D-6E8A-4147-A177-3AD203B41FA5}">
                      <a16:colId xmlns:a16="http://schemas.microsoft.com/office/drawing/2014/main" val="3447520294"/>
                    </a:ext>
                  </a:extLst>
                </a:gridCol>
                <a:gridCol w="1635688">
                  <a:extLst>
                    <a:ext uri="{9D8B030D-6E8A-4147-A177-3AD203B41FA5}">
                      <a16:colId xmlns:a16="http://schemas.microsoft.com/office/drawing/2014/main" val="4123169412"/>
                    </a:ext>
                  </a:extLst>
                </a:gridCol>
                <a:gridCol w="1635688">
                  <a:extLst>
                    <a:ext uri="{9D8B030D-6E8A-4147-A177-3AD203B41FA5}">
                      <a16:colId xmlns:a16="http://schemas.microsoft.com/office/drawing/2014/main" val="4236832941"/>
                    </a:ext>
                  </a:extLst>
                </a:gridCol>
              </a:tblGrid>
              <a:tr h="421415">
                <a:tc>
                  <a:txBody>
                    <a:bodyPr/>
                    <a:lstStyle/>
                    <a:p>
                      <a:pPr algn="ctr"/>
                      <a:r>
                        <a:rPr lang="en-US" dirty="0"/>
                        <a:t>Variable</a:t>
                      </a:r>
                    </a:p>
                  </a:txBody>
                  <a:tcPr anchor="ctr"/>
                </a:tc>
                <a:tc>
                  <a:txBody>
                    <a:bodyPr/>
                    <a:lstStyle/>
                    <a:p>
                      <a:pPr algn="ctr"/>
                      <a:r>
                        <a:rPr lang="en-US" dirty="0"/>
                        <a:t>Binding</a:t>
                      </a:r>
                    </a:p>
                  </a:txBody>
                  <a:tcPr anchor="ctr"/>
                </a:tc>
                <a:tc>
                  <a:txBody>
                    <a:bodyPr/>
                    <a:lstStyle/>
                    <a:p>
                      <a:pPr algn="ctr"/>
                      <a:r>
                        <a:rPr lang="en-US" dirty="0"/>
                        <a:t>Type</a:t>
                      </a:r>
                    </a:p>
                  </a:txBody>
                  <a:tcPr anchor="ctr"/>
                </a:tc>
                <a:extLst>
                  <a:ext uri="{0D108BD9-81ED-4DB2-BD59-A6C34878D82A}">
                    <a16:rowId xmlns:a16="http://schemas.microsoft.com/office/drawing/2014/main" val="3996415164"/>
                  </a:ext>
                </a:extLst>
              </a:tr>
              <a:tr h="421415">
                <a:tc>
                  <a:txBody>
                    <a:bodyPr/>
                    <a:lstStyle/>
                    <a:p>
                      <a:pPr algn="ctr"/>
                      <a:r>
                        <a:rPr lang="en-US" dirty="0"/>
                        <a:t>j1</a:t>
                      </a:r>
                    </a:p>
                  </a:txBody>
                  <a:tcPr anchor="ctr"/>
                </a:tc>
                <a:tc>
                  <a:txBody>
                    <a:bodyPr/>
                    <a:lstStyle/>
                    <a:p>
                      <a:pPr algn="ctr"/>
                      <a:r>
                        <a:rPr lang="en-US" dirty="0"/>
                        <a:t>Job1</a:t>
                      </a:r>
                    </a:p>
                  </a:txBody>
                  <a:tcPr anchor="ctr"/>
                </a:tc>
                <a:tc>
                  <a:txBody>
                    <a:bodyPr/>
                    <a:lstStyle/>
                    <a:p>
                      <a:pPr algn="ctr"/>
                      <a:r>
                        <a:rPr lang="en-US" dirty="0"/>
                        <a:t>Job</a:t>
                      </a:r>
                    </a:p>
                  </a:txBody>
                  <a:tcPr anchor="ctr"/>
                </a:tc>
                <a:extLst>
                  <a:ext uri="{0D108BD9-81ED-4DB2-BD59-A6C34878D82A}">
                    <a16:rowId xmlns:a16="http://schemas.microsoft.com/office/drawing/2014/main" val="1553844815"/>
                  </a:ext>
                </a:extLst>
              </a:tr>
              <a:tr h="421415">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985515937"/>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714322495"/>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4174015956"/>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477457313"/>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3044367833"/>
                  </a:ext>
                </a:extLst>
              </a:tr>
            </a:tbl>
          </a:graphicData>
        </a:graphic>
      </p:graphicFrame>
      <p:sp>
        <p:nvSpPr>
          <p:cNvPr id="4" name="Slide Number Placeholder 3">
            <a:extLst>
              <a:ext uri="{FF2B5EF4-FFF2-40B4-BE49-F238E27FC236}">
                <a16:creationId xmlns:a16="http://schemas.microsoft.com/office/drawing/2014/main" id="{2B17B583-092E-D84D-BD2A-29F36EF14FBD}"/>
              </a:ext>
            </a:extLst>
          </p:cNvPr>
          <p:cNvSpPr>
            <a:spLocks noGrp="1"/>
          </p:cNvSpPr>
          <p:nvPr>
            <p:ph type="sldNum" sz="quarter" idx="12"/>
          </p:nvPr>
        </p:nvSpPr>
        <p:spPr/>
        <p:txBody>
          <a:bodyPr/>
          <a:lstStyle/>
          <a:p>
            <a:fld id="{B2616F0E-BCAF-964B-B067-C622FBF8CA6B}" type="slidenum">
              <a:rPr lang="en-US" smtClean="0"/>
              <a:t>109</a:t>
            </a:fld>
            <a:endParaRPr lang="en-US" dirty="0"/>
          </a:p>
        </p:txBody>
      </p:sp>
    </p:spTree>
    <p:extLst>
      <p:ext uri="{BB962C8B-B14F-4D97-AF65-F5344CB8AC3E}">
        <p14:creationId xmlns:p14="http://schemas.microsoft.com/office/powerpoint/2010/main" val="595575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dirty="0" err="1"/>
              <a:t>Kaskade</a:t>
            </a:r>
            <a:r>
              <a:rPr lang="en-US" dirty="0"/>
              <a:t>: Key Technical Contributions</a:t>
            </a:r>
            <a:endParaRPr lang="en-US" dirty="0">
              <a:solidFill>
                <a:srgbClr val="FF0000"/>
              </a:solidFill>
            </a:endParaRPr>
          </a:p>
        </p:txBody>
      </p:sp>
      <p:sp>
        <p:nvSpPr>
          <p:cNvPr id="27" name="Slide Number Placeholder 26">
            <a:extLst>
              <a:ext uri="{FF2B5EF4-FFF2-40B4-BE49-F238E27FC236}">
                <a16:creationId xmlns:a16="http://schemas.microsoft.com/office/drawing/2014/main" id="{FAF4DF2E-7095-374B-B8D8-A7BC553A0584}"/>
              </a:ext>
            </a:extLst>
          </p:cNvPr>
          <p:cNvSpPr>
            <a:spLocks noGrp="1"/>
          </p:cNvSpPr>
          <p:nvPr>
            <p:ph type="sldNum" sz="quarter" idx="12"/>
          </p:nvPr>
        </p:nvSpPr>
        <p:spPr/>
        <p:txBody>
          <a:bodyPr/>
          <a:lstStyle/>
          <a:p>
            <a:r>
              <a:rPr lang="en-US" dirty="0"/>
              <a:t>9</a:t>
            </a:r>
          </a:p>
        </p:txBody>
      </p:sp>
      <p:sp>
        <p:nvSpPr>
          <p:cNvPr id="8" name="Content Placeholder 2">
            <a:extLst>
              <a:ext uri="{FF2B5EF4-FFF2-40B4-BE49-F238E27FC236}">
                <a16:creationId xmlns:a16="http://schemas.microsoft.com/office/drawing/2014/main" id="{1AA3460F-0BD2-9F6E-56FA-61FF434B3BF3}"/>
              </a:ext>
            </a:extLst>
          </p:cNvPr>
          <p:cNvSpPr>
            <a:spLocks noGrp="1"/>
          </p:cNvSpPr>
          <p:nvPr>
            <p:ph idx="1"/>
          </p:nvPr>
        </p:nvSpPr>
        <p:spPr>
          <a:xfrm>
            <a:off x="838200" y="1825625"/>
            <a:ext cx="10515600" cy="4351338"/>
          </a:xfrm>
        </p:spPr>
        <p:txBody>
          <a:bodyPr>
            <a:normAutofit fontScale="92500" lnSpcReduction="10000"/>
          </a:bodyPr>
          <a:lstStyle/>
          <a:p>
            <a:pPr marL="0" indent="0">
              <a:buNone/>
            </a:pPr>
            <a:endParaRPr lang="en-US" dirty="0"/>
          </a:p>
          <a:p>
            <a:pPr marL="0" indent="0">
              <a:buNone/>
            </a:pPr>
            <a:r>
              <a:rPr lang="en-US" dirty="0"/>
              <a:t>Graph views</a:t>
            </a:r>
          </a:p>
          <a:p>
            <a:pPr marL="457200" lvl="1" indent="0">
              <a:buNone/>
            </a:pPr>
            <a:r>
              <a:rPr lang="en-US" dirty="0"/>
              <a:t>Sparser views such as </a:t>
            </a:r>
            <a:r>
              <a:rPr lang="en-US" i="1" dirty="0"/>
              <a:t>connectors </a:t>
            </a:r>
            <a:r>
              <a:rPr lang="en-US" dirty="0"/>
              <a:t>and </a:t>
            </a:r>
            <a:r>
              <a:rPr lang="en-US" i="1" dirty="0"/>
              <a:t>summarizers </a:t>
            </a:r>
            <a:r>
              <a:rPr lang="en-US" dirty="0"/>
              <a:t>(e.g., filters and aggregates)</a:t>
            </a:r>
            <a:endParaRPr lang="en-US" i="1" dirty="0"/>
          </a:p>
          <a:p>
            <a:pPr marL="457200" lvl="1" indent="0">
              <a:buNone/>
            </a:pPr>
            <a:endParaRPr lang="en-US" i="1" dirty="0"/>
          </a:p>
          <a:p>
            <a:pPr marL="0" indent="0">
              <a:buNone/>
            </a:pPr>
            <a:r>
              <a:rPr lang="en-US" dirty="0"/>
              <a:t>Constraint-based view enumeration</a:t>
            </a:r>
          </a:p>
          <a:p>
            <a:pPr marL="457200" lvl="1" indent="0">
              <a:buNone/>
            </a:pPr>
            <a:r>
              <a:rPr lang="en-US" dirty="0"/>
              <a:t>Mine constraints from graph’s schema and data’s structural properties</a:t>
            </a:r>
          </a:p>
          <a:p>
            <a:pPr marL="457200" lvl="1" indent="0">
              <a:buNone/>
            </a:pPr>
            <a:r>
              <a:rPr lang="en-US" dirty="0"/>
              <a:t>Rewrite queries in terms of beneficial views</a:t>
            </a:r>
          </a:p>
          <a:p>
            <a:pPr lvl="1"/>
            <a:endParaRPr lang="en-US" dirty="0"/>
          </a:p>
          <a:p>
            <a:pPr marL="0" indent="0">
              <a:buNone/>
            </a:pPr>
            <a:r>
              <a:rPr lang="en-US" strike="sngStrike" dirty="0">
                <a:solidFill>
                  <a:srgbClr val="FF0000"/>
                </a:solidFill>
              </a:rPr>
              <a:t>Cost model for graph views</a:t>
            </a:r>
          </a:p>
          <a:p>
            <a:pPr marL="457200" lvl="1" indent="0">
              <a:buNone/>
            </a:pPr>
            <a:r>
              <a:rPr lang="en-US" strike="sngStrike" dirty="0">
                <a:solidFill>
                  <a:srgbClr val="FF0000"/>
                </a:solidFill>
              </a:rPr>
              <a:t>View size estimation leverages structural properties</a:t>
            </a:r>
          </a:p>
          <a:p>
            <a:pPr marL="457200" lvl="1" indent="0">
              <a:buNone/>
            </a:pPr>
            <a:r>
              <a:rPr lang="en-US" strike="sngStrike" dirty="0">
                <a:solidFill>
                  <a:srgbClr val="FF0000"/>
                </a:solidFill>
              </a:rPr>
              <a:t>Only most beneficial views are materialized</a:t>
            </a:r>
          </a:p>
        </p:txBody>
      </p:sp>
      <p:sp>
        <p:nvSpPr>
          <p:cNvPr id="2" name="TextBox 1">
            <a:extLst>
              <a:ext uri="{FF2B5EF4-FFF2-40B4-BE49-F238E27FC236}">
                <a16:creationId xmlns:a16="http://schemas.microsoft.com/office/drawing/2014/main" id="{2EA2CAB7-80A0-912A-2E80-871BC9F67672}"/>
              </a:ext>
            </a:extLst>
          </p:cNvPr>
          <p:cNvSpPr txBox="1"/>
          <p:nvPr/>
        </p:nvSpPr>
        <p:spPr>
          <a:xfrm>
            <a:off x="6785732" y="4834147"/>
            <a:ext cx="4568068" cy="400110"/>
          </a:xfrm>
          <a:prstGeom prst="rect">
            <a:avLst/>
          </a:prstGeom>
          <a:noFill/>
        </p:spPr>
        <p:txBody>
          <a:bodyPr wrap="square" rtlCol="0">
            <a:spAutoFit/>
          </a:bodyPr>
          <a:lstStyle/>
          <a:p>
            <a:pPr algn="ctr"/>
            <a:r>
              <a:rPr lang="en-US" sz="2000" dirty="0">
                <a:solidFill>
                  <a:srgbClr val="FF0000"/>
                </a:solidFill>
                <a:latin typeface="Calibri" panose="020F0502020204030204" pitchFamily="34" charset="0"/>
                <a:ea typeface="Bradley Hand" charset="0"/>
                <a:cs typeface="Calibri" panose="020F0502020204030204" pitchFamily="34" charset="0"/>
              </a:rPr>
              <a:t>see thesis for details</a:t>
            </a:r>
          </a:p>
        </p:txBody>
      </p:sp>
    </p:spTree>
    <p:extLst>
      <p:ext uri="{BB962C8B-B14F-4D97-AF65-F5344CB8AC3E}">
        <p14:creationId xmlns:p14="http://schemas.microsoft.com/office/powerpoint/2010/main" val="36483500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i="1" dirty="0"/>
              <a:t>K</a:t>
            </a:r>
            <a:r>
              <a:rPr lang="en-US" dirty="0"/>
              <a:t>-hop path query example: Job “blast radius” over machine generated lineage graphs</a:t>
            </a:r>
          </a:p>
        </p:txBody>
      </p:sp>
      <p:sp>
        <p:nvSpPr>
          <p:cNvPr id="7" name="Rectangle 6">
            <a:extLst>
              <a:ext uri="{FF2B5EF4-FFF2-40B4-BE49-F238E27FC236}">
                <a16:creationId xmlns:a16="http://schemas.microsoft.com/office/drawing/2014/main" id="{762EA138-0D6F-0C4E-B1B6-EE2E1F527CFF}"/>
              </a:ext>
            </a:extLst>
          </p:cNvPr>
          <p:cNvSpPr/>
          <p:nvPr/>
        </p:nvSpPr>
        <p:spPr>
          <a:xfrm>
            <a:off x="458639" y="3657602"/>
            <a:ext cx="6477000" cy="1200329"/>
          </a:xfrm>
          <a:prstGeom prst="rect">
            <a:avLst/>
          </a:prstGeom>
        </p:spPr>
        <p:txBody>
          <a:bodyPr wrap="square">
            <a:spAutoFit/>
          </a:bodyPr>
          <a:lstStyle/>
          <a:p>
            <a:r>
              <a:rPr lang="en-US" dirty="0">
                <a:solidFill>
                  <a:srgbClr val="7030A0"/>
                </a:solidFill>
                <a:latin typeface="Courier New" panose="02070309020205020404" pitchFamily="49" charset="0"/>
                <a:cs typeface="Courier New" panose="02070309020205020404" pitchFamily="49" charset="0"/>
              </a:rPr>
              <a:t>MATCH</a:t>
            </a:r>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(j1</a:t>
            </a:r>
            <a:r>
              <a:rPr lang="en-US" b="1" dirty="0">
                <a:solidFill>
                  <a:schemeClr val="accent6"/>
                </a:solidFill>
                <a:latin typeface="Courier New" panose="02070309020205020404" pitchFamily="49" charset="0"/>
                <a:cs typeface="Courier New" panose="02070309020205020404" pitchFamily="49" charset="0"/>
              </a:rPr>
              <a:t>:Job</a:t>
            </a:r>
            <a:r>
              <a:rPr lang="en-US" b="1" dirty="0">
                <a:latin typeface="Courier New" panose="02070309020205020404" pitchFamily="49" charset="0"/>
                <a:cs typeface="Courier New" panose="02070309020205020404" pitchFamily="49" charset="0"/>
              </a:rPr>
              <a:t>)-&gt;(f1</a:t>
            </a:r>
            <a:r>
              <a:rPr lang="en-US" b="1" dirty="0">
                <a:solidFill>
                  <a:schemeClr val="accent6"/>
                </a:solidFill>
                <a:latin typeface="Courier New" panose="02070309020205020404" pitchFamily="49" charset="0"/>
                <a:cs typeface="Courier New" panose="02070309020205020404" pitchFamily="49" charset="0"/>
              </a:rPr>
              <a:t>:File</a:t>
            </a:r>
            <a:r>
              <a:rPr lang="en-US" b="1" dirty="0">
                <a:latin typeface="Courier New" panose="02070309020205020404" pitchFamily="49" charset="0"/>
                <a:cs typeface="Courier New" panose="02070309020205020404" pitchFamily="49" charset="0"/>
              </a:rPr>
              <a:t>)</a:t>
            </a:r>
          </a:p>
          <a:p>
            <a:r>
              <a:rPr lang="en-US" dirty="0">
                <a:solidFill>
                  <a:schemeClr val="tx1">
                    <a:lumMod val="50000"/>
                    <a:lumOff val="50000"/>
                  </a:schemeClr>
                </a:solidFill>
                <a:latin typeface="Courier New" panose="02070309020205020404" pitchFamily="49" charset="0"/>
                <a:cs typeface="Courier New" panose="02070309020205020404" pitchFamily="49" charset="0"/>
              </a:rPr>
              <a:t>      (f1</a:t>
            </a:r>
            <a:r>
              <a:rPr lang="en-US" dirty="0">
                <a:solidFill>
                  <a:schemeClr val="accent6"/>
                </a:solidFill>
                <a:latin typeface="Courier New" panose="02070309020205020404" pitchFamily="49" charset="0"/>
                <a:cs typeface="Courier New" panose="02070309020205020404" pitchFamily="49" charset="0"/>
              </a:rPr>
              <a:t>:File</a:t>
            </a:r>
            <a:r>
              <a:rPr lang="en-US" dirty="0">
                <a:solidFill>
                  <a:schemeClr val="tx1">
                    <a:lumMod val="50000"/>
                    <a:lumOff val="50000"/>
                  </a:schemeClr>
                </a:solidFill>
                <a:latin typeface="Courier New" panose="02070309020205020404" pitchFamily="49" charset="0"/>
                <a:cs typeface="Courier New" panose="02070309020205020404" pitchFamily="49" charset="0"/>
              </a:rPr>
              <a:t>)-[r*0..k]-&gt;(f2</a:t>
            </a:r>
            <a:r>
              <a:rPr lang="en-US" dirty="0">
                <a:solidFill>
                  <a:schemeClr val="accent6"/>
                </a:solidFill>
                <a:latin typeface="Courier New" panose="02070309020205020404" pitchFamily="49" charset="0"/>
                <a:cs typeface="Courier New" panose="02070309020205020404" pitchFamily="49" charset="0"/>
              </a:rPr>
              <a:t>:File</a:t>
            </a:r>
            <a:r>
              <a:rPr lang="en-US" dirty="0">
                <a:solidFill>
                  <a:schemeClr val="tx1">
                    <a:lumMod val="50000"/>
                    <a:lumOff val="50000"/>
                  </a:schemeClr>
                </a:solidFill>
                <a:latin typeface="Courier New" panose="02070309020205020404" pitchFamily="49" charset="0"/>
                <a:cs typeface="Courier New" panose="02070309020205020404" pitchFamily="49" charset="0"/>
              </a:rPr>
              <a:t>)</a:t>
            </a:r>
          </a:p>
          <a:p>
            <a:r>
              <a:rPr lang="en-US" dirty="0">
                <a:solidFill>
                  <a:schemeClr val="tx1">
                    <a:lumMod val="50000"/>
                    <a:lumOff val="50000"/>
                  </a:schemeClr>
                </a:solidFill>
                <a:latin typeface="Courier New" panose="02070309020205020404" pitchFamily="49" charset="0"/>
                <a:cs typeface="Courier New" panose="02070309020205020404" pitchFamily="49" charset="0"/>
              </a:rPr>
              <a:t>      (f2</a:t>
            </a:r>
            <a:r>
              <a:rPr lang="en-US" dirty="0">
                <a:solidFill>
                  <a:schemeClr val="accent6"/>
                </a:solidFill>
                <a:latin typeface="Courier New" panose="02070309020205020404" pitchFamily="49" charset="0"/>
                <a:cs typeface="Courier New" panose="02070309020205020404" pitchFamily="49" charset="0"/>
              </a:rPr>
              <a:t>:File</a:t>
            </a:r>
            <a:r>
              <a:rPr lang="en-US" dirty="0">
                <a:solidFill>
                  <a:schemeClr val="tx1">
                    <a:lumMod val="50000"/>
                    <a:lumOff val="50000"/>
                  </a:schemeClr>
                </a:solidFill>
                <a:latin typeface="Courier New" panose="02070309020205020404" pitchFamily="49" charset="0"/>
                <a:cs typeface="Courier New" panose="02070309020205020404" pitchFamily="49" charset="0"/>
              </a:rPr>
              <a:t>)-&gt;(j2</a:t>
            </a:r>
            <a:r>
              <a:rPr lang="en-US" dirty="0">
                <a:solidFill>
                  <a:schemeClr val="accent6"/>
                </a:solidFill>
                <a:latin typeface="Courier New" panose="02070309020205020404" pitchFamily="49" charset="0"/>
                <a:cs typeface="Courier New" panose="02070309020205020404" pitchFamily="49" charset="0"/>
              </a:rPr>
              <a:t>:Job</a:t>
            </a:r>
            <a:r>
              <a:rPr lang="en-US" dirty="0">
                <a:solidFill>
                  <a:schemeClr val="tx1">
                    <a:lumMod val="50000"/>
                    <a:lumOff val="50000"/>
                  </a:schemeClr>
                </a:solidFill>
                <a:latin typeface="Courier New" panose="02070309020205020404" pitchFamily="49" charset="0"/>
                <a:cs typeface="Courier New" panose="02070309020205020404" pitchFamily="49" charset="0"/>
              </a:rPr>
              <a:t>)</a:t>
            </a:r>
          </a:p>
          <a:p>
            <a:r>
              <a:rPr lang="en-US" dirty="0">
                <a:solidFill>
                  <a:srgbClr val="7030A0"/>
                </a:solidFill>
                <a:latin typeface="Courier New" panose="02070309020205020404" pitchFamily="49" charset="0"/>
                <a:cs typeface="Courier New" panose="02070309020205020404" pitchFamily="49" charset="0"/>
              </a:rPr>
              <a:t>RETURN</a:t>
            </a:r>
            <a:r>
              <a:rPr lang="en-US" dirty="0">
                <a:solidFill>
                  <a:schemeClr val="tx1">
                    <a:lumMod val="50000"/>
                    <a:lumOff val="50000"/>
                  </a:schemeClr>
                </a:solidFill>
                <a:latin typeface="Courier New" panose="02070309020205020404" pitchFamily="49" charset="0"/>
                <a:cs typeface="Courier New" panose="02070309020205020404" pitchFamily="49" charset="0"/>
              </a:rPr>
              <a:t> j1, j2</a:t>
            </a:r>
          </a:p>
        </p:txBody>
      </p:sp>
      <p:pic>
        <p:nvPicPr>
          <p:cNvPr id="18" name="Picture 17">
            <a:extLst>
              <a:ext uri="{FF2B5EF4-FFF2-40B4-BE49-F238E27FC236}">
                <a16:creationId xmlns:a16="http://schemas.microsoft.com/office/drawing/2014/main" id="{D58146F3-FA33-234A-8ABF-9A8F42A9E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140" y="1941845"/>
            <a:ext cx="6211660" cy="1111964"/>
          </a:xfrm>
          <a:prstGeom prst="rect">
            <a:avLst/>
          </a:prstGeom>
        </p:spPr>
      </p:pic>
      <p:pic>
        <p:nvPicPr>
          <p:cNvPr id="26" name="Picture 25">
            <a:extLst>
              <a:ext uri="{FF2B5EF4-FFF2-40B4-BE49-F238E27FC236}">
                <a16:creationId xmlns:a16="http://schemas.microsoft.com/office/drawing/2014/main" id="{75DACA98-892C-CC4B-985A-D485A3768E90}"/>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a:xfrm>
            <a:off x="5142140" y="1941845"/>
            <a:ext cx="6211660" cy="1111964"/>
          </a:xfrm>
          <a:custGeom>
            <a:avLst/>
            <a:gdLst>
              <a:gd name="connsiteX0" fmla="*/ 2129133 w 6211660"/>
              <a:gd name="connsiteY0" fmla="*/ 34596 h 1111964"/>
              <a:gd name="connsiteX1" fmla="*/ 2052290 w 6211660"/>
              <a:gd name="connsiteY1" fmla="*/ 111439 h 1111964"/>
              <a:gd name="connsiteX2" fmla="*/ 2052290 w 6211660"/>
              <a:gd name="connsiteY2" fmla="*/ 418800 h 1111964"/>
              <a:gd name="connsiteX3" fmla="*/ 2129133 w 6211660"/>
              <a:gd name="connsiteY3" fmla="*/ 495643 h 1111964"/>
              <a:gd name="connsiteX4" fmla="*/ 2259322 w 6211660"/>
              <a:gd name="connsiteY4" fmla="*/ 495643 h 1111964"/>
              <a:gd name="connsiteX5" fmla="*/ 2259322 w 6211660"/>
              <a:gd name="connsiteY5" fmla="*/ 541815 h 1111964"/>
              <a:gd name="connsiteX6" fmla="*/ 2259323 w 6211660"/>
              <a:gd name="connsiteY6" fmla="*/ 541820 h 1111964"/>
              <a:gd name="connsiteX7" fmla="*/ 2259323 w 6211660"/>
              <a:gd name="connsiteY7" fmla="*/ 869452 h 1111964"/>
              <a:gd name="connsiteX8" fmla="*/ 2316834 w 6211660"/>
              <a:gd name="connsiteY8" fmla="*/ 926963 h 1111964"/>
              <a:gd name="connsiteX9" fmla="*/ 2546869 w 6211660"/>
              <a:gd name="connsiteY9" fmla="*/ 926963 h 1111964"/>
              <a:gd name="connsiteX10" fmla="*/ 2604380 w 6211660"/>
              <a:gd name="connsiteY10" fmla="*/ 869452 h 1111964"/>
              <a:gd name="connsiteX11" fmla="*/ 2604380 w 6211660"/>
              <a:gd name="connsiteY11" fmla="*/ 643261 h 1111964"/>
              <a:gd name="connsiteX12" fmla="*/ 3365575 w 6211660"/>
              <a:gd name="connsiteY12" fmla="*/ 643261 h 1111964"/>
              <a:gd name="connsiteX13" fmla="*/ 3467021 w 6211660"/>
              <a:gd name="connsiteY13" fmla="*/ 541815 h 1111964"/>
              <a:gd name="connsiteX14" fmla="*/ 3467021 w 6211660"/>
              <a:gd name="connsiteY14" fmla="*/ 418805 h 1111964"/>
              <a:gd name="connsiteX15" fmla="*/ 3467022 w 6211660"/>
              <a:gd name="connsiteY15" fmla="*/ 418800 h 1111964"/>
              <a:gd name="connsiteX16" fmla="*/ 3467022 w 6211660"/>
              <a:gd name="connsiteY16" fmla="*/ 374874 h 1111964"/>
              <a:gd name="connsiteX17" fmla="*/ 3617340 w 6211660"/>
              <a:gd name="connsiteY17" fmla="*/ 374874 h 1111964"/>
              <a:gd name="connsiteX18" fmla="*/ 3674054 w 6211660"/>
              <a:gd name="connsiteY18" fmla="*/ 318160 h 1111964"/>
              <a:gd name="connsiteX19" fmla="*/ 3674054 w 6211660"/>
              <a:gd name="connsiteY19" fmla="*/ 91310 h 1111964"/>
              <a:gd name="connsiteX20" fmla="*/ 3617340 w 6211660"/>
              <a:gd name="connsiteY20" fmla="*/ 34596 h 1111964"/>
              <a:gd name="connsiteX21" fmla="*/ 3390179 w 6211660"/>
              <a:gd name="connsiteY21" fmla="*/ 34596 h 1111964"/>
              <a:gd name="connsiteX22" fmla="*/ 3365575 w 6211660"/>
              <a:gd name="connsiteY22" fmla="*/ 34596 h 1111964"/>
              <a:gd name="connsiteX23" fmla="*/ 2885382 w 6211660"/>
              <a:gd name="connsiteY23" fmla="*/ 34596 h 1111964"/>
              <a:gd name="connsiteX24" fmla="*/ 2360768 w 6211660"/>
              <a:gd name="connsiteY24" fmla="*/ 34596 h 1111964"/>
              <a:gd name="connsiteX25" fmla="*/ 0 w 6211660"/>
              <a:gd name="connsiteY25" fmla="*/ 0 h 1111964"/>
              <a:gd name="connsiteX26" fmla="*/ 6211660 w 6211660"/>
              <a:gd name="connsiteY26" fmla="*/ 0 h 1111964"/>
              <a:gd name="connsiteX27" fmla="*/ 6211660 w 6211660"/>
              <a:gd name="connsiteY27" fmla="*/ 1111964 h 1111964"/>
              <a:gd name="connsiteX28" fmla="*/ 0 w 6211660"/>
              <a:gd name="connsiteY28" fmla="*/ 1111964 h 111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11660" h="1111964">
                <a:moveTo>
                  <a:pt x="2129133" y="34596"/>
                </a:moveTo>
                <a:cubicBezTo>
                  <a:pt x="2086694" y="34596"/>
                  <a:pt x="2052290" y="69000"/>
                  <a:pt x="2052290" y="111439"/>
                </a:cubicBezTo>
                <a:lnTo>
                  <a:pt x="2052290" y="418800"/>
                </a:lnTo>
                <a:cubicBezTo>
                  <a:pt x="2052290" y="461239"/>
                  <a:pt x="2086694" y="495643"/>
                  <a:pt x="2129133" y="495643"/>
                </a:cubicBezTo>
                <a:lnTo>
                  <a:pt x="2259322" y="495643"/>
                </a:lnTo>
                <a:lnTo>
                  <a:pt x="2259322" y="541815"/>
                </a:lnTo>
                <a:lnTo>
                  <a:pt x="2259323" y="541820"/>
                </a:lnTo>
                <a:lnTo>
                  <a:pt x="2259323" y="869452"/>
                </a:lnTo>
                <a:cubicBezTo>
                  <a:pt x="2259323" y="901214"/>
                  <a:pt x="2285072" y="926963"/>
                  <a:pt x="2316834" y="926963"/>
                </a:cubicBezTo>
                <a:lnTo>
                  <a:pt x="2546869" y="926963"/>
                </a:lnTo>
                <a:cubicBezTo>
                  <a:pt x="2578631" y="926963"/>
                  <a:pt x="2604380" y="901214"/>
                  <a:pt x="2604380" y="869452"/>
                </a:cubicBezTo>
                <a:lnTo>
                  <a:pt x="2604380" y="643261"/>
                </a:lnTo>
                <a:lnTo>
                  <a:pt x="3365575" y="643261"/>
                </a:lnTo>
                <a:cubicBezTo>
                  <a:pt x="3421602" y="643261"/>
                  <a:pt x="3467021" y="597842"/>
                  <a:pt x="3467021" y="541815"/>
                </a:cubicBezTo>
                <a:lnTo>
                  <a:pt x="3467021" y="418805"/>
                </a:lnTo>
                <a:lnTo>
                  <a:pt x="3467022" y="418800"/>
                </a:lnTo>
                <a:lnTo>
                  <a:pt x="3467022" y="374874"/>
                </a:lnTo>
                <a:lnTo>
                  <a:pt x="3617340" y="374874"/>
                </a:lnTo>
                <a:cubicBezTo>
                  <a:pt x="3648662" y="374874"/>
                  <a:pt x="3674054" y="349482"/>
                  <a:pt x="3674054" y="318160"/>
                </a:cubicBezTo>
                <a:lnTo>
                  <a:pt x="3674054" y="91310"/>
                </a:lnTo>
                <a:cubicBezTo>
                  <a:pt x="3674054" y="59988"/>
                  <a:pt x="3648662" y="34596"/>
                  <a:pt x="3617340" y="34596"/>
                </a:cubicBezTo>
                <a:lnTo>
                  <a:pt x="3390179" y="34596"/>
                </a:lnTo>
                <a:lnTo>
                  <a:pt x="3365575" y="34596"/>
                </a:lnTo>
                <a:lnTo>
                  <a:pt x="2885382" y="34596"/>
                </a:lnTo>
                <a:lnTo>
                  <a:pt x="2360768" y="34596"/>
                </a:lnTo>
                <a:close/>
                <a:moveTo>
                  <a:pt x="0" y="0"/>
                </a:moveTo>
                <a:lnTo>
                  <a:pt x="6211660" y="0"/>
                </a:lnTo>
                <a:lnTo>
                  <a:pt x="6211660" y="1111964"/>
                </a:lnTo>
                <a:lnTo>
                  <a:pt x="0" y="1111964"/>
                </a:lnTo>
                <a:close/>
              </a:path>
            </a:pathLst>
          </a:custGeom>
        </p:spPr>
      </p:pic>
      <p:graphicFrame>
        <p:nvGraphicFramePr>
          <p:cNvPr id="6" name="Table 5">
            <a:extLst>
              <a:ext uri="{FF2B5EF4-FFF2-40B4-BE49-F238E27FC236}">
                <a16:creationId xmlns:a16="http://schemas.microsoft.com/office/drawing/2014/main" id="{99DDCE15-0F2E-5C42-8D04-183E047CD202}"/>
              </a:ext>
            </a:extLst>
          </p:cNvPr>
          <p:cNvGraphicFramePr>
            <a:graphicFrameLocks noGrp="1"/>
          </p:cNvGraphicFramePr>
          <p:nvPr/>
        </p:nvGraphicFramePr>
        <p:xfrm>
          <a:off x="6446736" y="3406445"/>
          <a:ext cx="4907064" cy="2949905"/>
        </p:xfrm>
        <a:graphic>
          <a:graphicData uri="http://schemas.openxmlformats.org/drawingml/2006/table">
            <a:tbl>
              <a:tblPr firstRow="1" bandRow="1">
                <a:tableStyleId>{5C22544A-7EE6-4342-B048-85BDC9FD1C3A}</a:tableStyleId>
              </a:tblPr>
              <a:tblGrid>
                <a:gridCol w="1635688">
                  <a:extLst>
                    <a:ext uri="{9D8B030D-6E8A-4147-A177-3AD203B41FA5}">
                      <a16:colId xmlns:a16="http://schemas.microsoft.com/office/drawing/2014/main" val="3447520294"/>
                    </a:ext>
                  </a:extLst>
                </a:gridCol>
                <a:gridCol w="1635688">
                  <a:extLst>
                    <a:ext uri="{9D8B030D-6E8A-4147-A177-3AD203B41FA5}">
                      <a16:colId xmlns:a16="http://schemas.microsoft.com/office/drawing/2014/main" val="4123169412"/>
                    </a:ext>
                  </a:extLst>
                </a:gridCol>
                <a:gridCol w="1635688">
                  <a:extLst>
                    <a:ext uri="{9D8B030D-6E8A-4147-A177-3AD203B41FA5}">
                      <a16:colId xmlns:a16="http://schemas.microsoft.com/office/drawing/2014/main" val="4236832941"/>
                    </a:ext>
                  </a:extLst>
                </a:gridCol>
              </a:tblGrid>
              <a:tr h="421415">
                <a:tc>
                  <a:txBody>
                    <a:bodyPr/>
                    <a:lstStyle/>
                    <a:p>
                      <a:pPr algn="ctr"/>
                      <a:r>
                        <a:rPr lang="en-US" dirty="0"/>
                        <a:t>Variable</a:t>
                      </a:r>
                    </a:p>
                  </a:txBody>
                  <a:tcPr anchor="ctr"/>
                </a:tc>
                <a:tc>
                  <a:txBody>
                    <a:bodyPr/>
                    <a:lstStyle/>
                    <a:p>
                      <a:pPr algn="ctr"/>
                      <a:r>
                        <a:rPr lang="en-US" dirty="0"/>
                        <a:t>Binding</a:t>
                      </a:r>
                    </a:p>
                  </a:txBody>
                  <a:tcPr anchor="ctr"/>
                </a:tc>
                <a:tc>
                  <a:txBody>
                    <a:bodyPr/>
                    <a:lstStyle/>
                    <a:p>
                      <a:pPr algn="ctr"/>
                      <a:r>
                        <a:rPr lang="en-US" dirty="0"/>
                        <a:t>Type</a:t>
                      </a:r>
                    </a:p>
                  </a:txBody>
                  <a:tcPr anchor="ctr"/>
                </a:tc>
                <a:extLst>
                  <a:ext uri="{0D108BD9-81ED-4DB2-BD59-A6C34878D82A}">
                    <a16:rowId xmlns:a16="http://schemas.microsoft.com/office/drawing/2014/main" val="3996415164"/>
                  </a:ext>
                </a:extLst>
              </a:tr>
              <a:tr h="421415">
                <a:tc>
                  <a:txBody>
                    <a:bodyPr/>
                    <a:lstStyle/>
                    <a:p>
                      <a:pPr algn="ctr"/>
                      <a:r>
                        <a:rPr lang="en-US" dirty="0"/>
                        <a:t>j1</a:t>
                      </a:r>
                    </a:p>
                  </a:txBody>
                  <a:tcPr anchor="ctr"/>
                </a:tc>
                <a:tc>
                  <a:txBody>
                    <a:bodyPr/>
                    <a:lstStyle/>
                    <a:p>
                      <a:pPr algn="ctr"/>
                      <a:r>
                        <a:rPr lang="en-US" dirty="0"/>
                        <a:t>Job1</a:t>
                      </a:r>
                    </a:p>
                  </a:txBody>
                  <a:tcPr anchor="ctr"/>
                </a:tc>
                <a:tc>
                  <a:txBody>
                    <a:bodyPr/>
                    <a:lstStyle/>
                    <a:p>
                      <a:pPr algn="ctr"/>
                      <a:r>
                        <a:rPr lang="en-US" dirty="0"/>
                        <a:t>Job</a:t>
                      </a:r>
                    </a:p>
                  </a:txBody>
                  <a:tcPr anchor="ctr"/>
                </a:tc>
                <a:extLst>
                  <a:ext uri="{0D108BD9-81ED-4DB2-BD59-A6C34878D82A}">
                    <a16:rowId xmlns:a16="http://schemas.microsoft.com/office/drawing/2014/main" val="1553844815"/>
                  </a:ext>
                </a:extLst>
              </a:tr>
              <a:tr h="421415">
                <a:tc>
                  <a:txBody>
                    <a:bodyPr/>
                    <a:lstStyle/>
                    <a:p>
                      <a:pPr algn="ctr"/>
                      <a:r>
                        <a:rPr lang="en-US" dirty="0"/>
                        <a:t>f1</a:t>
                      </a:r>
                    </a:p>
                  </a:txBody>
                  <a:tcPr anchor="ctr"/>
                </a:tc>
                <a:tc>
                  <a:txBody>
                    <a:bodyPr/>
                    <a:lstStyle/>
                    <a:p>
                      <a:pPr algn="ctr"/>
                      <a:r>
                        <a:rPr lang="en-US" dirty="0"/>
                        <a:t>File1</a:t>
                      </a:r>
                    </a:p>
                  </a:txBody>
                  <a:tcPr anchor="ctr"/>
                </a:tc>
                <a:tc>
                  <a:txBody>
                    <a:bodyPr/>
                    <a:lstStyle/>
                    <a:p>
                      <a:pPr algn="ctr"/>
                      <a:r>
                        <a:rPr lang="en-US" dirty="0"/>
                        <a:t>File</a:t>
                      </a:r>
                    </a:p>
                  </a:txBody>
                  <a:tcPr anchor="ctr"/>
                </a:tc>
                <a:extLst>
                  <a:ext uri="{0D108BD9-81ED-4DB2-BD59-A6C34878D82A}">
                    <a16:rowId xmlns:a16="http://schemas.microsoft.com/office/drawing/2014/main" val="1985515937"/>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714322495"/>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4174015956"/>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809884711"/>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477457313"/>
                  </a:ext>
                </a:extLst>
              </a:tr>
            </a:tbl>
          </a:graphicData>
        </a:graphic>
      </p:graphicFrame>
      <p:sp>
        <p:nvSpPr>
          <p:cNvPr id="2" name="Slide Number Placeholder 1">
            <a:extLst>
              <a:ext uri="{FF2B5EF4-FFF2-40B4-BE49-F238E27FC236}">
                <a16:creationId xmlns:a16="http://schemas.microsoft.com/office/drawing/2014/main" id="{74528CD1-96CC-0D4C-9F3F-0DA92D97A67A}"/>
              </a:ext>
            </a:extLst>
          </p:cNvPr>
          <p:cNvSpPr>
            <a:spLocks noGrp="1"/>
          </p:cNvSpPr>
          <p:nvPr>
            <p:ph type="sldNum" sz="quarter" idx="12"/>
          </p:nvPr>
        </p:nvSpPr>
        <p:spPr/>
        <p:txBody>
          <a:bodyPr/>
          <a:lstStyle/>
          <a:p>
            <a:fld id="{B2616F0E-BCAF-964B-B067-C622FBF8CA6B}" type="slidenum">
              <a:rPr lang="en-US" smtClean="0"/>
              <a:t>110</a:t>
            </a:fld>
            <a:endParaRPr lang="en-US" dirty="0"/>
          </a:p>
        </p:txBody>
      </p:sp>
    </p:spTree>
    <p:extLst>
      <p:ext uri="{BB962C8B-B14F-4D97-AF65-F5344CB8AC3E}">
        <p14:creationId xmlns:p14="http://schemas.microsoft.com/office/powerpoint/2010/main" val="29123952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i="1" dirty="0"/>
              <a:t>K</a:t>
            </a:r>
            <a:r>
              <a:rPr lang="en-US" dirty="0"/>
              <a:t>-hop path query example: Job “blast radius” over machine generated lineage graphs</a:t>
            </a:r>
          </a:p>
        </p:txBody>
      </p:sp>
      <p:sp>
        <p:nvSpPr>
          <p:cNvPr id="7" name="Rectangle 6">
            <a:extLst>
              <a:ext uri="{FF2B5EF4-FFF2-40B4-BE49-F238E27FC236}">
                <a16:creationId xmlns:a16="http://schemas.microsoft.com/office/drawing/2014/main" id="{762EA138-0D6F-0C4E-B1B6-EE2E1F527CFF}"/>
              </a:ext>
            </a:extLst>
          </p:cNvPr>
          <p:cNvSpPr/>
          <p:nvPr/>
        </p:nvSpPr>
        <p:spPr>
          <a:xfrm>
            <a:off x="458639" y="3657602"/>
            <a:ext cx="6477000" cy="1200329"/>
          </a:xfrm>
          <a:prstGeom prst="rect">
            <a:avLst/>
          </a:prstGeom>
        </p:spPr>
        <p:txBody>
          <a:bodyPr wrap="square">
            <a:spAutoFit/>
          </a:bodyPr>
          <a:lstStyle/>
          <a:p>
            <a:r>
              <a:rPr lang="en-US" dirty="0">
                <a:solidFill>
                  <a:srgbClr val="7030A0"/>
                </a:solidFill>
                <a:latin typeface="Courier New" panose="02070309020205020404" pitchFamily="49" charset="0"/>
                <a:cs typeface="Courier New" panose="02070309020205020404" pitchFamily="49" charset="0"/>
              </a:rPr>
              <a:t>MATCH</a:t>
            </a:r>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(j1</a:t>
            </a:r>
            <a:r>
              <a:rPr lang="en-US" b="1" dirty="0">
                <a:solidFill>
                  <a:schemeClr val="accent6"/>
                </a:solidFill>
                <a:latin typeface="Courier New" panose="02070309020205020404" pitchFamily="49" charset="0"/>
                <a:cs typeface="Courier New" panose="02070309020205020404" pitchFamily="49" charset="0"/>
              </a:rPr>
              <a:t>:Job</a:t>
            </a:r>
            <a:r>
              <a:rPr lang="en-US" b="1" dirty="0">
                <a:latin typeface="Courier New" panose="02070309020205020404" pitchFamily="49" charset="0"/>
                <a:cs typeface="Courier New" panose="02070309020205020404" pitchFamily="49" charset="0"/>
              </a:rPr>
              <a:t>)-&gt;(f1</a:t>
            </a:r>
            <a:r>
              <a:rPr lang="en-US" b="1" dirty="0">
                <a:solidFill>
                  <a:schemeClr val="accent6"/>
                </a:solidFill>
                <a:latin typeface="Courier New" panose="02070309020205020404" pitchFamily="49" charset="0"/>
                <a:cs typeface="Courier New" panose="02070309020205020404" pitchFamily="49" charset="0"/>
              </a:rPr>
              <a:t>:File</a:t>
            </a:r>
            <a:r>
              <a:rPr lang="en-US" b="1" dirty="0">
                <a:latin typeface="Courier New" panose="02070309020205020404" pitchFamily="49" charset="0"/>
                <a:cs typeface="Courier New" panose="02070309020205020404" pitchFamily="49" charset="0"/>
              </a:rPr>
              <a:t>)</a:t>
            </a:r>
          </a:p>
          <a:p>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(f1</a:t>
            </a:r>
            <a:r>
              <a:rPr lang="en-US" b="1" dirty="0">
                <a:solidFill>
                  <a:schemeClr val="accent6"/>
                </a:solidFill>
                <a:latin typeface="Courier New" panose="02070309020205020404" pitchFamily="49" charset="0"/>
                <a:cs typeface="Courier New" panose="02070309020205020404" pitchFamily="49" charset="0"/>
              </a:rPr>
              <a:t>:File</a:t>
            </a:r>
            <a:r>
              <a:rPr lang="en-US" b="1" dirty="0">
                <a:latin typeface="Courier New" panose="02070309020205020404" pitchFamily="49" charset="0"/>
                <a:cs typeface="Courier New" panose="02070309020205020404" pitchFamily="49" charset="0"/>
              </a:rPr>
              <a:t>)-[r*0..k]-&gt;(f2</a:t>
            </a:r>
            <a:r>
              <a:rPr lang="en-US" b="1" dirty="0">
                <a:solidFill>
                  <a:schemeClr val="accent6"/>
                </a:solidFill>
                <a:latin typeface="Courier New" panose="02070309020205020404" pitchFamily="49" charset="0"/>
                <a:cs typeface="Courier New" panose="02070309020205020404" pitchFamily="49" charset="0"/>
              </a:rPr>
              <a:t>:File</a:t>
            </a:r>
            <a:r>
              <a:rPr lang="en-US" b="1" dirty="0">
                <a:latin typeface="Courier New" panose="02070309020205020404" pitchFamily="49" charset="0"/>
                <a:cs typeface="Courier New" panose="02070309020205020404" pitchFamily="49" charset="0"/>
              </a:rPr>
              <a:t>)</a:t>
            </a:r>
          </a:p>
          <a:p>
            <a:r>
              <a:rPr lang="en-US" dirty="0">
                <a:solidFill>
                  <a:schemeClr val="tx1">
                    <a:lumMod val="50000"/>
                    <a:lumOff val="50000"/>
                  </a:schemeClr>
                </a:solidFill>
                <a:latin typeface="Courier New" panose="02070309020205020404" pitchFamily="49" charset="0"/>
                <a:cs typeface="Courier New" panose="02070309020205020404" pitchFamily="49" charset="0"/>
              </a:rPr>
              <a:t>      (f2</a:t>
            </a:r>
            <a:r>
              <a:rPr lang="en-US" dirty="0">
                <a:solidFill>
                  <a:schemeClr val="accent6"/>
                </a:solidFill>
                <a:latin typeface="Courier New" panose="02070309020205020404" pitchFamily="49" charset="0"/>
                <a:cs typeface="Courier New" panose="02070309020205020404" pitchFamily="49" charset="0"/>
              </a:rPr>
              <a:t>:File</a:t>
            </a:r>
            <a:r>
              <a:rPr lang="en-US" dirty="0">
                <a:solidFill>
                  <a:schemeClr val="tx1">
                    <a:lumMod val="50000"/>
                    <a:lumOff val="50000"/>
                  </a:schemeClr>
                </a:solidFill>
                <a:latin typeface="Courier New" panose="02070309020205020404" pitchFamily="49" charset="0"/>
                <a:cs typeface="Courier New" panose="02070309020205020404" pitchFamily="49" charset="0"/>
              </a:rPr>
              <a:t>)-&gt;(j2</a:t>
            </a:r>
            <a:r>
              <a:rPr lang="en-US" dirty="0">
                <a:solidFill>
                  <a:schemeClr val="accent6"/>
                </a:solidFill>
                <a:latin typeface="Courier New" panose="02070309020205020404" pitchFamily="49" charset="0"/>
                <a:cs typeface="Courier New" panose="02070309020205020404" pitchFamily="49" charset="0"/>
              </a:rPr>
              <a:t>:Job</a:t>
            </a:r>
            <a:r>
              <a:rPr lang="en-US" dirty="0">
                <a:solidFill>
                  <a:schemeClr val="tx1">
                    <a:lumMod val="50000"/>
                    <a:lumOff val="50000"/>
                  </a:schemeClr>
                </a:solidFill>
                <a:latin typeface="Courier New" panose="02070309020205020404" pitchFamily="49" charset="0"/>
                <a:cs typeface="Courier New" panose="02070309020205020404" pitchFamily="49" charset="0"/>
              </a:rPr>
              <a:t>)</a:t>
            </a:r>
          </a:p>
          <a:p>
            <a:r>
              <a:rPr lang="en-US" dirty="0">
                <a:solidFill>
                  <a:srgbClr val="7030A0"/>
                </a:solidFill>
                <a:latin typeface="Courier New" panose="02070309020205020404" pitchFamily="49" charset="0"/>
                <a:cs typeface="Courier New" panose="02070309020205020404" pitchFamily="49" charset="0"/>
              </a:rPr>
              <a:t>RETURN</a:t>
            </a:r>
            <a:r>
              <a:rPr lang="en-US" dirty="0">
                <a:solidFill>
                  <a:schemeClr val="tx1">
                    <a:lumMod val="50000"/>
                    <a:lumOff val="50000"/>
                  </a:schemeClr>
                </a:solidFill>
                <a:latin typeface="Courier New" panose="02070309020205020404" pitchFamily="49" charset="0"/>
                <a:cs typeface="Courier New" panose="02070309020205020404" pitchFamily="49" charset="0"/>
              </a:rPr>
              <a:t> j1, j2</a:t>
            </a:r>
          </a:p>
        </p:txBody>
      </p:sp>
      <p:pic>
        <p:nvPicPr>
          <p:cNvPr id="18" name="Picture 17">
            <a:extLst>
              <a:ext uri="{FF2B5EF4-FFF2-40B4-BE49-F238E27FC236}">
                <a16:creationId xmlns:a16="http://schemas.microsoft.com/office/drawing/2014/main" id="{D58146F3-FA33-234A-8ABF-9A8F42A9E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140" y="1941845"/>
            <a:ext cx="6211660" cy="1111964"/>
          </a:xfrm>
          <a:prstGeom prst="rect">
            <a:avLst/>
          </a:prstGeom>
        </p:spPr>
      </p:pic>
      <p:pic>
        <p:nvPicPr>
          <p:cNvPr id="14" name="Picture 13">
            <a:extLst>
              <a:ext uri="{FF2B5EF4-FFF2-40B4-BE49-F238E27FC236}">
                <a16:creationId xmlns:a16="http://schemas.microsoft.com/office/drawing/2014/main" id="{8F96803C-863F-0F41-81FC-E01DA86E6B5F}"/>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a:xfrm>
            <a:off x="5142140" y="1941845"/>
            <a:ext cx="6211660" cy="1111964"/>
          </a:xfrm>
          <a:custGeom>
            <a:avLst/>
            <a:gdLst>
              <a:gd name="connsiteX0" fmla="*/ 2129133 w 6211660"/>
              <a:gd name="connsiteY0" fmla="*/ 34596 h 1111964"/>
              <a:gd name="connsiteX1" fmla="*/ 2052290 w 6211660"/>
              <a:gd name="connsiteY1" fmla="*/ 111439 h 1111964"/>
              <a:gd name="connsiteX2" fmla="*/ 2052290 w 6211660"/>
              <a:gd name="connsiteY2" fmla="*/ 418800 h 1111964"/>
              <a:gd name="connsiteX3" fmla="*/ 2129133 w 6211660"/>
              <a:gd name="connsiteY3" fmla="*/ 495643 h 1111964"/>
              <a:gd name="connsiteX4" fmla="*/ 2259322 w 6211660"/>
              <a:gd name="connsiteY4" fmla="*/ 495643 h 1111964"/>
              <a:gd name="connsiteX5" fmla="*/ 2259322 w 6211660"/>
              <a:gd name="connsiteY5" fmla="*/ 541815 h 1111964"/>
              <a:gd name="connsiteX6" fmla="*/ 2259323 w 6211660"/>
              <a:gd name="connsiteY6" fmla="*/ 541820 h 1111964"/>
              <a:gd name="connsiteX7" fmla="*/ 2259323 w 6211660"/>
              <a:gd name="connsiteY7" fmla="*/ 869452 h 1111964"/>
              <a:gd name="connsiteX8" fmla="*/ 2316834 w 6211660"/>
              <a:gd name="connsiteY8" fmla="*/ 926963 h 1111964"/>
              <a:gd name="connsiteX9" fmla="*/ 2546869 w 6211660"/>
              <a:gd name="connsiteY9" fmla="*/ 926963 h 1111964"/>
              <a:gd name="connsiteX10" fmla="*/ 2604380 w 6211660"/>
              <a:gd name="connsiteY10" fmla="*/ 869452 h 1111964"/>
              <a:gd name="connsiteX11" fmla="*/ 2604380 w 6211660"/>
              <a:gd name="connsiteY11" fmla="*/ 643261 h 1111964"/>
              <a:gd name="connsiteX12" fmla="*/ 5108112 w 6211660"/>
              <a:gd name="connsiteY12" fmla="*/ 643261 h 1111964"/>
              <a:gd name="connsiteX13" fmla="*/ 5209558 w 6211660"/>
              <a:gd name="connsiteY13" fmla="*/ 541815 h 1111964"/>
              <a:gd name="connsiteX14" fmla="*/ 5209558 w 6211660"/>
              <a:gd name="connsiteY14" fmla="*/ 374874 h 1111964"/>
              <a:gd name="connsiteX15" fmla="*/ 5359876 w 6211660"/>
              <a:gd name="connsiteY15" fmla="*/ 374874 h 1111964"/>
              <a:gd name="connsiteX16" fmla="*/ 5416590 w 6211660"/>
              <a:gd name="connsiteY16" fmla="*/ 318160 h 1111964"/>
              <a:gd name="connsiteX17" fmla="*/ 5416590 w 6211660"/>
              <a:gd name="connsiteY17" fmla="*/ 91310 h 1111964"/>
              <a:gd name="connsiteX18" fmla="*/ 5359876 w 6211660"/>
              <a:gd name="connsiteY18" fmla="*/ 34596 h 1111964"/>
              <a:gd name="connsiteX19" fmla="*/ 5108112 w 6211660"/>
              <a:gd name="connsiteY19" fmla="*/ 34596 h 1111964"/>
              <a:gd name="connsiteX20" fmla="*/ 4627918 w 6211660"/>
              <a:gd name="connsiteY20" fmla="*/ 34596 h 1111964"/>
              <a:gd name="connsiteX21" fmla="*/ 3390179 w 6211660"/>
              <a:gd name="connsiteY21" fmla="*/ 34596 h 1111964"/>
              <a:gd name="connsiteX22" fmla="*/ 2360768 w 6211660"/>
              <a:gd name="connsiteY22" fmla="*/ 34596 h 1111964"/>
              <a:gd name="connsiteX23" fmla="*/ 0 w 6211660"/>
              <a:gd name="connsiteY23" fmla="*/ 0 h 1111964"/>
              <a:gd name="connsiteX24" fmla="*/ 6211660 w 6211660"/>
              <a:gd name="connsiteY24" fmla="*/ 0 h 1111964"/>
              <a:gd name="connsiteX25" fmla="*/ 6211660 w 6211660"/>
              <a:gd name="connsiteY25" fmla="*/ 1111964 h 1111964"/>
              <a:gd name="connsiteX26" fmla="*/ 0 w 6211660"/>
              <a:gd name="connsiteY26" fmla="*/ 1111964 h 111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11660" h="1111964">
                <a:moveTo>
                  <a:pt x="2129133" y="34596"/>
                </a:moveTo>
                <a:cubicBezTo>
                  <a:pt x="2086694" y="34596"/>
                  <a:pt x="2052290" y="69000"/>
                  <a:pt x="2052290" y="111439"/>
                </a:cubicBezTo>
                <a:lnTo>
                  <a:pt x="2052290" y="418800"/>
                </a:lnTo>
                <a:cubicBezTo>
                  <a:pt x="2052290" y="461239"/>
                  <a:pt x="2086694" y="495643"/>
                  <a:pt x="2129133" y="495643"/>
                </a:cubicBezTo>
                <a:lnTo>
                  <a:pt x="2259322" y="495643"/>
                </a:lnTo>
                <a:lnTo>
                  <a:pt x="2259322" y="541815"/>
                </a:lnTo>
                <a:lnTo>
                  <a:pt x="2259323" y="541820"/>
                </a:lnTo>
                <a:lnTo>
                  <a:pt x="2259323" y="869452"/>
                </a:lnTo>
                <a:cubicBezTo>
                  <a:pt x="2259323" y="901214"/>
                  <a:pt x="2285072" y="926963"/>
                  <a:pt x="2316834" y="926963"/>
                </a:cubicBezTo>
                <a:lnTo>
                  <a:pt x="2546869" y="926963"/>
                </a:lnTo>
                <a:cubicBezTo>
                  <a:pt x="2578631" y="926963"/>
                  <a:pt x="2604380" y="901214"/>
                  <a:pt x="2604380" y="869452"/>
                </a:cubicBezTo>
                <a:lnTo>
                  <a:pt x="2604380" y="643261"/>
                </a:lnTo>
                <a:lnTo>
                  <a:pt x="5108112" y="643261"/>
                </a:lnTo>
                <a:cubicBezTo>
                  <a:pt x="5164139" y="643261"/>
                  <a:pt x="5209558" y="597842"/>
                  <a:pt x="5209558" y="541815"/>
                </a:cubicBezTo>
                <a:lnTo>
                  <a:pt x="5209558" y="374874"/>
                </a:lnTo>
                <a:lnTo>
                  <a:pt x="5359876" y="374874"/>
                </a:lnTo>
                <a:cubicBezTo>
                  <a:pt x="5391198" y="374874"/>
                  <a:pt x="5416590" y="349482"/>
                  <a:pt x="5416590" y="318160"/>
                </a:cubicBezTo>
                <a:lnTo>
                  <a:pt x="5416590" y="91310"/>
                </a:lnTo>
                <a:cubicBezTo>
                  <a:pt x="5416590" y="59988"/>
                  <a:pt x="5391198" y="34596"/>
                  <a:pt x="5359876" y="34596"/>
                </a:cubicBezTo>
                <a:lnTo>
                  <a:pt x="5108112" y="34596"/>
                </a:lnTo>
                <a:lnTo>
                  <a:pt x="4627918" y="34596"/>
                </a:lnTo>
                <a:lnTo>
                  <a:pt x="3390179" y="34596"/>
                </a:lnTo>
                <a:lnTo>
                  <a:pt x="2360768" y="34596"/>
                </a:lnTo>
                <a:close/>
                <a:moveTo>
                  <a:pt x="0" y="0"/>
                </a:moveTo>
                <a:lnTo>
                  <a:pt x="6211660" y="0"/>
                </a:lnTo>
                <a:lnTo>
                  <a:pt x="6211660" y="1111964"/>
                </a:lnTo>
                <a:lnTo>
                  <a:pt x="0" y="1111964"/>
                </a:lnTo>
                <a:close/>
              </a:path>
            </a:pathLst>
          </a:custGeom>
        </p:spPr>
      </p:pic>
      <p:graphicFrame>
        <p:nvGraphicFramePr>
          <p:cNvPr id="6" name="Table 5">
            <a:extLst>
              <a:ext uri="{FF2B5EF4-FFF2-40B4-BE49-F238E27FC236}">
                <a16:creationId xmlns:a16="http://schemas.microsoft.com/office/drawing/2014/main" id="{F2828DE4-2650-1749-8691-EC8E4FBB7FE7}"/>
              </a:ext>
            </a:extLst>
          </p:cNvPr>
          <p:cNvGraphicFramePr>
            <a:graphicFrameLocks noGrp="1"/>
          </p:cNvGraphicFramePr>
          <p:nvPr/>
        </p:nvGraphicFramePr>
        <p:xfrm>
          <a:off x="6446736" y="3406445"/>
          <a:ext cx="4907064" cy="2949905"/>
        </p:xfrm>
        <a:graphic>
          <a:graphicData uri="http://schemas.openxmlformats.org/drawingml/2006/table">
            <a:tbl>
              <a:tblPr firstRow="1" bandRow="1">
                <a:tableStyleId>{5C22544A-7EE6-4342-B048-85BDC9FD1C3A}</a:tableStyleId>
              </a:tblPr>
              <a:tblGrid>
                <a:gridCol w="1635688">
                  <a:extLst>
                    <a:ext uri="{9D8B030D-6E8A-4147-A177-3AD203B41FA5}">
                      <a16:colId xmlns:a16="http://schemas.microsoft.com/office/drawing/2014/main" val="3447520294"/>
                    </a:ext>
                  </a:extLst>
                </a:gridCol>
                <a:gridCol w="1635688">
                  <a:extLst>
                    <a:ext uri="{9D8B030D-6E8A-4147-A177-3AD203B41FA5}">
                      <a16:colId xmlns:a16="http://schemas.microsoft.com/office/drawing/2014/main" val="4123169412"/>
                    </a:ext>
                  </a:extLst>
                </a:gridCol>
                <a:gridCol w="1635688">
                  <a:extLst>
                    <a:ext uri="{9D8B030D-6E8A-4147-A177-3AD203B41FA5}">
                      <a16:colId xmlns:a16="http://schemas.microsoft.com/office/drawing/2014/main" val="4236832941"/>
                    </a:ext>
                  </a:extLst>
                </a:gridCol>
              </a:tblGrid>
              <a:tr h="421415">
                <a:tc>
                  <a:txBody>
                    <a:bodyPr/>
                    <a:lstStyle/>
                    <a:p>
                      <a:pPr algn="ctr"/>
                      <a:r>
                        <a:rPr lang="en-US" dirty="0"/>
                        <a:t>Variable</a:t>
                      </a:r>
                    </a:p>
                  </a:txBody>
                  <a:tcPr anchor="ctr"/>
                </a:tc>
                <a:tc>
                  <a:txBody>
                    <a:bodyPr/>
                    <a:lstStyle/>
                    <a:p>
                      <a:pPr algn="ctr"/>
                      <a:r>
                        <a:rPr lang="en-US" dirty="0"/>
                        <a:t>Binding</a:t>
                      </a:r>
                    </a:p>
                  </a:txBody>
                  <a:tcPr anchor="ctr"/>
                </a:tc>
                <a:tc>
                  <a:txBody>
                    <a:bodyPr/>
                    <a:lstStyle/>
                    <a:p>
                      <a:pPr algn="ctr"/>
                      <a:r>
                        <a:rPr lang="en-US" dirty="0"/>
                        <a:t>Type</a:t>
                      </a:r>
                    </a:p>
                  </a:txBody>
                  <a:tcPr anchor="ctr"/>
                </a:tc>
                <a:extLst>
                  <a:ext uri="{0D108BD9-81ED-4DB2-BD59-A6C34878D82A}">
                    <a16:rowId xmlns:a16="http://schemas.microsoft.com/office/drawing/2014/main" val="3996415164"/>
                  </a:ext>
                </a:extLst>
              </a:tr>
              <a:tr h="421415">
                <a:tc>
                  <a:txBody>
                    <a:bodyPr/>
                    <a:lstStyle/>
                    <a:p>
                      <a:pPr algn="ctr"/>
                      <a:r>
                        <a:rPr lang="en-US" dirty="0"/>
                        <a:t>j1</a:t>
                      </a:r>
                    </a:p>
                  </a:txBody>
                  <a:tcPr anchor="ctr"/>
                </a:tc>
                <a:tc>
                  <a:txBody>
                    <a:bodyPr/>
                    <a:lstStyle/>
                    <a:p>
                      <a:pPr algn="ctr"/>
                      <a:r>
                        <a:rPr lang="en-US" dirty="0"/>
                        <a:t>Job1</a:t>
                      </a:r>
                    </a:p>
                  </a:txBody>
                  <a:tcPr anchor="ctr"/>
                </a:tc>
                <a:tc>
                  <a:txBody>
                    <a:bodyPr/>
                    <a:lstStyle/>
                    <a:p>
                      <a:pPr algn="ctr"/>
                      <a:r>
                        <a:rPr lang="en-US" dirty="0"/>
                        <a:t>Job</a:t>
                      </a:r>
                    </a:p>
                  </a:txBody>
                  <a:tcPr anchor="ctr"/>
                </a:tc>
                <a:extLst>
                  <a:ext uri="{0D108BD9-81ED-4DB2-BD59-A6C34878D82A}">
                    <a16:rowId xmlns:a16="http://schemas.microsoft.com/office/drawing/2014/main" val="1553844815"/>
                  </a:ext>
                </a:extLst>
              </a:tr>
              <a:tr h="421415">
                <a:tc>
                  <a:txBody>
                    <a:bodyPr/>
                    <a:lstStyle/>
                    <a:p>
                      <a:pPr algn="ctr"/>
                      <a:r>
                        <a:rPr lang="en-US" dirty="0"/>
                        <a:t>f1</a:t>
                      </a:r>
                    </a:p>
                  </a:txBody>
                  <a:tcPr anchor="ctr"/>
                </a:tc>
                <a:tc>
                  <a:txBody>
                    <a:bodyPr/>
                    <a:lstStyle/>
                    <a:p>
                      <a:pPr algn="ctr"/>
                      <a:r>
                        <a:rPr lang="en-US" dirty="0"/>
                        <a:t>File1</a:t>
                      </a:r>
                    </a:p>
                  </a:txBody>
                  <a:tcPr anchor="ctr"/>
                </a:tc>
                <a:tc>
                  <a:txBody>
                    <a:bodyPr/>
                    <a:lstStyle/>
                    <a:p>
                      <a:pPr algn="ctr"/>
                      <a:r>
                        <a:rPr lang="en-US" dirty="0"/>
                        <a:t>File</a:t>
                      </a:r>
                    </a:p>
                  </a:txBody>
                  <a:tcPr anchor="ctr"/>
                </a:tc>
                <a:extLst>
                  <a:ext uri="{0D108BD9-81ED-4DB2-BD59-A6C34878D82A}">
                    <a16:rowId xmlns:a16="http://schemas.microsoft.com/office/drawing/2014/main" val="1985515937"/>
                  </a:ext>
                </a:extLst>
              </a:tr>
              <a:tr h="421415">
                <a:tc>
                  <a:txBody>
                    <a:bodyPr/>
                    <a:lstStyle/>
                    <a:p>
                      <a:pPr algn="ctr"/>
                      <a:r>
                        <a:rPr lang="en-US" dirty="0"/>
                        <a:t>f2</a:t>
                      </a:r>
                    </a:p>
                  </a:txBody>
                  <a:tcPr anchor="ctr"/>
                </a:tc>
                <a:tc>
                  <a:txBody>
                    <a:bodyPr/>
                    <a:lstStyle/>
                    <a:p>
                      <a:pPr algn="ctr"/>
                      <a:r>
                        <a:rPr lang="en-US" dirty="0"/>
                        <a:t>File2</a:t>
                      </a:r>
                    </a:p>
                  </a:txBody>
                  <a:tcPr anchor="ctr"/>
                </a:tc>
                <a:tc>
                  <a:txBody>
                    <a:bodyPr/>
                    <a:lstStyle/>
                    <a:p>
                      <a:pPr algn="ctr"/>
                      <a:r>
                        <a:rPr lang="en-US" dirty="0"/>
                        <a:t>File</a:t>
                      </a:r>
                    </a:p>
                  </a:txBody>
                  <a:tcPr anchor="ctr"/>
                </a:tc>
                <a:extLst>
                  <a:ext uri="{0D108BD9-81ED-4DB2-BD59-A6C34878D82A}">
                    <a16:rowId xmlns:a16="http://schemas.microsoft.com/office/drawing/2014/main" val="714322495"/>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4174015956"/>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477457313"/>
                  </a:ext>
                </a:extLst>
              </a:tr>
              <a:tr h="421415">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676496475"/>
                  </a:ext>
                </a:extLst>
              </a:tr>
            </a:tbl>
          </a:graphicData>
        </a:graphic>
      </p:graphicFrame>
      <p:sp>
        <p:nvSpPr>
          <p:cNvPr id="2" name="Slide Number Placeholder 1">
            <a:extLst>
              <a:ext uri="{FF2B5EF4-FFF2-40B4-BE49-F238E27FC236}">
                <a16:creationId xmlns:a16="http://schemas.microsoft.com/office/drawing/2014/main" id="{5D421A20-A891-6D4E-82AB-41AF66D78E53}"/>
              </a:ext>
            </a:extLst>
          </p:cNvPr>
          <p:cNvSpPr>
            <a:spLocks noGrp="1"/>
          </p:cNvSpPr>
          <p:nvPr>
            <p:ph type="sldNum" sz="quarter" idx="12"/>
          </p:nvPr>
        </p:nvSpPr>
        <p:spPr/>
        <p:txBody>
          <a:bodyPr/>
          <a:lstStyle/>
          <a:p>
            <a:fld id="{B2616F0E-BCAF-964B-B067-C622FBF8CA6B}" type="slidenum">
              <a:rPr lang="en-US" smtClean="0"/>
              <a:t>111</a:t>
            </a:fld>
            <a:endParaRPr lang="en-US" dirty="0"/>
          </a:p>
        </p:txBody>
      </p:sp>
    </p:spTree>
    <p:extLst>
      <p:ext uri="{BB962C8B-B14F-4D97-AF65-F5344CB8AC3E}">
        <p14:creationId xmlns:p14="http://schemas.microsoft.com/office/powerpoint/2010/main" val="4002379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58146F3-FA33-234A-8ABF-9A8F42A9E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140" y="1941845"/>
            <a:ext cx="6211660" cy="1111964"/>
          </a:xfrm>
          <a:prstGeom prst="rect">
            <a:avLst/>
          </a:prstGeom>
        </p:spPr>
      </p:pic>
      <p:pic>
        <p:nvPicPr>
          <p:cNvPr id="22" name="Picture 21">
            <a:extLst>
              <a:ext uri="{FF2B5EF4-FFF2-40B4-BE49-F238E27FC236}">
                <a16:creationId xmlns:a16="http://schemas.microsoft.com/office/drawing/2014/main" id="{9843628A-36B0-934F-A1C9-D939CACED608}"/>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a:xfrm>
            <a:off x="5142140" y="1941845"/>
            <a:ext cx="6211660" cy="1111964"/>
          </a:xfrm>
          <a:custGeom>
            <a:avLst/>
            <a:gdLst>
              <a:gd name="connsiteX0" fmla="*/ 2129133 w 6211660"/>
              <a:gd name="connsiteY0" fmla="*/ 34596 h 1111964"/>
              <a:gd name="connsiteX1" fmla="*/ 2052290 w 6211660"/>
              <a:gd name="connsiteY1" fmla="*/ 111439 h 1111964"/>
              <a:gd name="connsiteX2" fmla="*/ 2052290 w 6211660"/>
              <a:gd name="connsiteY2" fmla="*/ 418800 h 1111964"/>
              <a:gd name="connsiteX3" fmla="*/ 2129133 w 6211660"/>
              <a:gd name="connsiteY3" fmla="*/ 495643 h 1111964"/>
              <a:gd name="connsiteX4" fmla="*/ 2259322 w 6211660"/>
              <a:gd name="connsiteY4" fmla="*/ 495643 h 1111964"/>
              <a:gd name="connsiteX5" fmla="*/ 2259322 w 6211660"/>
              <a:gd name="connsiteY5" fmla="*/ 541815 h 1111964"/>
              <a:gd name="connsiteX6" fmla="*/ 2259323 w 6211660"/>
              <a:gd name="connsiteY6" fmla="*/ 541820 h 1111964"/>
              <a:gd name="connsiteX7" fmla="*/ 2259323 w 6211660"/>
              <a:gd name="connsiteY7" fmla="*/ 869452 h 1111964"/>
              <a:gd name="connsiteX8" fmla="*/ 2316834 w 6211660"/>
              <a:gd name="connsiteY8" fmla="*/ 926963 h 1111964"/>
              <a:gd name="connsiteX9" fmla="*/ 2546869 w 6211660"/>
              <a:gd name="connsiteY9" fmla="*/ 926963 h 1111964"/>
              <a:gd name="connsiteX10" fmla="*/ 2604380 w 6211660"/>
              <a:gd name="connsiteY10" fmla="*/ 869452 h 1111964"/>
              <a:gd name="connsiteX11" fmla="*/ 2604380 w 6211660"/>
              <a:gd name="connsiteY11" fmla="*/ 643261 h 1111964"/>
              <a:gd name="connsiteX12" fmla="*/ 5988006 w 6211660"/>
              <a:gd name="connsiteY12" fmla="*/ 643261 h 1111964"/>
              <a:gd name="connsiteX13" fmla="*/ 6089452 w 6211660"/>
              <a:gd name="connsiteY13" fmla="*/ 541815 h 1111964"/>
              <a:gd name="connsiteX14" fmla="*/ 6089452 w 6211660"/>
              <a:gd name="connsiteY14" fmla="*/ 374874 h 1111964"/>
              <a:gd name="connsiteX15" fmla="*/ 6092324 w 6211660"/>
              <a:gd name="connsiteY15" fmla="*/ 374874 h 1111964"/>
              <a:gd name="connsiteX16" fmla="*/ 6149038 w 6211660"/>
              <a:gd name="connsiteY16" fmla="*/ 318160 h 1111964"/>
              <a:gd name="connsiteX17" fmla="*/ 6149038 w 6211660"/>
              <a:gd name="connsiteY17" fmla="*/ 91310 h 1111964"/>
              <a:gd name="connsiteX18" fmla="*/ 6092324 w 6211660"/>
              <a:gd name="connsiteY18" fmla="*/ 34596 h 1111964"/>
              <a:gd name="connsiteX19" fmla="*/ 5988006 w 6211660"/>
              <a:gd name="connsiteY19" fmla="*/ 34596 h 1111964"/>
              <a:gd name="connsiteX20" fmla="*/ 5360366 w 6211660"/>
              <a:gd name="connsiteY20" fmla="*/ 34596 h 1111964"/>
              <a:gd name="connsiteX21" fmla="*/ 3390179 w 6211660"/>
              <a:gd name="connsiteY21" fmla="*/ 34596 h 1111964"/>
              <a:gd name="connsiteX22" fmla="*/ 2360768 w 6211660"/>
              <a:gd name="connsiteY22" fmla="*/ 34596 h 1111964"/>
              <a:gd name="connsiteX23" fmla="*/ 0 w 6211660"/>
              <a:gd name="connsiteY23" fmla="*/ 0 h 1111964"/>
              <a:gd name="connsiteX24" fmla="*/ 6211660 w 6211660"/>
              <a:gd name="connsiteY24" fmla="*/ 0 h 1111964"/>
              <a:gd name="connsiteX25" fmla="*/ 6211660 w 6211660"/>
              <a:gd name="connsiteY25" fmla="*/ 1111964 h 1111964"/>
              <a:gd name="connsiteX26" fmla="*/ 0 w 6211660"/>
              <a:gd name="connsiteY26" fmla="*/ 1111964 h 111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11660" h="1111964">
                <a:moveTo>
                  <a:pt x="2129133" y="34596"/>
                </a:moveTo>
                <a:cubicBezTo>
                  <a:pt x="2086694" y="34596"/>
                  <a:pt x="2052290" y="69000"/>
                  <a:pt x="2052290" y="111439"/>
                </a:cubicBezTo>
                <a:lnTo>
                  <a:pt x="2052290" y="418800"/>
                </a:lnTo>
                <a:cubicBezTo>
                  <a:pt x="2052290" y="461239"/>
                  <a:pt x="2086694" y="495643"/>
                  <a:pt x="2129133" y="495643"/>
                </a:cubicBezTo>
                <a:lnTo>
                  <a:pt x="2259322" y="495643"/>
                </a:lnTo>
                <a:lnTo>
                  <a:pt x="2259322" y="541815"/>
                </a:lnTo>
                <a:lnTo>
                  <a:pt x="2259323" y="541820"/>
                </a:lnTo>
                <a:lnTo>
                  <a:pt x="2259323" y="869452"/>
                </a:lnTo>
                <a:cubicBezTo>
                  <a:pt x="2259323" y="901214"/>
                  <a:pt x="2285072" y="926963"/>
                  <a:pt x="2316834" y="926963"/>
                </a:cubicBezTo>
                <a:lnTo>
                  <a:pt x="2546869" y="926963"/>
                </a:lnTo>
                <a:cubicBezTo>
                  <a:pt x="2578631" y="926963"/>
                  <a:pt x="2604380" y="901214"/>
                  <a:pt x="2604380" y="869452"/>
                </a:cubicBezTo>
                <a:lnTo>
                  <a:pt x="2604380" y="643261"/>
                </a:lnTo>
                <a:lnTo>
                  <a:pt x="5988006" y="643261"/>
                </a:lnTo>
                <a:cubicBezTo>
                  <a:pt x="6044033" y="643261"/>
                  <a:pt x="6089452" y="597842"/>
                  <a:pt x="6089452" y="541815"/>
                </a:cubicBezTo>
                <a:lnTo>
                  <a:pt x="6089452" y="374874"/>
                </a:lnTo>
                <a:lnTo>
                  <a:pt x="6092324" y="374874"/>
                </a:lnTo>
                <a:cubicBezTo>
                  <a:pt x="6123646" y="374874"/>
                  <a:pt x="6149038" y="349482"/>
                  <a:pt x="6149038" y="318160"/>
                </a:cubicBezTo>
                <a:lnTo>
                  <a:pt x="6149038" y="91310"/>
                </a:lnTo>
                <a:cubicBezTo>
                  <a:pt x="6149038" y="59988"/>
                  <a:pt x="6123646" y="34596"/>
                  <a:pt x="6092324" y="34596"/>
                </a:cubicBezTo>
                <a:lnTo>
                  <a:pt x="5988006" y="34596"/>
                </a:lnTo>
                <a:lnTo>
                  <a:pt x="5360366" y="34596"/>
                </a:lnTo>
                <a:lnTo>
                  <a:pt x="3390179" y="34596"/>
                </a:lnTo>
                <a:lnTo>
                  <a:pt x="2360768" y="34596"/>
                </a:lnTo>
                <a:close/>
                <a:moveTo>
                  <a:pt x="0" y="0"/>
                </a:moveTo>
                <a:lnTo>
                  <a:pt x="6211660" y="0"/>
                </a:lnTo>
                <a:lnTo>
                  <a:pt x="6211660" y="1111964"/>
                </a:lnTo>
                <a:lnTo>
                  <a:pt x="0" y="1111964"/>
                </a:lnTo>
                <a:close/>
              </a:path>
            </a:pathLst>
          </a:custGeom>
        </p:spPr>
      </p:pic>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i="1" dirty="0"/>
              <a:t>K</a:t>
            </a:r>
            <a:r>
              <a:rPr lang="en-US" dirty="0"/>
              <a:t>-hop path query example: Job “blast radius” over machine generated lineage graphs</a:t>
            </a:r>
          </a:p>
        </p:txBody>
      </p:sp>
      <p:sp>
        <p:nvSpPr>
          <p:cNvPr id="7" name="Rectangle 6">
            <a:extLst>
              <a:ext uri="{FF2B5EF4-FFF2-40B4-BE49-F238E27FC236}">
                <a16:creationId xmlns:a16="http://schemas.microsoft.com/office/drawing/2014/main" id="{762EA138-0D6F-0C4E-B1B6-EE2E1F527CFF}"/>
              </a:ext>
            </a:extLst>
          </p:cNvPr>
          <p:cNvSpPr/>
          <p:nvPr/>
        </p:nvSpPr>
        <p:spPr>
          <a:xfrm>
            <a:off x="458639" y="3657602"/>
            <a:ext cx="6477000" cy="1200329"/>
          </a:xfrm>
          <a:prstGeom prst="rect">
            <a:avLst/>
          </a:prstGeom>
        </p:spPr>
        <p:txBody>
          <a:bodyPr wrap="square">
            <a:spAutoFit/>
          </a:bodyPr>
          <a:lstStyle/>
          <a:p>
            <a:r>
              <a:rPr lang="en-US" dirty="0">
                <a:solidFill>
                  <a:srgbClr val="7030A0"/>
                </a:solidFill>
                <a:latin typeface="Courier New" panose="02070309020205020404" pitchFamily="49" charset="0"/>
                <a:cs typeface="Courier New" panose="02070309020205020404" pitchFamily="49" charset="0"/>
              </a:rPr>
              <a:t>MATCH</a:t>
            </a:r>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(j1</a:t>
            </a:r>
            <a:r>
              <a:rPr lang="en-US" b="1" dirty="0">
                <a:solidFill>
                  <a:schemeClr val="accent6"/>
                </a:solidFill>
                <a:latin typeface="Courier New" panose="02070309020205020404" pitchFamily="49" charset="0"/>
                <a:cs typeface="Courier New" panose="02070309020205020404" pitchFamily="49" charset="0"/>
              </a:rPr>
              <a:t>:Job</a:t>
            </a:r>
            <a:r>
              <a:rPr lang="en-US" b="1" dirty="0">
                <a:latin typeface="Courier New" panose="02070309020205020404" pitchFamily="49" charset="0"/>
                <a:cs typeface="Courier New" panose="02070309020205020404" pitchFamily="49" charset="0"/>
              </a:rPr>
              <a:t>)-&gt;(f1</a:t>
            </a:r>
            <a:r>
              <a:rPr lang="en-US" b="1" dirty="0">
                <a:solidFill>
                  <a:schemeClr val="accent6"/>
                </a:solidFill>
                <a:latin typeface="Courier New" panose="02070309020205020404" pitchFamily="49" charset="0"/>
                <a:cs typeface="Courier New" panose="02070309020205020404" pitchFamily="49" charset="0"/>
              </a:rPr>
              <a:t>:File</a:t>
            </a:r>
            <a:r>
              <a:rPr lang="en-US" b="1" dirty="0">
                <a:latin typeface="Courier New" panose="02070309020205020404" pitchFamily="49" charset="0"/>
                <a:cs typeface="Courier New" panose="02070309020205020404" pitchFamily="49" charset="0"/>
              </a:rPr>
              <a:t>)</a:t>
            </a:r>
          </a:p>
          <a:p>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(f1</a:t>
            </a:r>
            <a:r>
              <a:rPr lang="en-US" b="1" dirty="0">
                <a:solidFill>
                  <a:schemeClr val="accent6"/>
                </a:solidFill>
                <a:latin typeface="Courier New" panose="02070309020205020404" pitchFamily="49" charset="0"/>
                <a:cs typeface="Courier New" panose="02070309020205020404" pitchFamily="49" charset="0"/>
              </a:rPr>
              <a:t>:File</a:t>
            </a:r>
            <a:r>
              <a:rPr lang="en-US" b="1" dirty="0">
                <a:latin typeface="Courier New" panose="02070309020205020404" pitchFamily="49" charset="0"/>
                <a:cs typeface="Courier New" panose="02070309020205020404" pitchFamily="49" charset="0"/>
              </a:rPr>
              <a:t>)-[r*0..k]-&gt;(f2</a:t>
            </a:r>
            <a:r>
              <a:rPr lang="en-US" b="1" dirty="0">
                <a:solidFill>
                  <a:schemeClr val="accent6"/>
                </a:solidFill>
                <a:latin typeface="Courier New" panose="02070309020205020404" pitchFamily="49" charset="0"/>
                <a:cs typeface="Courier New" panose="02070309020205020404" pitchFamily="49" charset="0"/>
              </a:rPr>
              <a:t>:File</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(f2</a:t>
            </a:r>
            <a:r>
              <a:rPr lang="en-US" b="1" dirty="0">
                <a:solidFill>
                  <a:schemeClr val="accent6"/>
                </a:solidFill>
                <a:latin typeface="Courier New" panose="02070309020205020404" pitchFamily="49" charset="0"/>
                <a:cs typeface="Courier New" panose="02070309020205020404" pitchFamily="49" charset="0"/>
              </a:rPr>
              <a:t>:File</a:t>
            </a:r>
            <a:r>
              <a:rPr lang="en-US" b="1" dirty="0">
                <a:latin typeface="Courier New" panose="02070309020205020404" pitchFamily="49" charset="0"/>
                <a:cs typeface="Courier New" panose="02070309020205020404" pitchFamily="49" charset="0"/>
              </a:rPr>
              <a:t>)-&gt;(j2</a:t>
            </a:r>
            <a:r>
              <a:rPr lang="en-US" b="1" dirty="0">
                <a:solidFill>
                  <a:schemeClr val="accent6"/>
                </a:solidFill>
                <a:latin typeface="Courier New" panose="02070309020205020404" pitchFamily="49" charset="0"/>
                <a:cs typeface="Courier New" panose="02070309020205020404" pitchFamily="49" charset="0"/>
              </a:rPr>
              <a:t>:Job</a:t>
            </a:r>
            <a:r>
              <a:rPr lang="en-US" b="1" dirty="0">
                <a:latin typeface="Courier New" panose="02070309020205020404" pitchFamily="49" charset="0"/>
                <a:cs typeface="Courier New" panose="02070309020205020404" pitchFamily="49" charset="0"/>
              </a:rPr>
              <a:t>)</a:t>
            </a:r>
          </a:p>
          <a:p>
            <a:r>
              <a:rPr lang="en-US" dirty="0">
                <a:solidFill>
                  <a:srgbClr val="7030A0"/>
                </a:solidFill>
                <a:latin typeface="Courier New" panose="02070309020205020404" pitchFamily="49" charset="0"/>
                <a:cs typeface="Courier New" panose="02070309020205020404" pitchFamily="49" charset="0"/>
              </a:rPr>
              <a:t>RETURN</a:t>
            </a:r>
            <a:r>
              <a:rPr lang="en-US" dirty="0">
                <a:solidFill>
                  <a:schemeClr val="tx1">
                    <a:lumMod val="50000"/>
                    <a:lumOff val="50000"/>
                  </a:schemeClr>
                </a:solidFill>
                <a:latin typeface="Courier New" panose="02070309020205020404" pitchFamily="49" charset="0"/>
                <a:cs typeface="Courier New" panose="02070309020205020404" pitchFamily="49" charset="0"/>
              </a:rPr>
              <a:t> j1, j2</a:t>
            </a:r>
          </a:p>
        </p:txBody>
      </p:sp>
      <p:graphicFrame>
        <p:nvGraphicFramePr>
          <p:cNvPr id="6" name="Table 5">
            <a:extLst>
              <a:ext uri="{FF2B5EF4-FFF2-40B4-BE49-F238E27FC236}">
                <a16:creationId xmlns:a16="http://schemas.microsoft.com/office/drawing/2014/main" id="{9B05284E-24C1-564C-84AB-48C08FB17703}"/>
              </a:ext>
            </a:extLst>
          </p:cNvPr>
          <p:cNvGraphicFramePr>
            <a:graphicFrameLocks noGrp="1"/>
          </p:cNvGraphicFramePr>
          <p:nvPr/>
        </p:nvGraphicFramePr>
        <p:xfrm>
          <a:off x="6446736" y="3406445"/>
          <a:ext cx="4907064" cy="2949905"/>
        </p:xfrm>
        <a:graphic>
          <a:graphicData uri="http://schemas.openxmlformats.org/drawingml/2006/table">
            <a:tbl>
              <a:tblPr firstRow="1" bandRow="1">
                <a:tableStyleId>{5C22544A-7EE6-4342-B048-85BDC9FD1C3A}</a:tableStyleId>
              </a:tblPr>
              <a:tblGrid>
                <a:gridCol w="1635688">
                  <a:extLst>
                    <a:ext uri="{9D8B030D-6E8A-4147-A177-3AD203B41FA5}">
                      <a16:colId xmlns:a16="http://schemas.microsoft.com/office/drawing/2014/main" val="3447520294"/>
                    </a:ext>
                  </a:extLst>
                </a:gridCol>
                <a:gridCol w="1635688">
                  <a:extLst>
                    <a:ext uri="{9D8B030D-6E8A-4147-A177-3AD203B41FA5}">
                      <a16:colId xmlns:a16="http://schemas.microsoft.com/office/drawing/2014/main" val="4123169412"/>
                    </a:ext>
                  </a:extLst>
                </a:gridCol>
                <a:gridCol w="1635688">
                  <a:extLst>
                    <a:ext uri="{9D8B030D-6E8A-4147-A177-3AD203B41FA5}">
                      <a16:colId xmlns:a16="http://schemas.microsoft.com/office/drawing/2014/main" val="4236832941"/>
                    </a:ext>
                  </a:extLst>
                </a:gridCol>
              </a:tblGrid>
              <a:tr h="421415">
                <a:tc>
                  <a:txBody>
                    <a:bodyPr/>
                    <a:lstStyle/>
                    <a:p>
                      <a:pPr algn="ctr"/>
                      <a:r>
                        <a:rPr lang="en-US" dirty="0"/>
                        <a:t>Variable</a:t>
                      </a:r>
                    </a:p>
                  </a:txBody>
                  <a:tcPr anchor="ctr"/>
                </a:tc>
                <a:tc>
                  <a:txBody>
                    <a:bodyPr/>
                    <a:lstStyle/>
                    <a:p>
                      <a:pPr algn="ctr"/>
                      <a:r>
                        <a:rPr lang="en-US" dirty="0"/>
                        <a:t>Binding</a:t>
                      </a:r>
                    </a:p>
                  </a:txBody>
                  <a:tcPr anchor="ctr"/>
                </a:tc>
                <a:tc>
                  <a:txBody>
                    <a:bodyPr/>
                    <a:lstStyle/>
                    <a:p>
                      <a:pPr algn="ctr"/>
                      <a:r>
                        <a:rPr lang="en-US" dirty="0"/>
                        <a:t>Type</a:t>
                      </a:r>
                    </a:p>
                  </a:txBody>
                  <a:tcPr anchor="ctr"/>
                </a:tc>
                <a:extLst>
                  <a:ext uri="{0D108BD9-81ED-4DB2-BD59-A6C34878D82A}">
                    <a16:rowId xmlns:a16="http://schemas.microsoft.com/office/drawing/2014/main" val="3996415164"/>
                  </a:ext>
                </a:extLst>
              </a:tr>
              <a:tr h="421415">
                <a:tc>
                  <a:txBody>
                    <a:bodyPr/>
                    <a:lstStyle/>
                    <a:p>
                      <a:pPr algn="ctr"/>
                      <a:r>
                        <a:rPr lang="en-US" dirty="0"/>
                        <a:t>j1</a:t>
                      </a:r>
                    </a:p>
                  </a:txBody>
                  <a:tcPr anchor="ctr"/>
                </a:tc>
                <a:tc>
                  <a:txBody>
                    <a:bodyPr/>
                    <a:lstStyle/>
                    <a:p>
                      <a:pPr algn="ctr"/>
                      <a:r>
                        <a:rPr lang="en-US" dirty="0"/>
                        <a:t>Job1</a:t>
                      </a:r>
                    </a:p>
                  </a:txBody>
                  <a:tcPr anchor="ctr"/>
                </a:tc>
                <a:tc>
                  <a:txBody>
                    <a:bodyPr/>
                    <a:lstStyle/>
                    <a:p>
                      <a:pPr algn="ctr"/>
                      <a:r>
                        <a:rPr lang="en-US" dirty="0"/>
                        <a:t>Job</a:t>
                      </a:r>
                    </a:p>
                  </a:txBody>
                  <a:tcPr anchor="ctr"/>
                </a:tc>
                <a:extLst>
                  <a:ext uri="{0D108BD9-81ED-4DB2-BD59-A6C34878D82A}">
                    <a16:rowId xmlns:a16="http://schemas.microsoft.com/office/drawing/2014/main" val="1553844815"/>
                  </a:ext>
                </a:extLst>
              </a:tr>
              <a:tr h="421415">
                <a:tc>
                  <a:txBody>
                    <a:bodyPr/>
                    <a:lstStyle/>
                    <a:p>
                      <a:pPr algn="ctr"/>
                      <a:r>
                        <a:rPr lang="en-US" dirty="0"/>
                        <a:t>f1</a:t>
                      </a:r>
                    </a:p>
                  </a:txBody>
                  <a:tcPr anchor="ctr"/>
                </a:tc>
                <a:tc>
                  <a:txBody>
                    <a:bodyPr/>
                    <a:lstStyle/>
                    <a:p>
                      <a:pPr algn="ctr"/>
                      <a:r>
                        <a:rPr lang="en-US" dirty="0"/>
                        <a:t>File1</a:t>
                      </a:r>
                    </a:p>
                  </a:txBody>
                  <a:tcPr anchor="ctr"/>
                </a:tc>
                <a:tc>
                  <a:txBody>
                    <a:bodyPr/>
                    <a:lstStyle/>
                    <a:p>
                      <a:pPr algn="ctr"/>
                      <a:r>
                        <a:rPr lang="en-US" dirty="0"/>
                        <a:t>File</a:t>
                      </a:r>
                    </a:p>
                  </a:txBody>
                  <a:tcPr anchor="ctr"/>
                </a:tc>
                <a:extLst>
                  <a:ext uri="{0D108BD9-81ED-4DB2-BD59-A6C34878D82A}">
                    <a16:rowId xmlns:a16="http://schemas.microsoft.com/office/drawing/2014/main" val="1985515937"/>
                  </a:ext>
                </a:extLst>
              </a:tr>
              <a:tr h="421415">
                <a:tc>
                  <a:txBody>
                    <a:bodyPr/>
                    <a:lstStyle/>
                    <a:p>
                      <a:pPr algn="ctr"/>
                      <a:r>
                        <a:rPr lang="en-US" dirty="0"/>
                        <a:t>f2</a:t>
                      </a:r>
                    </a:p>
                  </a:txBody>
                  <a:tcPr anchor="ctr"/>
                </a:tc>
                <a:tc>
                  <a:txBody>
                    <a:bodyPr/>
                    <a:lstStyle/>
                    <a:p>
                      <a:pPr algn="ctr"/>
                      <a:r>
                        <a:rPr lang="en-US" dirty="0"/>
                        <a:t>File2</a:t>
                      </a:r>
                    </a:p>
                  </a:txBody>
                  <a:tcPr anchor="ctr"/>
                </a:tc>
                <a:tc>
                  <a:txBody>
                    <a:bodyPr/>
                    <a:lstStyle/>
                    <a:p>
                      <a:pPr algn="ctr"/>
                      <a:r>
                        <a:rPr lang="en-US" dirty="0"/>
                        <a:t>File</a:t>
                      </a:r>
                    </a:p>
                  </a:txBody>
                  <a:tcPr anchor="ctr"/>
                </a:tc>
                <a:extLst>
                  <a:ext uri="{0D108BD9-81ED-4DB2-BD59-A6C34878D82A}">
                    <a16:rowId xmlns:a16="http://schemas.microsoft.com/office/drawing/2014/main" val="714322495"/>
                  </a:ext>
                </a:extLst>
              </a:tr>
              <a:tr h="421415">
                <a:tc>
                  <a:txBody>
                    <a:bodyPr/>
                    <a:lstStyle/>
                    <a:p>
                      <a:pPr algn="ctr"/>
                      <a:r>
                        <a:rPr lang="en-US" dirty="0"/>
                        <a:t>j2</a:t>
                      </a:r>
                    </a:p>
                  </a:txBody>
                  <a:tcPr anchor="ctr"/>
                </a:tc>
                <a:tc>
                  <a:txBody>
                    <a:bodyPr/>
                    <a:lstStyle/>
                    <a:p>
                      <a:pPr algn="ctr"/>
                      <a:r>
                        <a:rPr lang="en-US" dirty="0"/>
                        <a:t>Job2</a:t>
                      </a:r>
                    </a:p>
                  </a:txBody>
                  <a:tcPr anchor="ctr"/>
                </a:tc>
                <a:tc>
                  <a:txBody>
                    <a:bodyPr/>
                    <a:lstStyle/>
                    <a:p>
                      <a:pPr algn="ctr"/>
                      <a:r>
                        <a:rPr lang="en-US" dirty="0"/>
                        <a:t>Job</a:t>
                      </a:r>
                    </a:p>
                  </a:txBody>
                  <a:tcPr anchor="ctr"/>
                </a:tc>
                <a:extLst>
                  <a:ext uri="{0D108BD9-81ED-4DB2-BD59-A6C34878D82A}">
                    <a16:rowId xmlns:a16="http://schemas.microsoft.com/office/drawing/2014/main" val="4174015956"/>
                  </a:ext>
                </a:extLst>
              </a:tr>
              <a:tr h="421415">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477457313"/>
                  </a:ext>
                </a:extLst>
              </a:tr>
              <a:tr h="421415">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825091597"/>
                  </a:ext>
                </a:extLst>
              </a:tr>
            </a:tbl>
          </a:graphicData>
        </a:graphic>
      </p:graphicFrame>
      <p:sp>
        <p:nvSpPr>
          <p:cNvPr id="2" name="Slide Number Placeholder 1">
            <a:extLst>
              <a:ext uri="{FF2B5EF4-FFF2-40B4-BE49-F238E27FC236}">
                <a16:creationId xmlns:a16="http://schemas.microsoft.com/office/drawing/2014/main" id="{8B136B1F-E760-1148-82E2-095C340A0264}"/>
              </a:ext>
            </a:extLst>
          </p:cNvPr>
          <p:cNvSpPr>
            <a:spLocks noGrp="1"/>
          </p:cNvSpPr>
          <p:nvPr>
            <p:ph type="sldNum" sz="quarter" idx="12"/>
          </p:nvPr>
        </p:nvSpPr>
        <p:spPr/>
        <p:txBody>
          <a:bodyPr/>
          <a:lstStyle/>
          <a:p>
            <a:fld id="{B2616F0E-BCAF-964B-B067-C622FBF8CA6B}" type="slidenum">
              <a:rPr lang="en-US" smtClean="0"/>
              <a:t>112</a:t>
            </a:fld>
            <a:endParaRPr lang="en-US" dirty="0"/>
          </a:p>
        </p:txBody>
      </p:sp>
    </p:spTree>
    <p:extLst>
      <p:ext uri="{BB962C8B-B14F-4D97-AF65-F5344CB8AC3E}">
        <p14:creationId xmlns:p14="http://schemas.microsoft.com/office/powerpoint/2010/main" val="40339105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i="1" dirty="0"/>
              <a:t>K</a:t>
            </a:r>
            <a:r>
              <a:rPr lang="en-US" dirty="0"/>
              <a:t>-hop path query example: Job “blast radius” over machine generated lineage graphs</a:t>
            </a:r>
          </a:p>
        </p:txBody>
      </p:sp>
      <p:sp>
        <p:nvSpPr>
          <p:cNvPr id="7" name="Rectangle 6">
            <a:extLst>
              <a:ext uri="{FF2B5EF4-FFF2-40B4-BE49-F238E27FC236}">
                <a16:creationId xmlns:a16="http://schemas.microsoft.com/office/drawing/2014/main" id="{762EA138-0D6F-0C4E-B1B6-EE2E1F527CFF}"/>
              </a:ext>
            </a:extLst>
          </p:cNvPr>
          <p:cNvSpPr/>
          <p:nvPr/>
        </p:nvSpPr>
        <p:spPr>
          <a:xfrm>
            <a:off x="458639" y="3657602"/>
            <a:ext cx="6477000" cy="1200329"/>
          </a:xfrm>
          <a:prstGeom prst="rect">
            <a:avLst/>
          </a:prstGeom>
        </p:spPr>
        <p:txBody>
          <a:bodyPr wrap="square">
            <a:spAutoFit/>
          </a:bodyPr>
          <a:lstStyle/>
          <a:p>
            <a:r>
              <a:rPr lang="en-US" dirty="0">
                <a:solidFill>
                  <a:srgbClr val="7030A0"/>
                </a:solidFill>
                <a:latin typeface="Courier New" panose="02070309020205020404" pitchFamily="49" charset="0"/>
                <a:cs typeface="Courier New" panose="02070309020205020404" pitchFamily="49" charset="0"/>
              </a:rPr>
              <a:t>MATCH</a:t>
            </a:r>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(j1</a:t>
            </a:r>
            <a:r>
              <a:rPr lang="en-US" dirty="0">
                <a:solidFill>
                  <a:schemeClr val="accent6"/>
                </a:solidFill>
                <a:latin typeface="Courier New" panose="02070309020205020404" pitchFamily="49" charset="0"/>
                <a:cs typeface="Courier New" panose="02070309020205020404" pitchFamily="49" charset="0"/>
              </a:rPr>
              <a:t>:Job</a:t>
            </a:r>
            <a:r>
              <a:rPr lang="en-US" dirty="0">
                <a:latin typeface="Courier New" panose="02070309020205020404" pitchFamily="49" charset="0"/>
                <a:cs typeface="Courier New" panose="02070309020205020404" pitchFamily="49" charset="0"/>
              </a:rPr>
              <a:t>)-&gt;(f1</a:t>
            </a:r>
            <a:r>
              <a:rPr lang="en-US" dirty="0">
                <a:solidFill>
                  <a:schemeClr val="accent6"/>
                </a:solidFill>
                <a:latin typeface="Courier New" panose="02070309020205020404" pitchFamily="49" charset="0"/>
                <a:cs typeface="Courier New" panose="02070309020205020404" pitchFamily="49" charset="0"/>
              </a:rPr>
              <a:t>:File</a:t>
            </a:r>
            <a:r>
              <a:rPr lang="en-US" dirty="0">
                <a:latin typeface="Courier New" panose="02070309020205020404" pitchFamily="49" charset="0"/>
                <a:cs typeface="Courier New" panose="02070309020205020404" pitchFamily="49" charset="0"/>
              </a:rPr>
              <a:t>)</a:t>
            </a:r>
          </a:p>
          <a:p>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(f1</a:t>
            </a:r>
            <a:r>
              <a:rPr lang="en-US" dirty="0">
                <a:solidFill>
                  <a:schemeClr val="accent6"/>
                </a:solidFill>
                <a:latin typeface="Courier New" panose="02070309020205020404" pitchFamily="49" charset="0"/>
                <a:cs typeface="Courier New" panose="02070309020205020404" pitchFamily="49" charset="0"/>
              </a:rPr>
              <a:t>:File</a:t>
            </a:r>
            <a:r>
              <a:rPr lang="en-US"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-[r*0..k]-&gt;</a:t>
            </a:r>
            <a:r>
              <a:rPr lang="en-US" dirty="0">
                <a:latin typeface="Courier New" panose="02070309020205020404" pitchFamily="49" charset="0"/>
                <a:cs typeface="Courier New" panose="02070309020205020404" pitchFamily="49" charset="0"/>
              </a:rPr>
              <a:t>(f2</a:t>
            </a:r>
            <a:r>
              <a:rPr lang="en-US" dirty="0">
                <a:solidFill>
                  <a:schemeClr val="accent6"/>
                </a:solidFill>
                <a:latin typeface="Courier New" panose="02070309020205020404" pitchFamily="49" charset="0"/>
                <a:cs typeface="Courier New" panose="02070309020205020404" pitchFamily="49" charset="0"/>
              </a:rPr>
              <a:t>:File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(f2</a:t>
            </a:r>
            <a:r>
              <a:rPr lang="en-US" dirty="0">
                <a:solidFill>
                  <a:schemeClr val="accent6"/>
                </a:solidFill>
                <a:latin typeface="Courier New" panose="02070309020205020404" pitchFamily="49" charset="0"/>
                <a:cs typeface="Courier New" panose="02070309020205020404" pitchFamily="49" charset="0"/>
              </a:rPr>
              <a:t>:File</a:t>
            </a:r>
            <a:r>
              <a:rPr lang="en-US" dirty="0">
                <a:latin typeface="Courier New" panose="02070309020205020404" pitchFamily="49" charset="0"/>
                <a:cs typeface="Courier New" panose="02070309020205020404" pitchFamily="49" charset="0"/>
              </a:rPr>
              <a:t>)-&gt;(j2</a:t>
            </a:r>
            <a:r>
              <a:rPr lang="en-US" dirty="0">
                <a:solidFill>
                  <a:schemeClr val="accent6"/>
                </a:solidFill>
                <a:latin typeface="Courier New" panose="02070309020205020404" pitchFamily="49" charset="0"/>
                <a:cs typeface="Courier New" panose="02070309020205020404" pitchFamily="49" charset="0"/>
              </a:rPr>
              <a:t>:Job</a:t>
            </a:r>
            <a:r>
              <a:rPr lang="en-US" dirty="0">
                <a:latin typeface="Courier New" panose="02070309020205020404" pitchFamily="49" charset="0"/>
                <a:cs typeface="Courier New" panose="02070309020205020404" pitchFamily="49" charset="0"/>
              </a:rPr>
              <a:t>)</a:t>
            </a:r>
          </a:p>
          <a:p>
            <a:r>
              <a:rPr lang="en-US" b="1" dirty="0">
                <a:solidFill>
                  <a:srgbClr val="7030A0"/>
                </a:solidFill>
                <a:latin typeface="Courier New" panose="02070309020205020404" pitchFamily="49" charset="0"/>
                <a:cs typeface="Courier New" panose="02070309020205020404" pitchFamily="49" charset="0"/>
              </a:rPr>
              <a:t>RETURN</a:t>
            </a:r>
            <a:r>
              <a:rPr lang="en-US" b="1" dirty="0">
                <a:solidFill>
                  <a:schemeClr val="tx1">
                    <a:lumMod val="50000"/>
                    <a:lumOff val="50000"/>
                  </a:schemeClr>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j1, j2</a:t>
            </a:r>
          </a:p>
        </p:txBody>
      </p:sp>
      <p:pic>
        <p:nvPicPr>
          <p:cNvPr id="18" name="Picture 17">
            <a:extLst>
              <a:ext uri="{FF2B5EF4-FFF2-40B4-BE49-F238E27FC236}">
                <a16:creationId xmlns:a16="http://schemas.microsoft.com/office/drawing/2014/main" id="{D58146F3-FA33-234A-8ABF-9A8F42A9E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140" y="1944565"/>
            <a:ext cx="6211660" cy="1111964"/>
          </a:xfrm>
          <a:prstGeom prst="rect">
            <a:avLst/>
          </a:prstGeom>
        </p:spPr>
      </p:pic>
      <p:pic>
        <p:nvPicPr>
          <p:cNvPr id="17" name="Picture 16">
            <a:extLst>
              <a:ext uri="{FF2B5EF4-FFF2-40B4-BE49-F238E27FC236}">
                <a16:creationId xmlns:a16="http://schemas.microsoft.com/office/drawing/2014/main" id="{9BA6710A-B6AA-9E44-B346-1FDEB93F38AB}"/>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a:xfrm>
            <a:off x="5142140" y="1941845"/>
            <a:ext cx="6211660" cy="1111964"/>
          </a:xfrm>
          <a:custGeom>
            <a:avLst/>
            <a:gdLst>
              <a:gd name="connsiteX0" fmla="*/ 2129133 w 6211660"/>
              <a:gd name="connsiteY0" fmla="*/ 34596 h 1111964"/>
              <a:gd name="connsiteX1" fmla="*/ 2052290 w 6211660"/>
              <a:gd name="connsiteY1" fmla="*/ 111439 h 1111964"/>
              <a:gd name="connsiteX2" fmla="*/ 2052290 w 6211660"/>
              <a:gd name="connsiteY2" fmla="*/ 418800 h 1111964"/>
              <a:gd name="connsiteX3" fmla="*/ 2129133 w 6211660"/>
              <a:gd name="connsiteY3" fmla="*/ 495643 h 1111964"/>
              <a:gd name="connsiteX4" fmla="*/ 2259322 w 6211660"/>
              <a:gd name="connsiteY4" fmla="*/ 495643 h 1111964"/>
              <a:gd name="connsiteX5" fmla="*/ 2259322 w 6211660"/>
              <a:gd name="connsiteY5" fmla="*/ 541815 h 1111964"/>
              <a:gd name="connsiteX6" fmla="*/ 2267294 w 6211660"/>
              <a:gd name="connsiteY6" fmla="*/ 581302 h 1111964"/>
              <a:gd name="connsiteX7" fmla="*/ 2280491 w 6211660"/>
              <a:gd name="connsiteY7" fmla="*/ 600876 h 1111964"/>
              <a:gd name="connsiteX8" fmla="*/ 2280491 w 6211660"/>
              <a:gd name="connsiteY8" fmla="*/ 933191 h 1111964"/>
              <a:gd name="connsiteX9" fmla="*/ 2392157 w 6211660"/>
              <a:gd name="connsiteY9" fmla="*/ 1044857 h 1111964"/>
              <a:gd name="connsiteX10" fmla="*/ 4287009 w 6211660"/>
              <a:gd name="connsiteY10" fmla="*/ 1044857 h 1111964"/>
              <a:gd name="connsiteX11" fmla="*/ 4398675 w 6211660"/>
              <a:gd name="connsiteY11" fmla="*/ 933191 h 1111964"/>
              <a:gd name="connsiteX12" fmla="*/ 4398675 w 6211660"/>
              <a:gd name="connsiteY12" fmla="*/ 643261 h 1111964"/>
              <a:gd name="connsiteX13" fmla="*/ 5988006 w 6211660"/>
              <a:gd name="connsiteY13" fmla="*/ 643261 h 1111964"/>
              <a:gd name="connsiteX14" fmla="*/ 6089452 w 6211660"/>
              <a:gd name="connsiteY14" fmla="*/ 541815 h 1111964"/>
              <a:gd name="connsiteX15" fmla="*/ 6089452 w 6211660"/>
              <a:gd name="connsiteY15" fmla="*/ 374874 h 1111964"/>
              <a:gd name="connsiteX16" fmla="*/ 6092324 w 6211660"/>
              <a:gd name="connsiteY16" fmla="*/ 374874 h 1111964"/>
              <a:gd name="connsiteX17" fmla="*/ 6149038 w 6211660"/>
              <a:gd name="connsiteY17" fmla="*/ 318160 h 1111964"/>
              <a:gd name="connsiteX18" fmla="*/ 6149038 w 6211660"/>
              <a:gd name="connsiteY18" fmla="*/ 91310 h 1111964"/>
              <a:gd name="connsiteX19" fmla="*/ 6092324 w 6211660"/>
              <a:gd name="connsiteY19" fmla="*/ 34596 h 1111964"/>
              <a:gd name="connsiteX20" fmla="*/ 5988006 w 6211660"/>
              <a:gd name="connsiteY20" fmla="*/ 34596 h 1111964"/>
              <a:gd name="connsiteX21" fmla="*/ 5360366 w 6211660"/>
              <a:gd name="connsiteY21" fmla="*/ 34596 h 1111964"/>
              <a:gd name="connsiteX22" fmla="*/ 3390179 w 6211660"/>
              <a:gd name="connsiteY22" fmla="*/ 34596 h 1111964"/>
              <a:gd name="connsiteX23" fmla="*/ 2360768 w 6211660"/>
              <a:gd name="connsiteY23" fmla="*/ 34596 h 1111964"/>
              <a:gd name="connsiteX24" fmla="*/ 0 w 6211660"/>
              <a:gd name="connsiteY24" fmla="*/ 0 h 1111964"/>
              <a:gd name="connsiteX25" fmla="*/ 6211660 w 6211660"/>
              <a:gd name="connsiteY25" fmla="*/ 0 h 1111964"/>
              <a:gd name="connsiteX26" fmla="*/ 6211660 w 6211660"/>
              <a:gd name="connsiteY26" fmla="*/ 1111964 h 1111964"/>
              <a:gd name="connsiteX27" fmla="*/ 0 w 6211660"/>
              <a:gd name="connsiteY27" fmla="*/ 1111964 h 111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11660" h="1111964">
                <a:moveTo>
                  <a:pt x="2129133" y="34596"/>
                </a:moveTo>
                <a:cubicBezTo>
                  <a:pt x="2086694" y="34596"/>
                  <a:pt x="2052290" y="69000"/>
                  <a:pt x="2052290" y="111439"/>
                </a:cubicBezTo>
                <a:lnTo>
                  <a:pt x="2052290" y="418800"/>
                </a:lnTo>
                <a:cubicBezTo>
                  <a:pt x="2052290" y="461239"/>
                  <a:pt x="2086694" y="495643"/>
                  <a:pt x="2129133" y="495643"/>
                </a:cubicBezTo>
                <a:lnTo>
                  <a:pt x="2259322" y="495643"/>
                </a:lnTo>
                <a:lnTo>
                  <a:pt x="2259322" y="541815"/>
                </a:lnTo>
                <a:cubicBezTo>
                  <a:pt x="2259322" y="555822"/>
                  <a:pt x="2262161" y="569166"/>
                  <a:pt x="2267294" y="581302"/>
                </a:cubicBezTo>
                <a:lnTo>
                  <a:pt x="2280491" y="600876"/>
                </a:lnTo>
                <a:lnTo>
                  <a:pt x="2280491" y="933191"/>
                </a:lnTo>
                <a:cubicBezTo>
                  <a:pt x="2280491" y="994862"/>
                  <a:pt x="2330486" y="1044857"/>
                  <a:pt x="2392157" y="1044857"/>
                </a:cubicBezTo>
                <a:lnTo>
                  <a:pt x="4287009" y="1044857"/>
                </a:lnTo>
                <a:cubicBezTo>
                  <a:pt x="4348680" y="1044857"/>
                  <a:pt x="4398675" y="994862"/>
                  <a:pt x="4398675" y="933191"/>
                </a:cubicBezTo>
                <a:lnTo>
                  <a:pt x="4398675" y="643261"/>
                </a:lnTo>
                <a:lnTo>
                  <a:pt x="5988006" y="643261"/>
                </a:lnTo>
                <a:cubicBezTo>
                  <a:pt x="6044033" y="643261"/>
                  <a:pt x="6089452" y="597842"/>
                  <a:pt x="6089452" y="541815"/>
                </a:cubicBezTo>
                <a:lnTo>
                  <a:pt x="6089452" y="374874"/>
                </a:lnTo>
                <a:lnTo>
                  <a:pt x="6092324" y="374874"/>
                </a:lnTo>
                <a:cubicBezTo>
                  <a:pt x="6123646" y="374874"/>
                  <a:pt x="6149038" y="349482"/>
                  <a:pt x="6149038" y="318160"/>
                </a:cubicBezTo>
                <a:lnTo>
                  <a:pt x="6149038" y="91310"/>
                </a:lnTo>
                <a:cubicBezTo>
                  <a:pt x="6149038" y="59988"/>
                  <a:pt x="6123646" y="34596"/>
                  <a:pt x="6092324" y="34596"/>
                </a:cubicBezTo>
                <a:lnTo>
                  <a:pt x="5988006" y="34596"/>
                </a:lnTo>
                <a:lnTo>
                  <a:pt x="5360366" y="34596"/>
                </a:lnTo>
                <a:lnTo>
                  <a:pt x="3390179" y="34596"/>
                </a:lnTo>
                <a:lnTo>
                  <a:pt x="2360768" y="34596"/>
                </a:lnTo>
                <a:close/>
                <a:moveTo>
                  <a:pt x="0" y="0"/>
                </a:moveTo>
                <a:lnTo>
                  <a:pt x="6211660" y="0"/>
                </a:lnTo>
                <a:lnTo>
                  <a:pt x="6211660" y="1111964"/>
                </a:lnTo>
                <a:lnTo>
                  <a:pt x="0" y="1111964"/>
                </a:lnTo>
                <a:close/>
              </a:path>
            </a:pathLst>
          </a:custGeom>
        </p:spPr>
      </p:pic>
      <p:sp>
        <p:nvSpPr>
          <p:cNvPr id="10" name="TextBox 9">
            <a:extLst>
              <a:ext uri="{FF2B5EF4-FFF2-40B4-BE49-F238E27FC236}">
                <a16:creationId xmlns:a16="http://schemas.microsoft.com/office/drawing/2014/main" id="{539B16F2-899F-F245-AE90-CA651BB2559B}"/>
              </a:ext>
            </a:extLst>
          </p:cNvPr>
          <p:cNvSpPr txBox="1"/>
          <p:nvPr/>
        </p:nvSpPr>
        <p:spPr>
          <a:xfrm>
            <a:off x="602962" y="5276785"/>
            <a:ext cx="3840551" cy="646331"/>
          </a:xfrm>
          <a:prstGeom prst="rect">
            <a:avLst/>
          </a:prstGeom>
          <a:noFill/>
        </p:spPr>
        <p:txBody>
          <a:bodyPr wrap="square" rtlCol="0">
            <a:spAutoFit/>
          </a:bodyPr>
          <a:lstStyle/>
          <a:p>
            <a:pPr algn="ctr"/>
            <a:r>
              <a:rPr lang="en-US" i="1" dirty="0">
                <a:solidFill>
                  <a:srgbClr val="FF0000"/>
                </a:solidFill>
                <a:latin typeface="Calibri" panose="020F0502020204030204" pitchFamily="34" charset="0"/>
                <a:cs typeface="Calibri" panose="020F0502020204030204" pitchFamily="34" charset="0"/>
              </a:rPr>
              <a:t>Pattern matches all jobs </a:t>
            </a:r>
          </a:p>
          <a:p>
            <a:pPr algn="ctr"/>
            <a:r>
              <a:rPr lang="en-US" i="1" dirty="0">
                <a:solidFill>
                  <a:srgbClr val="FF0000"/>
                </a:solidFill>
                <a:latin typeface="Calibri" panose="020F0502020204030204" pitchFamily="34" charset="0"/>
                <a:cs typeface="Calibri" panose="020F0502020204030204" pitchFamily="34" charset="0"/>
              </a:rPr>
              <a:t>up to k hops away</a:t>
            </a:r>
          </a:p>
        </p:txBody>
      </p:sp>
      <p:graphicFrame>
        <p:nvGraphicFramePr>
          <p:cNvPr id="8" name="Table 7">
            <a:extLst>
              <a:ext uri="{FF2B5EF4-FFF2-40B4-BE49-F238E27FC236}">
                <a16:creationId xmlns:a16="http://schemas.microsoft.com/office/drawing/2014/main" id="{B017123B-DC06-5740-A6CE-20FEB4F33422}"/>
              </a:ext>
            </a:extLst>
          </p:cNvPr>
          <p:cNvGraphicFramePr>
            <a:graphicFrameLocks noGrp="1"/>
          </p:cNvGraphicFramePr>
          <p:nvPr/>
        </p:nvGraphicFramePr>
        <p:xfrm>
          <a:off x="6446736" y="3406445"/>
          <a:ext cx="4907064" cy="2949905"/>
        </p:xfrm>
        <a:graphic>
          <a:graphicData uri="http://schemas.openxmlformats.org/drawingml/2006/table">
            <a:tbl>
              <a:tblPr firstRow="1" bandRow="1">
                <a:tableStyleId>{5C22544A-7EE6-4342-B048-85BDC9FD1C3A}</a:tableStyleId>
              </a:tblPr>
              <a:tblGrid>
                <a:gridCol w="1635688">
                  <a:extLst>
                    <a:ext uri="{9D8B030D-6E8A-4147-A177-3AD203B41FA5}">
                      <a16:colId xmlns:a16="http://schemas.microsoft.com/office/drawing/2014/main" val="3447520294"/>
                    </a:ext>
                  </a:extLst>
                </a:gridCol>
                <a:gridCol w="1635688">
                  <a:extLst>
                    <a:ext uri="{9D8B030D-6E8A-4147-A177-3AD203B41FA5}">
                      <a16:colId xmlns:a16="http://schemas.microsoft.com/office/drawing/2014/main" val="4123169412"/>
                    </a:ext>
                  </a:extLst>
                </a:gridCol>
                <a:gridCol w="1635688">
                  <a:extLst>
                    <a:ext uri="{9D8B030D-6E8A-4147-A177-3AD203B41FA5}">
                      <a16:colId xmlns:a16="http://schemas.microsoft.com/office/drawing/2014/main" val="4236832941"/>
                    </a:ext>
                  </a:extLst>
                </a:gridCol>
              </a:tblGrid>
              <a:tr h="421415">
                <a:tc>
                  <a:txBody>
                    <a:bodyPr/>
                    <a:lstStyle/>
                    <a:p>
                      <a:pPr algn="ctr"/>
                      <a:r>
                        <a:rPr lang="en-US" dirty="0"/>
                        <a:t>Variable</a:t>
                      </a:r>
                    </a:p>
                  </a:txBody>
                  <a:tcPr anchor="ctr"/>
                </a:tc>
                <a:tc>
                  <a:txBody>
                    <a:bodyPr/>
                    <a:lstStyle/>
                    <a:p>
                      <a:pPr algn="ctr"/>
                      <a:r>
                        <a:rPr lang="en-US" dirty="0"/>
                        <a:t>Binding</a:t>
                      </a:r>
                    </a:p>
                  </a:txBody>
                  <a:tcPr anchor="ctr"/>
                </a:tc>
                <a:tc>
                  <a:txBody>
                    <a:bodyPr/>
                    <a:lstStyle/>
                    <a:p>
                      <a:pPr algn="ctr"/>
                      <a:r>
                        <a:rPr lang="en-US" dirty="0"/>
                        <a:t>Type</a:t>
                      </a:r>
                    </a:p>
                  </a:txBody>
                  <a:tcPr anchor="ctr"/>
                </a:tc>
                <a:extLst>
                  <a:ext uri="{0D108BD9-81ED-4DB2-BD59-A6C34878D82A}">
                    <a16:rowId xmlns:a16="http://schemas.microsoft.com/office/drawing/2014/main" val="3996415164"/>
                  </a:ext>
                </a:extLst>
              </a:tr>
              <a:tr h="421415">
                <a:tc>
                  <a:txBody>
                    <a:bodyPr/>
                    <a:lstStyle/>
                    <a:p>
                      <a:pPr algn="ctr"/>
                      <a:r>
                        <a:rPr lang="en-US" dirty="0"/>
                        <a:t>j1</a:t>
                      </a:r>
                    </a:p>
                  </a:txBody>
                  <a:tcPr anchor="ctr"/>
                </a:tc>
                <a:tc>
                  <a:txBody>
                    <a:bodyPr/>
                    <a:lstStyle/>
                    <a:p>
                      <a:pPr algn="ctr"/>
                      <a:r>
                        <a:rPr lang="en-US" dirty="0"/>
                        <a:t>Job1</a:t>
                      </a:r>
                    </a:p>
                  </a:txBody>
                  <a:tcPr anchor="ctr"/>
                </a:tc>
                <a:tc>
                  <a:txBody>
                    <a:bodyPr/>
                    <a:lstStyle/>
                    <a:p>
                      <a:pPr algn="ctr"/>
                      <a:r>
                        <a:rPr lang="en-US" dirty="0"/>
                        <a:t>Job</a:t>
                      </a:r>
                    </a:p>
                  </a:txBody>
                  <a:tcPr anchor="ctr"/>
                </a:tc>
                <a:extLst>
                  <a:ext uri="{0D108BD9-81ED-4DB2-BD59-A6C34878D82A}">
                    <a16:rowId xmlns:a16="http://schemas.microsoft.com/office/drawing/2014/main" val="1553844815"/>
                  </a:ext>
                </a:extLst>
              </a:tr>
              <a:tr h="421415">
                <a:tc>
                  <a:txBody>
                    <a:bodyPr/>
                    <a:lstStyle/>
                    <a:p>
                      <a:pPr algn="ctr"/>
                      <a:r>
                        <a:rPr lang="en-US" dirty="0"/>
                        <a:t>f1</a:t>
                      </a:r>
                    </a:p>
                  </a:txBody>
                  <a:tcPr anchor="ctr"/>
                </a:tc>
                <a:tc>
                  <a:txBody>
                    <a:bodyPr/>
                    <a:lstStyle/>
                    <a:p>
                      <a:pPr algn="ctr"/>
                      <a:r>
                        <a:rPr lang="en-US" dirty="0"/>
                        <a:t>File1</a:t>
                      </a:r>
                    </a:p>
                  </a:txBody>
                  <a:tcPr anchor="ctr"/>
                </a:tc>
                <a:tc>
                  <a:txBody>
                    <a:bodyPr/>
                    <a:lstStyle/>
                    <a:p>
                      <a:pPr algn="ctr"/>
                      <a:r>
                        <a:rPr lang="en-US" dirty="0"/>
                        <a:t>File</a:t>
                      </a:r>
                    </a:p>
                  </a:txBody>
                  <a:tcPr anchor="ctr"/>
                </a:tc>
                <a:extLst>
                  <a:ext uri="{0D108BD9-81ED-4DB2-BD59-A6C34878D82A}">
                    <a16:rowId xmlns:a16="http://schemas.microsoft.com/office/drawing/2014/main" val="1985515937"/>
                  </a:ext>
                </a:extLst>
              </a:tr>
              <a:tr h="421415">
                <a:tc>
                  <a:txBody>
                    <a:bodyPr/>
                    <a:lstStyle/>
                    <a:p>
                      <a:pPr algn="ctr"/>
                      <a:r>
                        <a:rPr lang="en-US" dirty="0"/>
                        <a:t>f2</a:t>
                      </a:r>
                    </a:p>
                  </a:txBody>
                  <a:tcPr anchor="ctr"/>
                </a:tc>
                <a:tc>
                  <a:txBody>
                    <a:bodyPr/>
                    <a:lstStyle/>
                    <a:p>
                      <a:pPr algn="ctr"/>
                      <a:r>
                        <a:rPr lang="en-US" dirty="0"/>
                        <a:t>File2</a:t>
                      </a:r>
                    </a:p>
                  </a:txBody>
                  <a:tcPr anchor="ctr"/>
                </a:tc>
                <a:tc>
                  <a:txBody>
                    <a:bodyPr/>
                    <a:lstStyle/>
                    <a:p>
                      <a:pPr algn="ctr"/>
                      <a:r>
                        <a:rPr lang="en-US" dirty="0"/>
                        <a:t>File</a:t>
                      </a:r>
                    </a:p>
                  </a:txBody>
                  <a:tcPr anchor="ctr"/>
                </a:tc>
                <a:extLst>
                  <a:ext uri="{0D108BD9-81ED-4DB2-BD59-A6C34878D82A}">
                    <a16:rowId xmlns:a16="http://schemas.microsoft.com/office/drawing/2014/main" val="714322495"/>
                  </a:ext>
                </a:extLst>
              </a:tr>
              <a:tr h="421415">
                <a:tc>
                  <a:txBody>
                    <a:bodyPr/>
                    <a:lstStyle/>
                    <a:p>
                      <a:pPr algn="ctr"/>
                      <a:r>
                        <a:rPr lang="en-US" dirty="0"/>
                        <a:t>j2</a:t>
                      </a:r>
                    </a:p>
                  </a:txBody>
                  <a:tcPr anchor="ctr"/>
                </a:tc>
                <a:tc>
                  <a:txBody>
                    <a:bodyPr/>
                    <a:lstStyle/>
                    <a:p>
                      <a:pPr algn="ctr"/>
                      <a:r>
                        <a:rPr lang="en-US" dirty="0"/>
                        <a:t>Job2</a:t>
                      </a:r>
                    </a:p>
                  </a:txBody>
                  <a:tcPr anchor="ctr"/>
                </a:tc>
                <a:tc>
                  <a:txBody>
                    <a:bodyPr/>
                    <a:lstStyle/>
                    <a:p>
                      <a:pPr algn="ctr"/>
                      <a:r>
                        <a:rPr lang="en-US" dirty="0"/>
                        <a:t>Job</a:t>
                      </a:r>
                    </a:p>
                  </a:txBody>
                  <a:tcPr anchor="ctr"/>
                </a:tc>
                <a:extLst>
                  <a:ext uri="{0D108BD9-81ED-4DB2-BD59-A6C34878D82A}">
                    <a16:rowId xmlns:a16="http://schemas.microsoft.com/office/drawing/2014/main" val="4174015956"/>
                  </a:ext>
                </a:extLst>
              </a:tr>
              <a:tr h="421415">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150507052"/>
                  </a:ext>
                </a:extLst>
              </a:tr>
              <a:tr h="421415">
                <a:tc>
                  <a:txBody>
                    <a:bodyPr/>
                    <a:lstStyle/>
                    <a:p>
                      <a:pPr algn="ctr"/>
                      <a:r>
                        <a:rPr lang="en-US" dirty="0"/>
                        <a:t>j2</a:t>
                      </a:r>
                    </a:p>
                  </a:txBody>
                  <a:tcPr anchor="ctr"/>
                </a:tc>
                <a:tc>
                  <a:txBody>
                    <a:bodyPr/>
                    <a:lstStyle/>
                    <a:p>
                      <a:pPr algn="ctr"/>
                      <a:r>
                        <a:rPr lang="en-US" dirty="0" err="1"/>
                        <a:t>JobX</a:t>
                      </a:r>
                      <a:endParaRPr lang="en-US" dirty="0"/>
                    </a:p>
                  </a:txBody>
                  <a:tcPr anchor="ctr"/>
                </a:tc>
                <a:tc>
                  <a:txBody>
                    <a:bodyPr/>
                    <a:lstStyle/>
                    <a:p>
                      <a:pPr algn="ctr"/>
                      <a:r>
                        <a:rPr lang="en-US" dirty="0"/>
                        <a:t>Job</a:t>
                      </a:r>
                    </a:p>
                  </a:txBody>
                  <a:tcPr anchor="ctr"/>
                </a:tc>
                <a:extLst>
                  <a:ext uri="{0D108BD9-81ED-4DB2-BD59-A6C34878D82A}">
                    <a16:rowId xmlns:a16="http://schemas.microsoft.com/office/drawing/2014/main" val="1477457313"/>
                  </a:ext>
                </a:extLst>
              </a:tr>
            </a:tbl>
          </a:graphicData>
        </a:graphic>
      </p:graphicFrame>
      <p:sp>
        <p:nvSpPr>
          <p:cNvPr id="2" name="Slide Number Placeholder 1">
            <a:extLst>
              <a:ext uri="{FF2B5EF4-FFF2-40B4-BE49-F238E27FC236}">
                <a16:creationId xmlns:a16="http://schemas.microsoft.com/office/drawing/2014/main" id="{73663D82-18FF-BD44-9342-48432B166E66}"/>
              </a:ext>
            </a:extLst>
          </p:cNvPr>
          <p:cNvSpPr>
            <a:spLocks noGrp="1"/>
          </p:cNvSpPr>
          <p:nvPr>
            <p:ph type="sldNum" sz="quarter" idx="12"/>
          </p:nvPr>
        </p:nvSpPr>
        <p:spPr/>
        <p:txBody>
          <a:bodyPr/>
          <a:lstStyle/>
          <a:p>
            <a:fld id="{B2616F0E-BCAF-964B-B067-C622FBF8CA6B}" type="slidenum">
              <a:rPr lang="en-US" smtClean="0"/>
              <a:t>113</a:t>
            </a:fld>
            <a:endParaRPr lang="en-US" dirty="0"/>
          </a:p>
        </p:txBody>
      </p:sp>
    </p:spTree>
    <p:extLst>
      <p:ext uri="{BB962C8B-B14F-4D97-AF65-F5344CB8AC3E}">
        <p14:creationId xmlns:p14="http://schemas.microsoft.com/office/powerpoint/2010/main" val="30615489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3614-CDEE-BC4A-AE5A-AFA1096FD7E5}"/>
              </a:ext>
            </a:extLst>
          </p:cNvPr>
          <p:cNvSpPr>
            <a:spLocks noGrp="1"/>
          </p:cNvSpPr>
          <p:nvPr>
            <p:ph type="title"/>
          </p:nvPr>
        </p:nvSpPr>
        <p:spPr/>
        <p:txBody>
          <a:bodyPr/>
          <a:lstStyle/>
          <a:p>
            <a:r>
              <a:rPr lang="en-US" dirty="0"/>
              <a:t>Problem formulation: finding graph views as a satisfiability problem</a:t>
            </a:r>
          </a:p>
        </p:txBody>
      </p:sp>
      <p:sp>
        <p:nvSpPr>
          <p:cNvPr id="3" name="Content Placeholder 2">
            <a:extLst>
              <a:ext uri="{FF2B5EF4-FFF2-40B4-BE49-F238E27FC236}">
                <a16:creationId xmlns:a16="http://schemas.microsoft.com/office/drawing/2014/main" id="{BCEB4C03-9937-8C49-BE77-36B076C46754}"/>
              </a:ext>
            </a:extLst>
          </p:cNvPr>
          <p:cNvSpPr>
            <a:spLocks noGrp="1"/>
          </p:cNvSpPr>
          <p:nvPr>
            <p:ph idx="1"/>
          </p:nvPr>
        </p:nvSpPr>
        <p:spPr>
          <a:xfrm>
            <a:off x="838200" y="1955327"/>
            <a:ext cx="10515600" cy="4351338"/>
          </a:xfrm>
        </p:spPr>
        <p:txBody>
          <a:bodyPr>
            <a:normAutofit fontScale="77500" lnSpcReduction="20000"/>
          </a:bodyPr>
          <a:lstStyle/>
          <a:p>
            <a:pPr marL="0" indent="0">
              <a:buNone/>
            </a:pPr>
            <a:r>
              <a:rPr lang="en-US" dirty="0"/>
              <a:t>Logical clause example (Prolog syntax):</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path(X, Y) :- edge(X, Y).</a:t>
            </a:r>
          </a:p>
          <a:p>
            <a:pPr marL="0" indent="0">
              <a:buNone/>
            </a:pPr>
            <a:r>
              <a:rPr lang="en-US" sz="2000" dirty="0">
                <a:latin typeface="Courier New" panose="02070309020205020404" pitchFamily="49" charset="0"/>
                <a:cs typeface="Courier New" panose="02070309020205020404" pitchFamily="49" charset="0"/>
              </a:rPr>
              <a:t>path(X, Y) :- path(X, Z), path(Z, Y).</a:t>
            </a:r>
          </a:p>
          <a:p>
            <a:pPr marL="0" indent="0">
              <a:buNone/>
            </a:pPr>
            <a:endParaRPr lang="en-US" dirty="0"/>
          </a:p>
          <a:p>
            <a:pPr marL="0" indent="0">
              <a:buNone/>
            </a:pPr>
            <a:r>
              <a:rPr lang="en-US" dirty="0"/>
              <a:t>Facts extracted from input queries and schema are axioms (</a:t>
            </a:r>
            <a:r>
              <a:rPr lang="en-US" i="1" dirty="0">
                <a:solidFill>
                  <a:srgbClr val="FF0000"/>
                </a:solidFill>
              </a:rPr>
              <a:t>constraints</a:t>
            </a:r>
            <a:r>
              <a:rPr lang="en-US" dirty="0"/>
              <a:t>).</a:t>
            </a:r>
          </a:p>
          <a:p>
            <a:pPr marL="0" indent="0">
              <a:buNone/>
            </a:pPr>
            <a:r>
              <a:rPr lang="en-US" sz="2100" dirty="0">
                <a:latin typeface="Courier New" panose="02070309020205020404" pitchFamily="49" charset="0"/>
                <a:cs typeface="Courier New" panose="02070309020205020404" pitchFamily="49" charset="0"/>
              </a:rPr>
              <a:t>edge(1, 2). edge(1, 3). edge(2, 4). edge(3, 4).</a:t>
            </a:r>
          </a:p>
          <a:p>
            <a:pPr marL="0" indent="0">
              <a:buNone/>
            </a:pPr>
            <a:endParaRPr lang="en-US" dirty="0"/>
          </a:p>
          <a:p>
            <a:pPr marL="0" indent="0">
              <a:buNone/>
            </a:pPr>
            <a:r>
              <a:rPr lang="en-US" dirty="0"/>
              <a:t>Graph view enumerators (</a:t>
            </a:r>
            <a:r>
              <a:rPr lang="en-US" i="1" dirty="0">
                <a:solidFill>
                  <a:srgbClr val="FF0000"/>
                </a:solidFill>
              </a:rPr>
              <a:t>templates</a:t>
            </a:r>
            <a:r>
              <a:rPr lang="en-US" dirty="0"/>
              <a:t>) are encoded as logical clauses that are </a:t>
            </a:r>
            <a:r>
              <a:rPr lang="en-US" b="1" dirty="0">
                <a:solidFill>
                  <a:srgbClr val="FF0000"/>
                </a:solidFill>
              </a:rPr>
              <a:t>satisfiable </a:t>
            </a:r>
            <a:r>
              <a:rPr lang="en-US" b="1" dirty="0" err="1">
                <a:solidFill>
                  <a:srgbClr val="FF0000"/>
                </a:solidFill>
              </a:rPr>
              <a:t>iff</a:t>
            </a:r>
            <a:r>
              <a:rPr lang="en-US" b="1" dirty="0">
                <a:solidFill>
                  <a:srgbClr val="FF0000"/>
                </a:solidFill>
              </a:rPr>
              <a:t> view is feasible</a:t>
            </a:r>
            <a:r>
              <a:rPr lang="en-US" dirty="0"/>
              <a:t> given input constraints.</a:t>
            </a:r>
          </a:p>
          <a:p>
            <a:pPr marL="0" indent="0">
              <a:buNone/>
            </a:pPr>
            <a:endParaRPr lang="en-US" dirty="0"/>
          </a:p>
          <a:p>
            <a:pPr marL="0" indent="0">
              <a:buNone/>
            </a:pPr>
            <a:r>
              <a:rPr lang="en-US" dirty="0"/>
              <a:t>A single template can </a:t>
            </a:r>
            <a:r>
              <a:rPr lang="en-US" b="1" dirty="0">
                <a:solidFill>
                  <a:srgbClr val="FF0000"/>
                </a:solidFill>
              </a:rPr>
              <a:t>enumerate multiple views</a:t>
            </a:r>
            <a:r>
              <a:rPr lang="en-US" dirty="0"/>
              <a:t>, but only most beneficial are chosen, e.g., smaller in size, useful to more than one query, etc.</a:t>
            </a:r>
          </a:p>
          <a:p>
            <a:pPr marL="0" indent="0">
              <a:buNone/>
            </a:pPr>
            <a:endParaRPr lang="en-US" dirty="0"/>
          </a:p>
        </p:txBody>
      </p:sp>
      <p:pic>
        <p:nvPicPr>
          <p:cNvPr id="12" name="Picture 11">
            <a:extLst>
              <a:ext uri="{FF2B5EF4-FFF2-40B4-BE49-F238E27FC236}">
                <a16:creationId xmlns:a16="http://schemas.microsoft.com/office/drawing/2014/main" id="{587CEAD0-E16E-9E4A-96E2-36F69A2CC765}"/>
              </a:ext>
            </a:extLst>
          </p:cNvPr>
          <p:cNvPicPr>
            <a:picLocks noChangeAspect="1"/>
          </p:cNvPicPr>
          <p:nvPr/>
        </p:nvPicPr>
        <p:blipFill>
          <a:blip r:embed="rId3"/>
          <a:stretch>
            <a:fillRect/>
          </a:stretch>
        </p:blipFill>
        <p:spPr>
          <a:xfrm>
            <a:off x="8129484" y="1461481"/>
            <a:ext cx="458415" cy="458415"/>
          </a:xfrm>
          <a:prstGeom prst="rect">
            <a:avLst/>
          </a:prstGeom>
        </p:spPr>
      </p:pic>
      <p:pic>
        <p:nvPicPr>
          <p:cNvPr id="13" name="Picture 12">
            <a:extLst>
              <a:ext uri="{FF2B5EF4-FFF2-40B4-BE49-F238E27FC236}">
                <a16:creationId xmlns:a16="http://schemas.microsoft.com/office/drawing/2014/main" id="{910FC088-C357-8F48-992E-C93AA4831894}"/>
              </a:ext>
            </a:extLst>
          </p:cNvPr>
          <p:cNvPicPr>
            <a:picLocks noChangeAspect="1"/>
          </p:cNvPicPr>
          <p:nvPr/>
        </p:nvPicPr>
        <p:blipFill>
          <a:blip r:embed="rId4"/>
          <a:stretch>
            <a:fillRect/>
          </a:stretch>
        </p:blipFill>
        <p:spPr>
          <a:xfrm>
            <a:off x="9878706" y="1461479"/>
            <a:ext cx="458417" cy="458417"/>
          </a:xfrm>
          <a:prstGeom prst="rect">
            <a:avLst/>
          </a:prstGeom>
        </p:spPr>
      </p:pic>
      <p:pic>
        <p:nvPicPr>
          <p:cNvPr id="14" name="Picture 13">
            <a:extLst>
              <a:ext uri="{FF2B5EF4-FFF2-40B4-BE49-F238E27FC236}">
                <a16:creationId xmlns:a16="http://schemas.microsoft.com/office/drawing/2014/main" id="{7473F7FB-E241-1C42-8F06-75B54099E5AB}"/>
              </a:ext>
            </a:extLst>
          </p:cNvPr>
          <p:cNvPicPr>
            <a:picLocks noChangeAspect="1"/>
          </p:cNvPicPr>
          <p:nvPr/>
        </p:nvPicPr>
        <p:blipFill>
          <a:blip r:embed="rId5"/>
          <a:stretch>
            <a:fillRect/>
          </a:stretch>
        </p:blipFill>
        <p:spPr>
          <a:xfrm>
            <a:off x="8129484" y="2918527"/>
            <a:ext cx="456795" cy="456795"/>
          </a:xfrm>
          <a:prstGeom prst="rect">
            <a:avLst/>
          </a:prstGeom>
        </p:spPr>
      </p:pic>
      <p:pic>
        <p:nvPicPr>
          <p:cNvPr id="15" name="Picture 14">
            <a:extLst>
              <a:ext uri="{FF2B5EF4-FFF2-40B4-BE49-F238E27FC236}">
                <a16:creationId xmlns:a16="http://schemas.microsoft.com/office/drawing/2014/main" id="{B77677E8-2C89-4840-B903-665A61296179}"/>
              </a:ext>
            </a:extLst>
          </p:cNvPr>
          <p:cNvPicPr>
            <a:picLocks noChangeAspect="1"/>
          </p:cNvPicPr>
          <p:nvPr/>
        </p:nvPicPr>
        <p:blipFill>
          <a:blip r:embed="rId6"/>
          <a:stretch>
            <a:fillRect/>
          </a:stretch>
        </p:blipFill>
        <p:spPr>
          <a:xfrm>
            <a:off x="9880935" y="2918527"/>
            <a:ext cx="456188" cy="456188"/>
          </a:xfrm>
          <a:prstGeom prst="rect">
            <a:avLst/>
          </a:prstGeom>
        </p:spPr>
      </p:pic>
      <p:cxnSp>
        <p:nvCxnSpPr>
          <p:cNvPr id="16" name="Straight Arrow Connector 15">
            <a:extLst>
              <a:ext uri="{FF2B5EF4-FFF2-40B4-BE49-F238E27FC236}">
                <a16:creationId xmlns:a16="http://schemas.microsoft.com/office/drawing/2014/main" id="{671F6783-6F41-204C-BE30-18502FED9AB7}"/>
              </a:ext>
            </a:extLst>
          </p:cNvPr>
          <p:cNvCxnSpPr>
            <a:cxnSpLocks/>
            <a:stCxn id="12" idx="3"/>
            <a:endCxn id="13" idx="1"/>
          </p:cNvCxnSpPr>
          <p:nvPr/>
        </p:nvCxnSpPr>
        <p:spPr>
          <a:xfrm flipV="1">
            <a:off x="8587899" y="1690688"/>
            <a:ext cx="1290807" cy="1"/>
          </a:xfrm>
          <a:prstGeom prst="straightConnector1">
            <a:avLst/>
          </a:prstGeom>
          <a:ln w="22225">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D0C7085-0151-354A-926C-6B9C5D7D26BB}"/>
              </a:ext>
            </a:extLst>
          </p:cNvPr>
          <p:cNvCxnSpPr>
            <a:cxnSpLocks/>
          </p:cNvCxnSpPr>
          <p:nvPr/>
        </p:nvCxnSpPr>
        <p:spPr>
          <a:xfrm flipH="1">
            <a:off x="8357882" y="1939352"/>
            <a:ext cx="810" cy="998631"/>
          </a:xfrm>
          <a:prstGeom prst="straightConnector1">
            <a:avLst/>
          </a:prstGeom>
          <a:ln w="22225">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CC26C80-AA9E-0C4B-AF33-1E98ED259D72}"/>
              </a:ext>
            </a:extLst>
          </p:cNvPr>
          <p:cNvCxnSpPr>
            <a:cxnSpLocks/>
            <a:stCxn id="13" idx="2"/>
            <a:endCxn id="15" idx="0"/>
          </p:cNvCxnSpPr>
          <p:nvPr/>
        </p:nvCxnSpPr>
        <p:spPr>
          <a:xfrm>
            <a:off x="10107915" y="1919896"/>
            <a:ext cx="1114" cy="998631"/>
          </a:xfrm>
          <a:prstGeom prst="straightConnector1">
            <a:avLst/>
          </a:prstGeom>
          <a:ln w="22225">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7490C4-2ADA-B44B-922F-CC74151FC724}"/>
              </a:ext>
            </a:extLst>
          </p:cNvPr>
          <p:cNvCxnSpPr>
            <a:cxnSpLocks/>
            <a:stCxn id="14" idx="3"/>
            <a:endCxn id="15" idx="1"/>
          </p:cNvCxnSpPr>
          <p:nvPr/>
        </p:nvCxnSpPr>
        <p:spPr>
          <a:xfrm flipV="1">
            <a:off x="8586279" y="3146621"/>
            <a:ext cx="1294656" cy="304"/>
          </a:xfrm>
          <a:prstGeom prst="straightConnector1">
            <a:avLst/>
          </a:prstGeom>
          <a:ln w="22225">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86F65D5-3992-B14B-810E-BAC92C1344F2}"/>
              </a:ext>
            </a:extLst>
          </p:cNvPr>
          <p:cNvSpPr>
            <a:spLocks noGrp="1"/>
          </p:cNvSpPr>
          <p:nvPr>
            <p:ph type="sldNum" sz="quarter" idx="12"/>
          </p:nvPr>
        </p:nvSpPr>
        <p:spPr/>
        <p:txBody>
          <a:bodyPr/>
          <a:lstStyle/>
          <a:p>
            <a:fld id="{B2616F0E-BCAF-964B-B067-C622FBF8CA6B}" type="slidenum">
              <a:rPr lang="en-US" smtClean="0"/>
              <a:t>114</a:t>
            </a:fld>
            <a:endParaRPr lang="en-US"/>
          </a:p>
        </p:txBody>
      </p:sp>
    </p:spTree>
    <p:extLst>
      <p:ext uri="{BB962C8B-B14F-4D97-AF65-F5344CB8AC3E}">
        <p14:creationId xmlns:p14="http://schemas.microsoft.com/office/powerpoint/2010/main" val="3451104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C8B7B5E-BFEA-6E46-B475-830A3090C21C}"/>
              </a:ext>
            </a:extLst>
          </p:cNvPr>
          <p:cNvSpPr/>
          <p:nvPr/>
        </p:nvSpPr>
        <p:spPr>
          <a:xfrm>
            <a:off x="5502486" y="3396692"/>
            <a:ext cx="5969711" cy="430887"/>
          </a:xfrm>
          <a:prstGeom prst="rect">
            <a:avLst/>
          </a:prstGeom>
        </p:spPr>
        <p:txBody>
          <a:bodyPr wrap="none">
            <a:spAutoFit/>
          </a:bodyPr>
          <a:lstStyle/>
          <a:p>
            <a:r>
              <a:rPr lang="en-US" sz="2200" dirty="0"/>
              <a:t>Explicit facts extracted from query’s graph pattern:</a:t>
            </a:r>
          </a:p>
        </p:txBody>
      </p:sp>
      <p:sp>
        <p:nvSpPr>
          <p:cNvPr id="53" name="Rectangle 52">
            <a:extLst>
              <a:ext uri="{FF2B5EF4-FFF2-40B4-BE49-F238E27FC236}">
                <a16:creationId xmlns:a16="http://schemas.microsoft.com/office/drawing/2014/main" id="{9A7D22D6-61C1-2F49-BAD7-7B3A39366195}"/>
              </a:ext>
            </a:extLst>
          </p:cNvPr>
          <p:cNvSpPr/>
          <p:nvPr/>
        </p:nvSpPr>
        <p:spPr>
          <a:xfrm>
            <a:off x="5502485" y="3805857"/>
            <a:ext cx="6689515" cy="2446824"/>
          </a:xfrm>
          <a:prstGeom prst="rect">
            <a:avLst/>
          </a:prstGeom>
        </p:spPr>
        <p:txBody>
          <a:bodyPr wrap="square">
            <a:spAutoFit/>
          </a:bodyPr>
          <a:lstStyle/>
          <a:p>
            <a:r>
              <a:rPr lang="en-US" sz="1700" dirty="0" err="1">
                <a:latin typeface="Courier New" panose="02070309020205020404" pitchFamily="49" charset="0"/>
                <a:cs typeface="Courier New" panose="02070309020205020404" pitchFamily="49" charset="0"/>
              </a:rPr>
              <a:t>queryVertex</a:t>
            </a:r>
            <a:r>
              <a:rPr lang="en-US" sz="1700" dirty="0">
                <a:latin typeface="Courier New" panose="02070309020205020404" pitchFamily="49" charset="0"/>
                <a:cs typeface="Courier New" panose="02070309020205020404" pitchFamily="49" charset="0"/>
              </a:rPr>
              <a:t>(j1). </a:t>
            </a:r>
            <a:r>
              <a:rPr lang="en-US" sz="1700" dirty="0" err="1">
                <a:latin typeface="Courier New" panose="02070309020205020404" pitchFamily="49" charset="0"/>
                <a:cs typeface="Courier New" panose="02070309020205020404" pitchFamily="49" charset="0"/>
              </a:rPr>
              <a:t>queryVertexType</a:t>
            </a:r>
            <a:r>
              <a:rPr lang="en-US" sz="1700" dirty="0">
                <a:latin typeface="Courier New" panose="02070309020205020404" pitchFamily="49" charset="0"/>
                <a:cs typeface="Courier New" panose="02070309020205020404" pitchFamily="49" charset="0"/>
              </a:rPr>
              <a:t>(j1, 'Job').</a:t>
            </a:r>
          </a:p>
          <a:p>
            <a:r>
              <a:rPr lang="en-US" sz="1700" dirty="0" err="1">
                <a:latin typeface="Courier New" panose="02070309020205020404" pitchFamily="49" charset="0"/>
                <a:cs typeface="Courier New" panose="02070309020205020404" pitchFamily="49" charset="0"/>
              </a:rPr>
              <a:t>queryVertex</a:t>
            </a:r>
            <a:r>
              <a:rPr lang="en-US" sz="1700" dirty="0">
                <a:latin typeface="Courier New" panose="02070309020205020404" pitchFamily="49" charset="0"/>
                <a:cs typeface="Courier New" panose="02070309020205020404" pitchFamily="49" charset="0"/>
              </a:rPr>
              <a:t>(f1). </a:t>
            </a:r>
            <a:r>
              <a:rPr lang="en-US" sz="1700" dirty="0" err="1">
                <a:latin typeface="Courier New" panose="02070309020205020404" pitchFamily="49" charset="0"/>
                <a:cs typeface="Courier New" panose="02070309020205020404" pitchFamily="49" charset="0"/>
              </a:rPr>
              <a:t>queryVertexType</a:t>
            </a:r>
            <a:r>
              <a:rPr lang="en-US" sz="1700" dirty="0">
                <a:latin typeface="Courier New" panose="02070309020205020404" pitchFamily="49" charset="0"/>
                <a:cs typeface="Courier New" panose="02070309020205020404" pitchFamily="49" charset="0"/>
              </a:rPr>
              <a:t>(f1, 'File'). </a:t>
            </a:r>
          </a:p>
          <a:p>
            <a:r>
              <a:rPr lang="en-US" sz="1700" dirty="0" err="1">
                <a:latin typeface="Courier New" panose="02070309020205020404" pitchFamily="49" charset="0"/>
                <a:cs typeface="Courier New" panose="02070309020205020404" pitchFamily="49" charset="0"/>
              </a:rPr>
              <a:t>queryVertex</a:t>
            </a:r>
            <a:r>
              <a:rPr lang="en-US" sz="1700" dirty="0">
                <a:latin typeface="Courier New" panose="02070309020205020404" pitchFamily="49" charset="0"/>
                <a:cs typeface="Courier New" panose="02070309020205020404" pitchFamily="49" charset="0"/>
              </a:rPr>
              <a:t>(f2). </a:t>
            </a:r>
            <a:r>
              <a:rPr lang="en-US" sz="1700" dirty="0" err="1">
                <a:latin typeface="Courier New" panose="02070309020205020404" pitchFamily="49" charset="0"/>
                <a:cs typeface="Courier New" panose="02070309020205020404" pitchFamily="49" charset="0"/>
              </a:rPr>
              <a:t>queryVertexType</a:t>
            </a:r>
            <a:r>
              <a:rPr lang="en-US" sz="1700" dirty="0">
                <a:latin typeface="Courier New" panose="02070309020205020404" pitchFamily="49" charset="0"/>
                <a:cs typeface="Courier New" panose="02070309020205020404" pitchFamily="49" charset="0"/>
              </a:rPr>
              <a:t>(f2, 'File'). </a:t>
            </a:r>
          </a:p>
          <a:p>
            <a:r>
              <a:rPr lang="en-US" sz="1700" dirty="0" err="1">
                <a:latin typeface="Courier New" panose="02070309020205020404" pitchFamily="49" charset="0"/>
                <a:cs typeface="Courier New" panose="02070309020205020404" pitchFamily="49" charset="0"/>
              </a:rPr>
              <a:t>queryVertex</a:t>
            </a:r>
            <a:r>
              <a:rPr lang="en-US" sz="1700" dirty="0">
                <a:latin typeface="Courier New" panose="02070309020205020404" pitchFamily="49" charset="0"/>
                <a:cs typeface="Courier New" panose="02070309020205020404" pitchFamily="49" charset="0"/>
              </a:rPr>
              <a:t>(j2). </a:t>
            </a:r>
            <a:r>
              <a:rPr lang="en-US" sz="1700" dirty="0" err="1">
                <a:latin typeface="Courier New" panose="02070309020205020404" pitchFamily="49" charset="0"/>
                <a:cs typeface="Courier New" panose="02070309020205020404" pitchFamily="49" charset="0"/>
              </a:rPr>
              <a:t>queryVertexType</a:t>
            </a:r>
            <a:r>
              <a:rPr lang="en-US" sz="1700" dirty="0">
                <a:latin typeface="Courier New" panose="02070309020205020404" pitchFamily="49" charset="0"/>
                <a:cs typeface="Courier New" panose="02070309020205020404" pitchFamily="49" charset="0"/>
              </a:rPr>
              <a:t>(j1, 'Job').</a:t>
            </a:r>
          </a:p>
          <a:p>
            <a:r>
              <a:rPr lang="en-US" sz="1700" dirty="0" err="1">
                <a:latin typeface="Courier New" panose="02070309020205020404" pitchFamily="49" charset="0"/>
                <a:cs typeface="Courier New" panose="02070309020205020404" pitchFamily="49" charset="0"/>
              </a:rPr>
              <a:t>queryEdge</a:t>
            </a:r>
            <a:r>
              <a:rPr lang="en-US" sz="1700" dirty="0">
                <a:latin typeface="Courier New" panose="02070309020205020404" pitchFamily="49" charset="0"/>
                <a:cs typeface="Courier New" panose="02070309020205020404" pitchFamily="49" charset="0"/>
              </a:rPr>
              <a:t>(j1, f1).</a:t>
            </a:r>
          </a:p>
          <a:p>
            <a:r>
              <a:rPr lang="en-US" sz="1700" dirty="0" err="1">
                <a:latin typeface="Courier New" panose="02070309020205020404" pitchFamily="49" charset="0"/>
                <a:cs typeface="Courier New" panose="02070309020205020404" pitchFamily="49" charset="0"/>
              </a:rPr>
              <a:t>queryEdgeType</a:t>
            </a:r>
            <a:r>
              <a:rPr lang="en-US" sz="1700" dirty="0">
                <a:latin typeface="Courier New" panose="02070309020205020404" pitchFamily="49" charset="0"/>
                <a:cs typeface="Courier New" panose="02070309020205020404" pitchFamily="49" charset="0"/>
              </a:rPr>
              <a:t>(j1, f1, '</a:t>
            </a:r>
            <a:r>
              <a:rPr lang="en-US" sz="1700" dirty="0" err="1">
                <a:latin typeface="Courier New" panose="02070309020205020404" pitchFamily="49" charset="0"/>
                <a:cs typeface="Courier New" panose="02070309020205020404" pitchFamily="49" charset="0"/>
              </a:rPr>
              <a:t>writes_to</a:t>
            </a:r>
            <a:r>
              <a:rPr lang="en-US" sz="1700" dirty="0">
                <a:latin typeface="Courier New" panose="02070309020205020404" pitchFamily="49" charset="0"/>
                <a:cs typeface="Courier New" panose="02070309020205020404" pitchFamily="49" charset="0"/>
              </a:rPr>
              <a:t>'). </a:t>
            </a:r>
          </a:p>
          <a:p>
            <a:r>
              <a:rPr lang="en-US" sz="1700" dirty="0" err="1">
                <a:latin typeface="Courier New" panose="02070309020205020404" pitchFamily="49" charset="0"/>
                <a:cs typeface="Courier New" panose="02070309020205020404" pitchFamily="49" charset="0"/>
              </a:rPr>
              <a:t>queryEdge</a:t>
            </a:r>
            <a:r>
              <a:rPr lang="en-US" sz="1700" dirty="0">
                <a:latin typeface="Courier New" panose="02070309020205020404" pitchFamily="49" charset="0"/>
                <a:cs typeface="Courier New" panose="02070309020205020404" pitchFamily="49" charset="0"/>
              </a:rPr>
              <a:t>(f2, j2). </a:t>
            </a:r>
          </a:p>
          <a:p>
            <a:r>
              <a:rPr lang="en-US" sz="1700" dirty="0" err="1">
                <a:latin typeface="Courier New" panose="02070309020205020404" pitchFamily="49" charset="0"/>
                <a:cs typeface="Courier New" panose="02070309020205020404" pitchFamily="49" charset="0"/>
              </a:rPr>
              <a:t>queryEdgeType</a:t>
            </a:r>
            <a:r>
              <a:rPr lang="en-US" sz="1700" dirty="0">
                <a:latin typeface="Courier New" panose="02070309020205020404" pitchFamily="49" charset="0"/>
                <a:cs typeface="Courier New" panose="02070309020205020404" pitchFamily="49" charset="0"/>
              </a:rPr>
              <a:t>(f2, j2, '</a:t>
            </a:r>
            <a:r>
              <a:rPr lang="en-US" sz="1700" dirty="0" err="1">
                <a:latin typeface="Courier New" panose="02070309020205020404" pitchFamily="49" charset="0"/>
                <a:cs typeface="Courier New" panose="02070309020205020404" pitchFamily="49" charset="0"/>
              </a:rPr>
              <a:t>is_read_by</a:t>
            </a:r>
            <a:r>
              <a:rPr lang="en-US" sz="1700" dirty="0">
                <a:latin typeface="Courier New" panose="02070309020205020404" pitchFamily="49" charset="0"/>
                <a:cs typeface="Courier New" panose="02070309020205020404" pitchFamily="49" charset="0"/>
              </a:rPr>
              <a:t>'). </a:t>
            </a:r>
            <a:r>
              <a:rPr lang="en-US" sz="1700" b="1" dirty="0" err="1">
                <a:solidFill>
                  <a:srgbClr val="FF0000"/>
                </a:solidFill>
                <a:latin typeface="Courier New" panose="02070309020205020404" pitchFamily="49" charset="0"/>
                <a:cs typeface="Courier New" panose="02070309020205020404" pitchFamily="49" charset="0"/>
              </a:rPr>
              <a:t>queryVariableLengthPath</a:t>
            </a:r>
            <a:r>
              <a:rPr lang="en-US" sz="1700" b="1" dirty="0">
                <a:solidFill>
                  <a:srgbClr val="FF0000"/>
                </a:solidFill>
                <a:latin typeface="Courier New" panose="02070309020205020404" pitchFamily="49" charset="0"/>
                <a:cs typeface="Courier New" panose="02070309020205020404" pitchFamily="49" charset="0"/>
              </a:rPr>
              <a:t>(f1, f2, 0, 8).  </a:t>
            </a:r>
          </a:p>
        </p:txBody>
      </p:sp>
      <p:sp>
        <p:nvSpPr>
          <p:cNvPr id="55" name="Rectangle 54">
            <a:extLst>
              <a:ext uri="{FF2B5EF4-FFF2-40B4-BE49-F238E27FC236}">
                <a16:creationId xmlns:a16="http://schemas.microsoft.com/office/drawing/2014/main" id="{BD74F958-609C-0341-8629-DBE7103B01D3}"/>
              </a:ext>
            </a:extLst>
          </p:cNvPr>
          <p:cNvSpPr/>
          <p:nvPr/>
        </p:nvSpPr>
        <p:spPr>
          <a:xfrm>
            <a:off x="5502486" y="1913610"/>
            <a:ext cx="5264133" cy="430887"/>
          </a:xfrm>
          <a:prstGeom prst="rect">
            <a:avLst/>
          </a:prstGeom>
        </p:spPr>
        <p:txBody>
          <a:bodyPr wrap="none">
            <a:spAutoFit/>
          </a:bodyPr>
          <a:lstStyle/>
          <a:p>
            <a:r>
              <a:rPr lang="en-US" sz="2200" dirty="0"/>
              <a:t>Explicit facts extracted from graph’s schema:</a:t>
            </a:r>
          </a:p>
        </p:txBody>
      </p:sp>
      <p:sp>
        <p:nvSpPr>
          <p:cNvPr id="56" name="Rectangle 55">
            <a:extLst>
              <a:ext uri="{FF2B5EF4-FFF2-40B4-BE49-F238E27FC236}">
                <a16:creationId xmlns:a16="http://schemas.microsoft.com/office/drawing/2014/main" id="{A5E2F8D5-E7CE-5F4D-936C-14F9FBD94035}"/>
              </a:ext>
            </a:extLst>
          </p:cNvPr>
          <p:cNvSpPr/>
          <p:nvPr/>
        </p:nvSpPr>
        <p:spPr>
          <a:xfrm>
            <a:off x="5502486" y="2344497"/>
            <a:ext cx="6138512" cy="877163"/>
          </a:xfrm>
          <a:prstGeom prst="rect">
            <a:avLst/>
          </a:prstGeom>
        </p:spPr>
        <p:txBody>
          <a:bodyPr wrap="square">
            <a:spAutoFit/>
          </a:bodyPr>
          <a:lstStyle/>
          <a:p>
            <a:r>
              <a:rPr lang="en-US" sz="1700" dirty="0" err="1">
                <a:latin typeface="Courier New" panose="02070309020205020404" pitchFamily="49" charset="0"/>
                <a:cs typeface="Courier New" panose="02070309020205020404" pitchFamily="49" charset="0"/>
              </a:rPr>
              <a:t>schemaVertex</a:t>
            </a:r>
            <a:r>
              <a:rPr lang="en-US" sz="1700" dirty="0">
                <a:latin typeface="Courier New" panose="02070309020205020404" pitchFamily="49" charset="0"/>
                <a:cs typeface="Courier New" panose="02070309020205020404" pitchFamily="49" charset="0"/>
              </a:rPr>
              <a:t>('Job'). </a:t>
            </a:r>
            <a:r>
              <a:rPr lang="en-US" sz="1700" dirty="0" err="1">
                <a:latin typeface="Courier New" panose="02070309020205020404" pitchFamily="49" charset="0"/>
                <a:cs typeface="Courier New" panose="02070309020205020404" pitchFamily="49" charset="0"/>
              </a:rPr>
              <a:t>schemaVertex</a:t>
            </a:r>
            <a:r>
              <a:rPr lang="en-US" sz="1700" dirty="0">
                <a:latin typeface="Courier New" panose="02070309020205020404" pitchFamily="49" charset="0"/>
                <a:cs typeface="Courier New" panose="02070309020205020404" pitchFamily="49" charset="0"/>
              </a:rPr>
              <a:t>('File'). </a:t>
            </a:r>
            <a:r>
              <a:rPr lang="en-US" sz="1700" dirty="0" err="1">
                <a:latin typeface="Courier New" panose="02070309020205020404" pitchFamily="49" charset="0"/>
                <a:cs typeface="Courier New" panose="02070309020205020404" pitchFamily="49" charset="0"/>
              </a:rPr>
              <a:t>schemaEdge</a:t>
            </a:r>
            <a:r>
              <a:rPr lang="en-US" sz="1700" dirty="0">
                <a:latin typeface="Courier New" panose="02070309020205020404" pitchFamily="49" charset="0"/>
                <a:cs typeface="Courier New" panose="02070309020205020404" pitchFamily="49" charset="0"/>
              </a:rPr>
              <a:t>('Job', 'File', '</a:t>
            </a:r>
            <a:r>
              <a:rPr lang="en-US" sz="1700" dirty="0" err="1">
                <a:latin typeface="Courier New" panose="02070309020205020404" pitchFamily="49" charset="0"/>
                <a:cs typeface="Courier New" panose="02070309020205020404" pitchFamily="49" charset="0"/>
              </a:rPr>
              <a:t>writes_to</a:t>
            </a:r>
            <a:r>
              <a:rPr lang="en-US" sz="1700" dirty="0">
                <a:latin typeface="Courier New" panose="02070309020205020404" pitchFamily="49" charset="0"/>
                <a:cs typeface="Courier New" panose="02070309020205020404" pitchFamily="49" charset="0"/>
              </a:rPr>
              <a:t>'). </a:t>
            </a:r>
            <a:r>
              <a:rPr lang="en-US" sz="1700" dirty="0" err="1">
                <a:latin typeface="Courier New" panose="02070309020205020404" pitchFamily="49" charset="0"/>
                <a:cs typeface="Courier New" panose="02070309020205020404" pitchFamily="49" charset="0"/>
              </a:rPr>
              <a:t>schemaEdge</a:t>
            </a:r>
            <a:r>
              <a:rPr lang="en-US" sz="1700" dirty="0">
                <a:latin typeface="Courier New" panose="02070309020205020404" pitchFamily="49" charset="0"/>
                <a:cs typeface="Courier New" panose="02070309020205020404" pitchFamily="49" charset="0"/>
              </a:rPr>
              <a:t>('File', 'Job', '</a:t>
            </a:r>
            <a:r>
              <a:rPr lang="en-US" sz="1700" dirty="0" err="1">
                <a:latin typeface="Courier New" panose="02070309020205020404" pitchFamily="49" charset="0"/>
                <a:cs typeface="Courier New" panose="02070309020205020404" pitchFamily="49" charset="0"/>
              </a:rPr>
              <a:t>is_read_by</a:t>
            </a:r>
            <a:r>
              <a:rPr lang="en-US" sz="1700" dirty="0">
                <a:latin typeface="Courier New" panose="02070309020205020404" pitchFamily="49" charset="0"/>
                <a:cs typeface="Courier New" panose="02070309020205020404" pitchFamily="49" charset="0"/>
              </a:rPr>
              <a:t>'). </a:t>
            </a:r>
          </a:p>
        </p:txBody>
      </p:sp>
      <p:sp>
        <p:nvSpPr>
          <p:cNvPr id="57" name="Content Placeholder 2">
            <a:extLst>
              <a:ext uri="{FF2B5EF4-FFF2-40B4-BE49-F238E27FC236}">
                <a16:creationId xmlns:a16="http://schemas.microsoft.com/office/drawing/2014/main" id="{A7972FAB-D164-7B40-BD04-C4D3C3319275}"/>
              </a:ext>
            </a:extLst>
          </p:cNvPr>
          <p:cNvSpPr txBox="1">
            <a:spLocks/>
          </p:cNvSpPr>
          <p:nvPr/>
        </p:nvSpPr>
        <p:spPr>
          <a:xfrm>
            <a:off x="314375" y="4626953"/>
            <a:ext cx="5517081" cy="18286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700" dirty="0">
                <a:latin typeface="Courier New" panose="02070309020205020404" pitchFamily="49" charset="0"/>
                <a:cs typeface="Courier New" panose="02070309020205020404" pitchFamily="49" charset="0"/>
              </a:rPr>
              <a:t>MATCH</a:t>
            </a:r>
          </a:p>
          <a:p>
            <a:pPr marL="0" indent="0">
              <a:buNone/>
            </a:pPr>
            <a:r>
              <a:rPr lang="en-US" sz="1700" dirty="0">
                <a:latin typeface="Courier New" panose="02070309020205020404" pitchFamily="49" charset="0"/>
                <a:cs typeface="Courier New" panose="02070309020205020404" pitchFamily="49" charset="0"/>
              </a:rPr>
              <a:t>(j1:Job)-[:</a:t>
            </a:r>
            <a:r>
              <a:rPr lang="en-US" sz="1700" dirty="0" err="1">
                <a:latin typeface="Courier New" panose="02070309020205020404" pitchFamily="49" charset="0"/>
                <a:cs typeface="Courier New" panose="02070309020205020404" pitchFamily="49" charset="0"/>
              </a:rPr>
              <a:t>writes_to</a:t>
            </a:r>
            <a:r>
              <a:rPr lang="en-US" sz="1700" dirty="0">
                <a:latin typeface="Courier New" panose="02070309020205020404" pitchFamily="49" charset="0"/>
                <a:cs typeface="Courier New" panose="02070309020205020404" pitchFamily="49" charset="0"/>
              </a:rPr>
              <a:t>]-&gt;(f1:File)</a:t>
            </a:r>
          </a:p>
          <a:p>
            <a:pPr marL="0" indent="0">
              <a:buNone/>
            </a:pPr>
            <a:r>
              <a:rPr lang="en-US" sz="1700" dirty="0">
                <a:latin typeface="Courier New" panose="02070309020205020404" pitchFamily="49" charset="0"/>
                <a:cs typeface="Courier New" panose="02070309020205020404" pitchFamily="49" charset="0"/>
              </a:rPr>
              <a:t>(f1:File)</a:t>
            </a:r>
            <a:r>
              <a:rPr lang="en-US" sz="1700" b="1" dirty="0">
                <a:solidFill>
                  <a:srgbClr val="FF0000"/>
                </a:solidFill>
                <a:latin typeface="Courier New" panose="02070309020205020404" pitchFamily="49" charset="0"/>
                <a:cs typeface="Courier New" panose="02070309020205020404" pitchFamily="49" charset="0"/>
              </a:rPr>
              <a:t>-[r*0..8]-&gt;</a:t>
            </a:r>
            <a:r>
              <a:rPr lang="en-US" sz="1700" dirty="0">
                <a:latin typeface="Courier New" panose="02070309020205020404" pitchFamily="49" charset="0"/>
                <a:cs typeface="Courier New" panose="02070309020205020404" pitchFamily="49" charset="0"/>
              </a:rPr>
              <a:t>(f2:File)</a:t>
            </a:r>
          </a:p>
          <a:p>
            <a:pPr marL="0" indent="0">
              <a:buNone/>
            </a:pPr>
            <a:r>
              <a:rPr lang="en-US" sz="1700" dirty="0">
                <a:latin typeface="Courier New" panose="02070309020205020404" pitchFamily="49" charset="0"/>
                <a:cs typeface="Courier New" panose="02070309020205020404" pitchFamily="49" charset="0"/>
              </a:rPr>
              <a:t>(f2:File)-[:</a:t>
            </a:r>
            <a:r>
              <a:rPr lang="en-US" sz="1700" dirty="0" err="1">
                <a:latin typeface="Courier New" panose="02070309020205020404" pitchFamily="49" charset="0"/>
                <a:cs typeface="Courier New" panose="02070309020205020404" pitchFamily="49" charset="0"/>
              </a:rPr>
              <a:t>is_read_by</a:t>
            </a:r>
            <a:r>
              <a:rPr lang="en-US" sz="1700" dirty="0">
                <a:latin typeface="Courier New" panose="02070309020205020404" pitchFamily="49" charset="0"/>
                <a:cs typeface="Courier New" panose="02070309020205020404" pitchFamily="49" charset="0"/>
              </a:rPr>
              <a:t>]-&gt;(j2:Job)</a:t>
            </a:r>
          </a:p>
          <a:p>
            <a:pPr marL="0" indent="0">
              <a:buNone/>
            </a:pPr>
            <a:r>
              <a:rPr lang="en-US" sz="1700" dirty="0">
                <a:latin typeface="Courier New" panose="02070309020205020404" pitchFamily="49" charset="0"/>
                <a:cs typeface="Courier New" panose="02070309020205020404" pitchFamily="49" charset="0"/>
              </a:rPr>
              <a:t>RETURN j1, j2</a:t>
            </a:r>
          </a:p>
        </p:txBody>
      </p:sp>
      <p:sp>
        <p:nvSpPr>
          <p:cNvPr id="58" name="Rectangle 57">
            <a:extLst>
              <a:ext uri="{FF2B5EF4-FFF2-40B4-BE49-F238E27FC236}">
                <a16:creationId xmlns:a16="http://schemas.microsoft.com/office/drawing/2014/main" id="{F8EE2BBA-9A7D-A149-B2CB-0A8668C6E2F5}"/>
              </a:ext>
            </a:extLst>
          </p:cNvPr>
          <p:cNvSpPr/>
          <p:nvPr/>
        </p:nvSpPr>
        <p:spPr>
          <a:xfrm>
            <a:off x="314376" y="4228362"/>
            <a:ext cx="965072" cy="430887"/>
          </a:xfrm>
          <a:prstGeom prst="rect">
            <a:avLst/>
          </a:prstGeom>
        </p:spPr>
        <p:txBody>
          <a:bodyPr wrap="none">
            <a:spAutoFit/>
          </a:bodyPr>
          <a:lstStyle/>
          <a:p>
            <a:r>
              <a:rPr lang="en-US" sz="2200" dirty="0"/>
              <a:t>Query:</a:t>
            </a:r>
          </a:p>
        </p:txBody>
      </p:sp>
      <p:sp>
        <p:nvSpPr>
          <p:cNvPr id="59" name="Rectangle 58">
            <a:extLst>
              <a:ext uri="{FF2B5EF4-FFF2-40B4-BE49-F238E27FC236}">
                <a16:creationId xmlns:a16="http://schemas.microsoft.com/office/drawing/2014/main" id="{5C9BB518-83F5-0541-9433-6F4E9AE913F2}"/>
              </a:ext>
            </a:extLst>
          </p:cNvPr>
          <p:cNvSpPr/>
          <p:nvPr/>
        </p:nvSpPr>
        <p:spPr>
          <a:xfrm>
            <a:off x="314375" y="1913611"/>
            <a:ext cx="1157689" cy="430887"/>
          </a:xfrm>
          <a:prstGeom prst="rect">
            <a:avLst/>
          </a:prstGeom>
        </p:spPr>
        <p:txBody>
          <a:bodyPr wrap="none">
            <a:spAutoFit/>
          </a:bodyPr>
          <a:lstStyle/>
          <a:p>
            <a:r>
              <a:rPr lang="en-US" sz="2200" dirty="0"/>
              <a:t>Schema:</a:t>
            </a:r>
          </a:p>
        </p:txBody>
      </p:sp>
      <p:grpSp>
        <p:nvGrpSpPr>
          <p:cNvPr id="60" name="Group 59">
            <a:extLst>
              <a:ext uri="{FF2B5EF4-FFF2-40B4-BE49-F238E27FC236}">
                <a16:creationId xmlns:a16="http://schemas.microsoft.com/office/drawing/2014/main" id="{9AEC761C-AF67-4242-8FD3-2DF75E932795}"/>
              </a:ext>
            </a:extLst>
          </p:cNvPr>
          <p:cNvGrpSpPr/>
          <p:nvPr/>
        </p:nvGrpSpPr>
        <p:grpSpPr>
          <a:xfrm>
            <a:off x="1050141" y="664588"/>
            <a:ext cx="3010381" cy="4622510"/>
            <a:chOff x="1050141" y="664588"/>
            <a:chExt cx="3010381" cy="4622510"/>
          </a:xfrm>
        </p:grpSpPr>
        <p:sp>
          <p:nvSpPr>
            <p:cNvPr id="61" name="Arc 60">
              <a:extLst>
                <a:ext uri="{FF2B5EF4-FFF2-40B4-BE49-F238E27FC236}">
                  <a16:creationId xmlns:a16="http://schemas.microsoft.com/office/drawing/2014/main" id="{425111CB-582C-1942-B873-40F003B97685}"/>
                </a:ext>
              </a:extLst>
            </p:cNvPr>
            <p:cNvSpPr/>
            <p:nvPr/>
          </p:nvSpPr>
          <p:spPr>
            <a:xfrm rot="18888051">
              <a:off x="1275061" y="2548326"/>
              <a:ext cx="2670925" cy="2806620"/>
            </a:xfrm>
            <a:prstGeom prst="arc">
              <a:avLst>
                <a:gd name="adj1" fmla="val 16251476"/>
                <a:gd name="adj2" fmla="val 215090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256F77A1-34E3-9D43-95D2-A0655473D149}"/>
                </a:ext>
              </a:extLst>
            </p:cNvPr>
            <p:cNvGrpSpPr/>
            <p:nvPr/>
          </p:nvGrpSpPr>
          <p:grpSpPr>
            <a:xfrm>
              <a:off x="1050141" y="664588"/>
              <a:ext cx="3010381" cy="3162991"/>
              <a:chOff x="1050141" y="664588"/>
              <a:chExt cx="3010381" cy="3162991"/>
            </a:xfrm>
          </p:grpSpPr>
          <p:grpSp>
            <p:nvGrpSpPr>
              <p:cNvPr id="63" name="Group 62">
                <a:extLst>
                  <a:ext uri="{FF2B5EF4-FFF2-40B4-BE49-F238E27FC236}">
                    <a16:creationId xmlns:a16="http://schemas.microsoft.com/office/drawing/2014/main" id="{4D1D7F85-D1A7-F248-B302-26A1E58CF6BB}"/>
                  </a:ext>
                </a:extLst>
              </p:cNvPr>
              <p:cNvGrpSpPr/>
              <p:nvPr/>
            </p:nvGrpSpPr>
            <p:grpSpPr>
              <a:xfrm>
                <a:off x="1050141" y="2196634"/>
                <a:ext cx="3010381" cy="1630945"/>
                <a:chOff x="1050141" y="2196634"/>
                <a:chExt cx="3010381" cy="1630945"/>
              </a:xfrm>
            </p:grpSpPr>
            <p:sp>
              <p:nvSpPr>
                <p:cNvPr id="65" name="Oval 64">
                  <a:extLst>
                    <a:ext uri="{FF2B5EF4-FFF2-40B4-BE49-F238E27FC236}">
                      <a16:creationId xmlns:a16="http://schemas.microsoft.com/office/drawing/2014/main" id="{98ACC179-6043-3240-9733-DC249A4175AD}"/>
                    </a:ext>
                  </a:extLst>
                </p:cNvPr>
                <p:cNvSpPr/>
                <p:nvPr/>
              </p:nvSpPr>
              <p:spPr>
                <a:xfrm>
                  <a:off x="1069675" y="2708694"/>
                  <a:ext cx="548640" cy="54864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C8F3F5B2-67D7-8045-B305-F4E3276195DD}"/>
                    </a:ext>
                  </a:extLst>
                </p:cNvPr>
                <p:cNvSpPr/>
                <p:nvPr/>
              </p:nvSpPr>
              <p:spPr>
                <a:xfrm>
                  <a:off x="1050141" y="3242291"/>
                  <a:ext cx="570990" cy="430887"/>
                </a:xfrm>
                <a:prstGeom prst="rect">
                  <a:avLst/>
                </a:prstGeom>
              </p:spPr>
              <p:txBody>
                <a:bodyPr wrap="none">
                  <a:spAutoFit/>
                </a:bodyPr>
                <a:lstStyle/>
                <a:p>
                  <a:r>
                    <a:rPr lang="en-US" sz="2200" dirty="0"/>
                    <a:t>Job</a:t>
                  </a:r>
                </a:p>
              </p:txBody>
            </p:sp>
            <p:sp>
              <p:nvSpPr>
                <p:cNvPr id="67" name="Rounded Rectangle 66">
                  <a:extLst>
                    <a:ext uri="{FF2B5EF4-FFF2-40B4-BE49-F238E27FC236}">
                      <a16:creationId xmlns:a16="http://schemas.microsoft.com/office/drawing/2014/main" id="{5576605A-4600-C94F-A1B6-638E2DD7F50B}"/>
                    </a:ext>
                  </a:extLst>
                </p:cNvPr>
                <p:cNvSpPr/>
                <p:nvPr/>
              </p:nvSpPr>
              <p:spPr>
                <a:xfrm>
                  <a:off x="3495608" y="2708694"/>
                  <a:ext cx="552090" cy="54864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B221974-7F37-C04A-8050-769F3998F234}"/>
                    </a:ext>
                  </a:extLst>
                </p:cNvPr>
                <p:cNvSpPr/>
                <p:nvPr/>
              </p:nvSpPr>
              <p:spPr>
                <a:xfrm>
                  <a:off x="1859422" y="2196634"/>
                  <a:ext cx="1315168" cy="430887"/>
                </a:xfrm>
                <a:prstGeom prst="rect">
                  <a:avLst/>
                </a:prstGeom>
              </p:spPr>
              <p:txBody>
                <a:bodyPr wrap="none">
                  <a:spAutoFit/>
                </a:bodyPr>
                <a:lstStyle/>
                <a:p>
                  <a:r>
                    <a:rPr lang="en-US" sz="2200" dirty="0" err="1"/>
                    <a:t>writes_to</a:t>
                  </a:r>
                  <a:endParaRPr lang="en-US" sz="2200" dirty="0"/>
                </a:p>
              </p:txBody>
            </p:sp>
            <p:sp>
              <p:nvSpPr>
                <p:cNvPr id="69" name="Rectangle 68">
                  <a:extLst>
                    <a:ext uri="{FF2B5EF4-FFF2-40B4-BE49-F238E27FC236}">
                      <a16:creationId xmlns:a16="http://schemas.microsoft.com/office/drawing/2014/main" id="{5838F1AC-74FF-9149-803F-0D8ACB94CAE3}"/>
                    </a:ext>
                  </a:extLst>
                </p:cNvPr>
                <p:cNvSpPr/>
                <p:nvPr/>
              </p:nvSpPr>
              <p:spPr>
                <a:xfrm>
                  <a:off x="3476708" y="3242290"/>
                  <a:ext cx="583814" cy="430887"/>
                </a:xfrm>
                <a:prstGeom prst="rect">
                  <a:avLst/>
                </a:prstGeom>
              </p:spPr>
              <p:txBody>
                <a:bodyPr wrap="none">
                  <a:spAutoFit/>
                </a:bodyPr>
                <a:lstStyle/>
                <a:p>
                  <a:r>
                    <a:rPr lang="en-US" sz="2200" dirty="0"/>
                    <a:t>File</a:t>
                  </a:r>
                </a:p>
              </p:txBody>
            </p:sp>
            <p:sp>
              <p:nvSpPr>
                <p:cNvPr id="70" name="Rectangle 69">
                  <a:extLst>
                    <a:ext uri="{FF2B5EF4-FFF2-40B4-BE49-F238E27FC236}">
                      <a16:creationId xmlns:a16="http://schemas.microsoft.com/office/drawing/2014/main" id="{67DD5D6D-EE79-BE4B-AFA0-2AC03C6F9B5B}"/>
                    </a:ext>
                  </a:extLst>
                </p:cNvPr>
                <p:cNvSpPr/>
                <p:nvPr/>
              </p:nvSpPr>
              <p:spPr>
                <a:xfrm>
                  <a:off x="1800431" y="3396692"/>
                  <a:ext cx="1433149" cy="430887"/>
                </a:xfrm>
                <a:prstGeom prst="rect">
                  <a:avLst/>
                </a:prstGeom>
              </p:spPr>
              <p:txBody>
                <a:bodyPr wrap="none">
                  <a:spAutoFit/>
                </a:bodyPr>
                <a:lstStyle/>
                <a:p>
                  <a:r>
                    <a:rPr lang="en-US" sz="2200" dirty="0" err="1"/>
                    <a:t>is_read_by</a:t>
                  </a:r>
                  <a:endParaRPr lang="en-US" sz="2200" dirty="0"/>
                </a:p>
              </p:txBody>
            </p:sp>
          </p:grpSp>
          <p:sp>
            <p:nvSpPr>
              <p:cNvPr id="64" name="Arc 63">
                <a:extLst>
                  <a:ext uri="{FF2B5EF4-FFF2-40B4-BE49-F238E27FC236}">
                    <a16:creationId xmlns:a16="http://schemas.microsoft.com/office/drawing/2014/main" id="{A667815B-EE03-184E-84E1-CBE7EC1E2047}"/>
                  </a:ext>
                </a:extLst>
              </p:cNvPr>
              <p:cNvSpPr/>
              <p:nvPr/>
            </p:nvSpPr>
            <p:spPr>
              <a:xfrm rot="8111398">
                <a:off x="1185646" y="664588"/>
                <a:ext cx="2670925" cy="2806620"/>
              </a:xfrm>
              <a:prstGeom prst="arc">
                <a:avLst>
                  <a:gd name="adj1" fmla="val 16251476"/>
                  <a:gd name="adj2" fmla="val 215090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72" name="Title 2">
            <a:extLst>
              <a:ext uri="{FF2B5EF4-FFF2-40B4-BE49-F238E27FC236}">
                <a16:creationId xmlns:a16="http://schemas.microsoft.com/office/drawing/2014/main" id="{894E9054-80DC-FA4C-9ABD-295072C58D33}"/>
              </a:ext>
            </a:extLst>
          </p:cNvPr>
          <p:cNvSpPr>
            <a:spLocks noGrp="1"/>
          </p:cNvSpPr>
          <p:nvPr>
            <p:ph type="title"/>
          </p:nvPr>
        </p:nvSpPr>
        <p:spPr>
          <a:xfrm>
            <a:off x="838200" y="365125"/>
            <a:ext cx="10515600" cy="1325563"/>
          </a:xfrm>
        </p:spPr>
        <p:txBody>
          <a:bodyPr>
            <a:normAutofit/>
          </a:bodyPr>
          <a:lstStyle/>
          <a:p>
            <a:r>
              <a:rPr lang="en-US" dirty="0"/>
              <a:t>Constraint-based view enumeration:</a:t>
            </a:r>
            <a:br>
              <a:rPr lang="en-US" dirty="0"/>
            </a:br>
            <a:r>
              <a:rPr lang="en-US" dirty="0"/>
              <a:t>Query and schema fact extraction</a:t>
            </a:r>
          </a:p>
        </p:txBody>
      </p:sp>
      <p:sp>
        <p:nvSpPr>
          <p:cNvPr id="2" name="Slide Number Placeholder 1">
            <a:extLst>
              <a:ext uri="{FF2B5EF4-FFF2-40B4-BE49-F238E27FC236}">
                <a16:creationId xmlns:a16="http://schemas.microsoft.com/office/drawing/2014/main" id="{05ECE41E-9BFE-AD45-A250-7B5762DB3E97}"/>
              </a:ext>
            </a:extLst>
          </p:cNvPr>
          <p:cNvSpPr>
            <a:spLocks noGrp="1"/>
          </p:cNvSpPr>
          <p:nvPr>
            <p:ph type="sldNum" sz="quarter" idx="12"/>
          </p:nvPr>
        </p:nvSpPr>
        <p:spPr/>
        <p:txBody>
          <a:bodyPr/>
          <a:lstStyle/>
          <a:p>
            <a:fld id="{B2616F0E-BCAF-964B-B067-C622FBF8CA6B}" type="slidenum">
              <a:rPr lang="en-US" smtClean="0"/>
              <a:t>115</a:t>
            </a:fld>
            <a:endParaRPr lang="en-US"/>
          </a:p>
        </p:txBody>
      </p:sp>
    </p:spTree>
    <p:extLst>
      <p:ext uri="{BB962C8B-B14F-4D97-AF65-F5344CB8AC3E}">
        <p14:creationId xmlns:p14="http://schemas.microsoft.com/office/powerpoint/2010/main" val="561055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a:bodyPr>
          <a:lstStyle/>
          <a:p>
            <a:r>
              <a:rPr lang="en-US" dirty="0"/>
              <a:t>Constraint-based view enumeration: </a:t>
            </a:r>
            <a:br>
              <a:rPr lang="en-US" dirty="0"/>
            </a:br>
            <a:r>
              <a:rPr lang="en-US" dirty="0"/>
              <a:t>Inferring view candidates</a:t>
            </a:r>
          </a:p>
        </p:txBody>
      </p:sp>
      <p:sp>
        <p:nvSpPr>
          <p:cNvPr id="6" name="Rectangle 5">
            <a:extLst>
              <a:ext uri="{FF2B5EF4-FFF2-40B4-BE49-F238E27FC236}">
                <a16:creationId xmlns:a16="http://schemas.microsoft.com/office/drawing/2014/main" id="{F06B852E-5FC4-4E4B-913E-CA4A8CDC4B40}"/>
              </a:ext>
            </a:extLst>
          </p:cNvPr>
          <p:cNvSpPr/>
          <p:nvPr/>
        </p:nvSpPr>
        <p:spPr>
          <a:xfrm>
            <a:off x="816494" y="4558892"/>
            <a:ext cx="5024068" cy="369332"/>
          </a:xfrm>
          <a:prstGeom prst="rect">
            <a:avLst/>
          </a:prstGeom>
        </p:spPr>
        <p:txBody>
          <a:bodyPr wrap="none">
            <a:spAutoFit/>
          </a:bodyPr>
          <a:lstStyle/>
          <a:p>
            <a:r>
              <a:rPr lang="en-US" b="1" dirty="0"/>
              <a:t>Explicit facts extracted from query’s graph pattern:</a:t>
            </a:r>
          </a:p>
        </p:txBody>
      </p:sp>
      <p:sp>
        <p:nvSpPr>
          <p:cNvPr id="7" name="Rectangle 6">
            <a:extLst>
              <a:ext uri="{FF2B5EF4-FFF2-40B4-BE49-F238E27FC236}">
                <a16:creationId xmlns:a16="http://schemas.microsoft.com/office/drawing/2014/main" id="{57CD811A-17C5-6542-9A8E-E4070F4C6AB5}"/>
              </a:ext>
            </a:extLst>
          </p:cNvPr>
          <p:cNvSpPr/>
          <p:nvPr/>
        </p:nvSpPr>
        <p:spPr>
          <a:xfrm>
            <a:off x="821967" y="4869504"/>
            <a:ext cx="5907112" cy="1908215"/>
          </a:xfrm>
          <a:prstGeom prst="rect">
            <a:avLst/>
          </a:prstGeom>
        </p:spPr>
        <p:txBody>
          <a:bodyPr wrap="square">
            <a:spAutoFit/>
          </a:bodyPr>
          <a:lstStyle/>
          <a:p>
            <a:r>
              <a:rPr lang="en-US" sz="1200" dirty="0" err="1">
                <a:latin typeface="Courier New" panose="02070309020205020404" pitchFamily="49" charset="0"/>
                <a:cs typeface="Courier New" panose="02070309020205020404" pitchFamily="49" charset="0"/>
              </a:rPr>
              <a:t>queryVertex</a:t>
            </a:r>
            <a:r>
              <a:rPr lang="en-US" sz="1200" dirty="0">
                <a:latin typeface="Courier New" panose="02070309020205020404" pitchFamily="49" charset="0"/>
                <a:cs typeface="Courier New" panose="02070309020205020404" pitchFamily="49" charset="0"/>
              </a:rPr>
              <a:t>(j1). </a:t>
            </a:r>
            <a:r>
              <a:rPr lang="en-US" sz="1200" dirty="0" err="1">
                <a:latin typeface="Courier New" panose="02070309020205020404" pitchFamily="49" charset="0"/>
                <a:cs typeface="Courier New" panose="02070309020205020404" pitchFamily="49" charset="0"/>
              </a:rPr>
              <a:t>queryVertexType</a:t>
            </a:r>
            <a:r>
              <a:rPr lang="en-US" sz="1200" dirty="0">
                <a:latin typeface="Courier New" panose="02070309020205020404" pitchFamily="49" charset="0"/>
                <a:cs typeface="Courier New" panose="02070309020205020404" pitchFamily="49" charset="0"/>
              </a:rPr>
              <a:t>(j1, 'Job').</a:t>
            </a:r>
          </a:p>
          <a:p>
            <a:r>
              <a:rPr lang="en-US" sz="1200" dirty="0" err="1">
                <a:latin typeface="Courier New" panose="02070309020205020404" pitchFamily="49" charset="0"/>
                <a:cs typeface="Courier New" panose="02070309020205020404" pitchFamily="49" charset="0"/>
              </a:rPr>
              <a:t>queryVertex</a:t>
            </a:r>
            <a:r>
              <a:rPr lang="en-US" sz="1200" dirty="0">
                <a:latin typeface="Courier New" panose="02070309020205020404" pitchFamily="49" charset="0"/>
                <a:cs typeface="Courier New" panose="02070309020205020404" pitchFamily="49" charset="0"/>
              </a:rPr>
              <a:t>(f1). </a:t>
            </a:r>
            <a:r>
              <a:rPr lang="en-US" sz="1200" dirty="0" err="1">
                <a:latin typeface="Courier New" panose="02070309020205020404" pitchFamily="49" charset="0"/>
                <a:cs typeface="Courier New" panose="02070309020205020404" pitchFamily="49" charset="0"/>
              </a:rPr>
              <a:t>queryVertexType</a:t>
            </a:r>
            <a:r>
              <a:rPr lang="en-US" sz="1200" dirty="0">
                <a:latin typeface="Courier New" panose="02070309020205020404" pitchFamily="49" charset="0"/>
                <a:cs typeface="Courier New" panose="02070309020205020404" pitchFamily="49" charset="0"/>
              </a:rPr>
              <a:t>(f1, 'File'). </a:t>
            </a:r>
          </a:p>
          <a:p>
            <a:r>
              <a:rPr lang="en-US" sz="1200" dirty="0" err="1">
                <a:latin typeface="Courier New" panose="02070309020205020404" pitchFamily="49" charset="0"/>
                <a:cs typeface="Courier New" panose="02070309020205020404" pitchFamily="49" charset="0"/>
              </a:rPr>
              <a:t>queryVertex</a:t>
            </a:r>
            <a:r>
              <a:rPr lang="en-US" sz="1200" dirty="0">
                <a:latin typeface="Courier New" panose="02070309020205020404" pitchFamily="49" charset="0"/>
                <a:cs typeface="Courier New" panose="02070309020205020404" pitchFamily="49" charset="0"/>
              </a:rPr>
              <a:t>(f2). </a:t>
            </a:r>
            <a:r>
              <a:rPr lang="en-US" sz="1200" dirty="0" err="1">
                <a:latin typeface="Courier New" panose="02070309020205020404" pitchFamily="49" charset="0"/>
                <a:cs typeface="Courier New" panose="02070309020205020404" pitchFamily="49" charset="0"/>
              </a:rPr>
              <a:t>queryVertexType</a:t>
            </a:r>
            <a:r>
              <a:rPr lang="en-US" sz="1200" dirty="0">
                <a:latin typeface="Courier New" panose="02070309020205020404" pitchFamily="49" charset="0"/>
                <a:cs typeface="Courier New" panose="02070309020205020404" pitchFamily="49" charset="0"/>
              </a:rPr>
              <a:t>(j1, 'File'). </a:t>
            </a:r>
          </a:p>
          <a:p>
            <a:r>
              <a:rPr lang="en-US" sz="1200" dirty="0" err="1">
                <a:latin typeface="Courier New" panose="02070309020205020404" pitchFamily="49" charset="0"/>
                <a:cs typeface="Courier New" panose="02070309020205020404" pitchFamily="49" charset="0"/>
              </a:rPr>
              <a:t>queryVertex</a:t>
            </a:r>
            <a:r>
              <a:rPr lang="en-US" sz="1200" dirty="0">
                <a:latin typeface="Courier New" panose="02070309020205020404" pitchFamily="49" charset="0"/>
                <a:cs typeface="Courier New" panose="02070309020205020404" pitchFamily="49" charset="0"/>
              </a:rPr>
              <a:t>(j2). </a:t>
            </a:r>
            <a:r>
              <a:rPr lang="en-US" sz="1200" dirty="0" err="1">
                <a:latin typeface="Courier New" panose="02070309020205020404" pitchFamily="49" charset="0"/>
                <a:cs typeface="Courier New" panose="02070309020205020404" pitchFamily="49" charset="0"/>
              </a:rPr>
              <a:t>queryVertexType</a:t>
            </a:r>
            <a:r>
              <a:rPr lang="en-US" sz="1200" dirty="0">
                <a:latin typeface="Courier New" panose="02070309020205020404" pitchFamily="49" charset="0"/>
                <a:cs typeface="Courier New" panose="02070309020205020404" pitchFamily="49" charset="0"/>
              </a:rPr>
              <a:t>(j1, 'Job').</a:t>
            </a:r>
          </a:p>
          <a:p>
            <a:r>
              <a:rPr lang="en-US" sz="1200" b="1" dirty="0" err="1">
                <a:solidFill>
                  <a:srgbClr val="FF0000"/>
                </a:solidFill>
                <a:latin typeface="Courier New" panose="02070309020205020404" pitchFamily="49" charset="0"/>
                <a:cs typeface="Courier New" panose="02070309020205020404" pitchFamily="49" charset="0"/>
              </a:rPr>
              <a:t>queryEdge</a:t>
            </a:r>
            <a:r>
              <a:rPr lang="en-US" sz="1200" b="1" dirty="0">
                <a:solidFill>
                  <a:srgbClr val="FF0000"/>
                </a:solidFill>
                <a:latin typeface="Courier New" panose="02070309020205020404" pitchFamily="49" charset="0"/>
                <a:cs typeface="Courier New" panose="02070309020205020404" pitchFamily="49" charset="0"/>
              </a:rPr>
              <a:t>(j1, f1).</a:t>
            </a:r>
          </a:p>
          <a:p>
            <a:r>
              <a:rPr lang="en-US" sz="1200" dirty="0" err="1">
                <a:latin typeface="Courier New" panose="02070309020205020404" pitchFamily="49" charset="0"/>
                <a:cs typeface="Courier New" panose="02070309020205020404" pitchFamily="49" charset="0"/>
              </a:rPr>
              <a:t>queryEdgeType</a:t>
            </a:r>
            <a:r>
              <a:rPr lang="en-US" sz="1200" dirty="0">
                <a:latin typeface="Courier New" panose="02070309020205020404" pitchFamily="49" charset="0"/>
                <a:cs typeface="Courier New" panose="02070309020205020404" pitchFamily="49" charset="0"/>
              </a:rPr>
              <a:t>(j1, f1, '</a:t>
            </a:r>
            <a:r>
              <a:rPr lang="en-US" sz="1200" dirty="0" err="1">
                <a:latin typeface="Courier New" panose="02070309020205020404" pitchFamily="49" charset="0"/>
                <a:cs typeface="Courier New" panose="02070309020205020404" pitchFamily="49" charset="0"/>
              </a:rPr>
              <a:t>writes_to</a:t>
            </a:r>
            <a:r>
              <a:rPr lang="en-US" sz="1200" dirty="0">
                <a:latin typeface="Courier New" panose="02070309020205020404" pitchFamily="49" charset="0"/>
                <a:cs typeface="Courier New" panose="02070309020205020404" pitchFamily="49" charset="0"/>
              </a:rPr>
              <a:t>'). </a:t>
            </a:r>
          </a:p>
          <a:p>
            <a:r>
              <a:rPr lang="en-US" sz="1200" b="1" dirty="0" err="1">
                <a:solidFill>
                  <a:srgbClr val="FF0000"/>
                </a:solidFill>
                <a:latin typeface="Courier New" panose="02070309020205020404" pitchFamily="49" charset="0"/>
                <a:cs typeface="Courier New" panose="02070309020205020404" pitchFamily="49" charset="0"/>
              </a:rPr>
              <a:t>queryEdge</a:t>
            </a:r>
            <a:r>
              <a:rPr lang="en-US" sz="1200" b="1" dirty="0">
                <a:solidFill>
                  <a:srgbClr val="FF0000"/>
                </a:solidFill>
                <a:latin typeface="Courier New" panose="02070309020205020404" pitchFamily="49" charset="0"/>
                <a:cs typeface="Courier New" panose="02070309020205020404" pitchFamily="49" charset="0"/>
              </a:rPr>
              <a:t>(f2, j2). </a:t>
            </a:r>
          </a:p>
          <a:p>
            <a:r>
              <a:rPr lang="en-US" sz="1200" dirty="0" err="1">
                <a:latin typeface="Courier New" panose="02070309020205020404" pitchFamily="49" charset="0"/>
                <a:cs typeface="Courier New" panose="02070309020205020404" pitchFamily="49" charset="0"/>
              </a:rPr>
              <a:t>queryEdgeType</a:t>
            </a:r>
            <a:r>
              <a:rPr lang="en-US" sz="1200" dirty="0">
                <a:latin typeface="Courier New" panose="02070309020205020404" pitchFamily="49" charset="0"/>
                <a:cs typeface="Courier New" panose="02070309020205020404" pitchFamily="49" charset="0"/>
              </a:rPr>
              <a:t>(f2, j2, '</a:t>
            </a:r>
            <a:r>
              <a:rPr lang="en-US" sz="1200" dirty="0" err="1">
                <a:latin typeface="Courier New" panose="02070309020205020404" pitchFamily="49" charset="0"/>
                <a:cs typeface="Courier New" panose="02070309020205020404" pitchFamily="49" charset="0"/>
              </a:rPr>
              <a:t>is_read_by</a:t>
            </a:r>
            <a:r>
              <a:rPr lang="en-US" sz="1200" dirty="0">
                <a:latin typeface="Courier New" panose="02070309020205020404" pitchFamily="49" charset="0"/>
                <a:cs typeface="Courier New" panose="02070309020205020404" pitchFamily="49" charset="0"/>
              </a:rPr>
              <a:t>').</a:t>
            </a:r>
            <a:endParaRPr lang="en-US" sz="1200" b="1" dirty="0">
              <a:solidFill>
                <a:srgbClr val="FF0000"/>
              </a:solidFill>
              <a:latin typeface="Courier New" panose="02070309020205020404" pitchFamily="49" charset="0"/>
              <a:cs typeface="Courier New" panose="02070309020205020404" pitchFamily="49" charset="0"/>
            </a:endParaRPr>
          </a:p>
          <a:p>
            <a:r>
              <a:rPr lang="en-US" sz="1200" b="1" dirty="0" err="1">
                <a:solidFill>
                  <a:srgbClr val="FF0000"/>
                </a:solidFill>
                <a:latin typeface="Courier New" panose="02070309020205020404" pitchFamily="49" charset="0"/>
                <a:cs typeface="Courier New" panose="02070309020205020404" pitchFamily="49" charset="0"/>
              </a:rPr>
              <a:t>queryVariableLengthPath</a:t>
            </a:r>
            <a:r>
              <a:rPr lang="en-US" sz="1200" b="1" dirty="0">
                <a:solidFill>
                  <a:srgbClr val="FF0000"/>
                </a:solidFill>
                <a:latin typeface="Courier New" panose="02070309020205020404" pitchFamily="49" charset="0"/>
                <a:cs typeface="Courier New" panose="02070309020205020404" pitchFamily="49" charset="0"/>
              </a:rPr>
              <a:t>(f1, f2, 0, 8).  </a:t>
            </a:r>
          </a:p>
          <a:p>
            <a:r>
              <a:rPr lang="en-US" sz="1000" dirty="0">
                <a:latin typeface="Courier New" panose="02070309020205020404" pitchFamily="49" charset="0"/>
                <a:cs typeface="Courier New" panose="02070309020205020404" pitchFamily="49" charset="0"/>
              </a:rPr>
              <a:t> </a:t>
            </a:r>
          </a:p>
        </p:txBody>
      </p:sp>
      <p:sp>
        <p:nvSpPr>
          <p:cNvPr id="9" name="Rectangle 8">
            <a:extLst>
              <a:ext uri="{FF2B5EF4-FFF2-40B4-BE49-F238E27FC236}">
                <a16:creationId xmlns:a16="http://schemas.microsoft.com/office/drawing/2014/main" id="{39AAF3E2-0BDA-B844-A493-BF4B21268D84}"/>
              </a:ext>
            </a:extLst>
          </p:cNvPr>
          <p:cNvSpPr/>
          <p:nvPr/>
        </p:nvSpPr>
        <p:spPr>
          <a:xfrm>
            <a:off x="816494" y="3320630"/>
            <a:ext cx="4427046" cy="369332"/>
          </a:xfrm>
          <a:prstGeom prst="rect">
            <a:avLst/>
          </a:prstGeom>
        </p:spPr>
        <p:txBody>
          <a:bodyPr wrap="none">
            <a:spAutoFit/>
          </a:bodyPr>
          <a:lstStyle/>
          <a:p>
            <a:r>
              <a:rPr lang="en-US" b="1" dirty="0"/>
              <a:t>Explicit facts extracted from graph’s schema:</a:t>
            </a:r>
          </a:p>
        </p:txBody>
      </p:sp>
      <p:sp>
        <p:nvSpPr>
          <p:cNvPr id="10" name="Rectangle 9">
            <a:extLst>
              <a:ext uri="{FF2B5EF4-FFF2-40B4-BE49-F238E27FC236}">
                <a16:creationId xmlns:a16="http://schemas.microsoft.com/office/drawing/2014/main" id="{B147CEBE-5B28-B641-B414-F90176C7FE8F}"/>
              </a:ext>
            </a:extLst>
          </p:cNvPr>
          <p:cNvSpPr/>
          <p:nvPr/>
        </p:nvSpPr>
        <p:spPr>
          <a:xfrm>
            <a:off x="834845" y="3626296"/>
            <a:ext cx="5032062" cy="646331"/>
          </a:xfrm>
          <a:prstGeom prst="rect">
            <a:avLst/>
          </a:prstGeom>
        </p:spPr>
        <p:txBody>
          <a:bodyPr wrap="square">
            <a:spAutoFit/>
          </a:bodyPr>
          <a:lstStyle/>
          <a:p>
            <a:r>
              <a:rPr lang="en-US" sz="1200" dirty="0" err="1">
                <a:latin typeface="Courier New" panose="02070309020205020404" pitchFamily="49" charset="0"/>
                <a:cs typeface="Courier New" panose="02070309020205020404" pitchFamily="49" charset="0"/>
              </a:rPr>
              <a:t>schemaVertex</a:t>
            </a:r>
            <a:r>
              <a:rPr lang="en-US" sz="1200" dirty="0">
                <a:latin typeface="Courier New" panose="02070309020205020404" pitchFamily="49" charset="0"/>
                <a:cs typeface="Courier New" panose="02070309020205020404" pitchFamily="49" charset="0"/>
              </a:rPr>
              <a:t>('Job'). </a:t>
            </a:r>
            <a:r>
              <a:rPr lang="en-US" sz="1200" dirty="0" err="1">
                <a:latin typeface="Courier New" panose="02070309020205020404" pitchFamily="49" charset="0"/>
                <a:cs typeface="Courier New" panose="02070309020205020404" pitchFamily="49" charset="0"/>
              </a:rPr>
              <a:t>schemaVertex</a:t>
            </a:r>
            <a:r>
              <a:rPr lang="en-US" sz="1200" dirty="0">
                <a:latin typeface="Courier New" panose="02070309020205020404" pitchFamily="49" charset="0"/>
                <a:cs typeface="Courier New" panose="02070309020205020404" pitchFamily="49" charset="0"/>
              </a:rPr>
              <a:t>('File').</a:t>
            </a:r>
          </a:p>
          <a:p>
            <a:r>
              <a:rPr lang="en-US" sz="1200" dirty="0" err="1">
                <a:latin typeface="Courier New" panose="02070309020205020404" pitchFamily="49" charset="0"/>
                <a:cs typeface="Courier New" panose="02070309020205020404" pitchFamily="49" charset="0"/>
              </a:rPr>
              <a:t>schemaEdge</a:t>
            </a:r>
            <a:r>
              <a:rPr lang="en-US" sz="1200" dirty="0">
                <a:latin typeface="Courier New" panose="02070309020205020404" pitchFamily="49" charset="0"/>
                <a:cs typeface="Courier New" panose="02070309020205020404" pitchFamily="49" charset="0"/>
              </a:rPr>
              <a:t>('Job', 'File', '</a:t>
            </a:r>
            <a:r>
              <a:rPr lang="en-US" sz="1200" dirty="0" err="1">
                <a:latin typeface="Courier New" panose="02070309020205020404" pitchFamily="49" charset="0"/>
                <a:cs typeface="Courier New" panose="02070309020205020404" pitchFamily="49" charset="0"/>
              </a:rPr>
              <a:t>writes_to</a:t>
            </a:r>
            <a:r>
              <a:rPr lang="en-US" sz="1200" dirty="0">
                <a:latin typeface="Courier New" panose="02070309020205020404" pitchFamily="49" charset="0"/>
                <a:cs typeface="Courier New" panose="02070309020205020404" pitchFamily="49" charset="0"/>
              </a:rPr>
              <a:t>'). </a:t>
            </a:r>
          </a:p>
          <a:p>
            <a:r>
              <a:rPr lang="en-US" sz="1200" dirty="0" err="1">
                <a:latin typeface="Courier New" panose="02070309020205020404" pitchFamily="49" charset="0"/>
                <a:cs typeface="Courier New" panose="02070309020205020404" pitchFamily="49" charset="0"/>
              </a:rPr>
              <a:t>schemaEdge</a:t>
            </a:r>
            <a:r>
              <a:rPr lang="en-US" sz="1200" dirty="0">
                <a:latin typeface="Courier New" panose="02070309020205020404" pitchFamily="49" charset="0"/>
                <a:cs typeface="Courier New" panose="02070309020205020404" pitchFamily="49" charset="0"/>
              </a:rPr>
              <a:t>('File', 'Job', '</a:t>
            </a:r>
            <a:r>
              <a:rPr lang="en-US" sz="1200" dirty="0" err="1">
                <a:latin typeface="Courier New" panose="02070309020205020404" pitchFamily="49" charset="0"/>
                <a:cs typeface="Courier New" panose="02070309020205020404" pitchFamily="49" charset="0"/>
              </a:rPr>
              <a:t>is_read_by</a:t>
            </a:r>
            <a:r>
              <a:rPr lang="en-US" sz="1200" dirty="0">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FCB1046C-5C1F-7A44-A248-98A061286247}"/>
              </a:ext>
            </a:extLst>
          </p:cNvPr>
          <p:cNvSpPr/>
          <p:nvPr/>
        </p:nvSpPr>
        <p:spPr>
          <a:xfrm>
            <a:off x="6639689" y="3912561"/>
            <a:ext cx="4805098" cy="646331"/>
          </a:xfrm>
          <a:prstGeom prst="rect">
            <a:avLst/>
          </a:prstGeom>
        </p:spPr>
        <p:txBody>
          <a:bodyPr wrap="none">
            <a:spAutoFit/>
          </a:bodyPr>
          <a:lstStyle/>
          <a:p>
            <a:r>
              <a:rPr lang="en-US" b="1" dirty="0"/>
              <a:t>Feasible assignments for example view template</a:t>
            </a:r>
          </a:p>
          <a:p>
            <a:r>
              <a:rPr lang="en-US" dirty="0"/>
              <a:t>“</a:t>
            </a:r>
            <a:r>
              <a:rPr lang="en-US" dirty="0" err="1">
                <a:latin typeface="Courier New" panose="02070309020205020404" pitchFamily="49" charset="0"/>
                <a:cs typeface="Courier New" panose="02070309020205020404" pitchFamily="49" charset="0"/>
              </a:rPr>
              <a:t>kHopConnectorSameVertexType</a:t>
            </a:r>
            <a:r>
              <a:rPr lang="en-US" dirty="0"/>
              <a:t>”:</a:t>
            </a:r>
          </a:p>
        </p:txBody>
      </p:sp>
      <p:sp>
        <p:nvSpPr>
          <p:cNvPr id="12" name="Rectangle 11">
            <a:extLst>
              <a:ext uri="{FF2B5EF4-FFF2-40B4-BE49-F238E27FC236}">
                <a16:creationId xmlns:a16="http://schemas.microsoft.com/office/drawing/2014/main" id="{E81CD898-E0DA-4B47-918E-984EC498C80D}"/>
              </a:ext>
            </a:extLst>
          </p:cNvPr>
          <p:cNvSpPr/>
          <p:nvPr/>
        </p:nvSpPr>
        <p:spPr>
          <a:xfrm>
            <a:off x="6639689" y="4558892"/>
            <a:ext cx="4725829" cy="1477328"/>
          </a:xfrm>
          <a:prstGeom prst="rect">
            <a:avLst/>
          </a:prstGeom>
        </p:spPr>
        <p:txBody>
          <a:bodyPr wrap="square">
            <a:spAutoFit/>
          </a:bodyPr>
          <a:lstStyle/>
          <a:p>
            <a:r>
              <a:rPr lang="en-US" sz="1500" dirty="0">
                <a:latin typeface="Courier New" panose="02070309020205020404" pitchFamily="49" charset="0"/>
                <a:cs typeface="Courier New" panose="02070309020205020404" pitchFamily="49" charset="0"/>
              </a:rPr>
              <a:t>(X='j1', Y='j2', XTYPE='Job', </a:t>
            </a:r>
            <a:r>
              <a:rPr lang="en-US" sz="1500" b="1" dirty="0">
                <a:solidFill>
                  <a:srgbClr val="FF0000"/>
                </a:solidFill>
                <a:latin typeface="Courier New" panose="02070309020205020404" pitchFamily="49" charset="0"/>
                <a:cs typeface="Courier New" panose="02070309020205020404" pitchFamily="49" charset="0"/>
              </a:rPr>
              <a:t>K=2</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(X='j1', Y='j2', XTYPE='Job', </a:t>
            </a:r>
            <a:r>
              <a:rPr lang="en-US" sz="1500" b="1" dirty="0">
                <a:solidFill>
                  <a:srgbClr val="FF0000"/>
                </a:solidFill>
                <a:latin typeface="Courier New" panose="02070309020205020404" pitchFamily="49" charset="0"/>
                <a:cs typeface="Courier New" panose="02070309020205020404" pitchFamily="49" charset="0"/>
              </a:rPr>
              <a:t>K=4</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(X='j1', Y='j2', XTYPE='Job', </a:t>
            </a:r>
            <a:r>
              <a:rPr lang="en-US" sz="1500" b="1" dirty="0">
                <a:solidFill>
                  <a:srgbClr val="FF0000"/>
                </a:solidFill>
                <a:latin typeface="Courier New" panose="02070309020205020404" pitchFamily="49" charset="0"/>
                <a:cs typeface="Courier New" panose="02070309020205020404" pitchFamily="49" charset="0"/>
              </a:rPr>
              <a:t>K=6</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(X='j1', Y='j2', XTYPE='Job', </a:t>
            </a:r>
            <a:r>
              <a:rPr lang="en-US" sz="1500" b="1" dirty="0">
                <a:solidFill>
                  <a:srgbClr val="FF0000"/>
                </a:solidFill>
                <a:latin typeface="Courier New" panose="02070309020205020404" pitchFamily="49" charset="0"/>
                <a:cs typeface="Courier New" panose="02070309020205020404" pitchFamily="49" charset="0"/>
              </a:rPr>
              <a:t>K=8</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(X='j1', Y='j2', XTYPE='Job', </a:t>
            </a:r>
            <a:r>
              <a:rPr lang="en-US" sz="1500" b="1" dirty="0">
                <a:solidFill>
                  <a:srgbClr val="FF0000"/>
                </a:solidFill>
                <a:latin typeface="Courier New" panose="02070309020205020404" pitchFamily="49" charset="0"/>
                <a:cs typeface="Courier New" panose="02070309020205020404" pitchFamily="49" charset="0"/>
              </a:rPr>
              <a:t>K=10</a:t>
            </a:r>
            <a:r>
              <a:rPr lang="en-US" sz="1500" dirty="0">
                <a:latin typeface="Courier New" panose="02070309020205020404" pitchFamily="49" charset="0"/>
                <a:cs typeface="Courier New" panose="02070309020205020404" pitchFamily="49" charset="0"/>
              </a:rPr>
              <a:t>)</a:t>
            </a:r>
          </a:p>
          <a:p>
            <a:endParaRPr lang="en-US" sz="1500" dirty="0">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23FD3CF1-EDD7-C64C-B1D9-8147DABD1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93811">
            <a:off x="5352604" y="4027876"/>
            <a:ext cx="863600" cy="774700"/>
          </a:xfrm>
          <a:prstGeom prst="rect">
            <a:avLst/>
          </a:prstGeom>
        </p:spPr>
      </p:pic>
      <p:pic>
        <p:nvPicPr>
          <p:cNvPr id="15" name="Picture 14">
            <a:extLst>
              <a:ext uri="{FF2B5EF4-FFF2-40B4-BE49-F238E27FC236}">
                <a16:creationId xmlns:a16="http://schemas.microsoft.com/office/drawing/2014/main" id="{28FE4210-4315-C745-A7DE-437653AC9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69030">
            <a:off x="5352518" y="5019235"/>
            <a:ext cx="863600" cy="774700"/>
          </a:xfrm>
          <a:prstGeom prst="rect">
            <a:avLst/>
          </a:prstGeom>
        </p:spPr>
      </p:pic>
      <p:sp>
        <p:nvSpPr>
          <p:cNvPr id="13" name="Content Placeholder 2">
            <a:extLst>
              <a:ext uri="{FF2B5EF4-FFF2-40B4-BE49-F238E27FC236}">
                <a16:creationId xmlns:a16="http://schemas.microsoft.com/office/drawing/2014/main" id="{5F2D6C13-1FAC-1745-88CA-391A23DEF66B}"/>
              </a:ext>
            </a:extLst>
          </p:cNvPr>
          <p:cNvSpPr>
            <a:spLocks noGrp="1"/>
          </p:cNvSpPr>
          <p:nvPr>
            <p:ph idx="1"/>
          </p:nvPr>
        </p:nvSpPr>
        <p:spPr>
          <a:xfrm>
            <a:off x="838200" y="1653095"/>
            <a:ext cx="10515600" cy="1946683"/>
          </a:xfrm>
        </p:spPr>
        <p:txBody>
          <a:bodyPr>
            <a:normAutofit/>
          </a:bodyPr>
          <a:lstStyle/>
          <a:p>
            <a:endParaRPr lang="en-US" dirty="0"/>
          </a:p>
          <a:p>
            <a:pPr marL="0" indent="0">
              <a:buNone/>
            </a:pPr>
            <a:r>
              <a:rPr lang="en-US" dirty="0"/>
              <a:t>Each </a:t>
            </a:r>
            <a:r>
              <a:rPr lang="en-US" b="1" dirty="0">
                <a:solidFill>
                  <a:srgbClr val="FF0000"/>
                </a:solidFill>
              </a:rPr>
              <a:t>view template </a:t>
            </a:r>
            <a:r>
              <a:rPr lang="en-US" dirty="0"/>
              <a:t>yields </a:t>
            </a:r>
            <a:r>
              <a:rPr lang="en-US" b="1" dirty="0">
                <a:solidFill>
                  <a:srgbClr val="FF0000"/>
                </a:solidFill>
              </a:rPr>
              <a:t>set of candidate views </a:t>
            </a:r>
            <a:r>
              <a:rPr lang="en-US" dirty="0"/>
              <a:t>that are feasible given input schema and query constraints.</a:t>
            </a:r>
          </a:p>
          <a:p>
            <a:pPr marL="0" indent="0">
              <a:buNone/>
            </a:pPr>
            <a:endParaRPr lang="en-US" dirty="0"/>
          </a:p>
        </p:txBody>
      </p:sp>
      <p:sp>
        <p:nvSpPr>
          <p:cNvPr id="2" name="Slide Number Placeholder 1">
            <a:extLst>
              <a:ext uri="{FF2B5EF4-FFF2-40B4-BE49-F238E27FC236}">
                <a16:creationId xmlns:a16="http://schemas.microsoft.com/office/drawing/2014/main" id="{4BE8E8C4-C62B-1244-B4A1-55D422B795CA}"/>
              </a:ext>
            </a:extLst>
          </p:cNvPr>
          <p:cNvSpPr>
            <a:spLocks noGrp="1"/>
          </p:cNvSpPr>
          <p:nvPr>
            <p:ph type="sldNum" sz="quarter" idx="12"/>
          </p:nvPr>
        </p:nvSpPr>
        <p:spPr/>
        <p:txBody>
          <a:bodyPr/>
          <a:lstStyle/>
          <a:p>
            <a:fld id="{B2616F0E-BCAF-964B-B067-C622FBF8CA6B}" type="slidenum">
              <a:rPr lang="en-US" smtClean="0"/>
              <a:t>116</a:t>
            </a:fld>
            <a:endParaRPr lang="en-US"/>
          </a:p>
        </p:txBody>
      </p:sp>
    </p:spTree>
    <p:extLst>
      <p:ext uri="{BB962C8B-B14F-4D97-AF65-F5344CB8AC3E}">
        <p14:creationId xmlns:p14="http://schemas.microsoft.com/office/powerpoint/2010/main" val="5902153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fontScale="90000"/>
          </a:bodyPr>
          <a:lstStyle/>
          <a:p>
            <a:r>
              <a:rPr lang="en-US" dirty="0"/>
              <a:t>Cost Model for Graph Views: </a:t>
            </a:r>
            <a:br>
              <a:rPr lang="en-US" dirty="0"/>
            </a:br>
            <a:r>
              <a:rPr lang="en-US" dirty="0"/>
              <a:t>Structural Properties Guide View Size Estimation</a:t>
            </a:r>
          </a:p>
        </p:txBody>
      </p:sp>
      <p:sp>
        <p:nvSpPr>
          <p:cNvPr id="19" name="Rectangle 18">
            <a:extLst>
              <a:ext uri="{FF2B5EF4-FFF2-40B4-BE49-F238E27FC236}">
                <a16:creationId xmlns:a16="http://schemas.microsoft.com/office/drawing/2014/main" id="{E965105E-3D21-4A4D-AD01-E95302BD3711}"/>
              </a:ext>
            </a:extLst>
          </p:cNvPr>
          <p:cNvSpPr/>
          <p:nvPr/>
        </p:nvSpPr>
        <p:spPr>
          <a:xfrm>
            <a:off x="1352985" y="4805326"/>
            <a:ext cx="10000815" cy="461665"/>
          </a:xfrm>
          <a:prstGeom prst="rect">
            <a:avLst/>
          </a:prstGeom>
        </p:spPr>
        <p:txBody>
          <a:bodyPr wrap="none">
            <a:spAutoFit/>
          </a:bodyPr>
          <a:lstStyle/>
          <a:p>
            <a:r>
              <a:rPr lang="en-US" sz="2200" dirty="0"/>
              <a:t>Example: expected number of k-length simple paths in an </a:t>
            </a:r>
            <a:r>
              <a:rPr lang="en-US" sz="2400" dirty="0" err="1"/>
              <a:t>Erdos-Renyi</a:t>
            </a:r>
            <a:r>
              <a:rPr lang="en-US" sz="2200" dirty="0"/>
              <a:t> random graph</a:t>
            </a:r>
          </a:p>
        </p:txBody>
      </p:sp>
      <p:pic>
        <p:nvPicPr>
          <p:cNvPr id="10" name="Picture 9">
            <a:extLst>
              <a:ext uri="{FF2B5EF4-FFF2-40B4-BE49-F238E27FC236}">
                <a16:creationId xmlns:a16="http://schemas.microsoft.com/office/drawing/2014/main" id="{2F25DB73-8531-7C4E-9362-B4F8A70ABAC1}"/>
              </a:ext>
            </a:extLst>
          </p:cNvPr>
          <p:cNvPicPr>
            <a:picLocks noChangeAspect="1"/>
          </p:cNvPicPr>
          <p:nvPr/>
        </p:nvPicPr>
        <p:blipFill>
          <a:blip r:embed="rId3"/>
          <a:stretch>
            <a:fillRect/>
          </a:stretch>
        </p:blipFill>
        <p:spPr>
          <a:xfrm>
            <a:off x="2871522" y="2742693"/>
            <a:ext cx="6686658" cy="1774949"/>
          </a:xfrm>
          <a:prstGeom prst="rect">
            <a:avLst/>
          </a:prstGeom>
        </p:spPr>
      </p:pic>
      <p:sp>
        <p:nvSpPr>
          <p:cNvPr id="12" name="TextBox 11">
            <a:extLst>
              <a:ext uri="{FF2B5EF4-FFF2-40B4-BE49-F238E27FC236}">
                <a16:creationId xmlns:a16="http://schemas.microsoft.com/office/drawing/2014/main" id="{14CD8CC9-917F-9148-A9C7-4515F10D7D1B}"/>
              </a:ext>
            </a:extLst>
          </p:cNvPr>
          <p:cNvSpPr txBox="1"/>
          <p:nvPr/>
        </p:nvSpPr>
        <p:spPr>
          <a:xfrm>
            <a:off x="4055822" y="1900590"/>
            <a:ext cx="4135217" cy="830997"/>
          </a:xfrm>
          <a:prstGeom prst="rect">
            <a:avLst/>
          </a:prstGeom>
          <a:noFill/>
        </p:spPr>
        <p:txBody>
          <a:bodyPr wrap="square" rtlCol="0">
            <a:spAutoFit/>
          </a:bodyPr>
          <a:lstStyle/>
          <a:p>
            <a:pPr algn="ctr"/>
            <a:r>
              <a:rPr lang="en-US" sz="2400" dirty="0">
                <a:solidFill>
                  <a:srgbClr val="FF0000"/>
                </a:solidFill>
                <a:latin typeface="Bradley Hand" charset="0"/>
                <a:ea typeface="Bradley Hand" charset="0"/>
                <a:cs typeface="Bradley Hand" charset="0"/>
              </a:rPr>
              <a:t>Number of potential</a:t>
            </a:r>
          </a:p>
          <a:p>
            <a:pPr algn="ctr"/>
            <a:r>
              <a:rPr lang="en-US" sz="2400" dirty="0">
                <a:solidFill>
                  <a:srgbClr val="FF0000"/>
                </a:solidFill>
                <a:latin typeface="Bradley Hand" charset="0"/>
                <a:ea typeface="Bradley Hand" charset="0"/>
                <a:cs typeface="Bradley Hand" charset="0"/>
              </a:rPr>
              <a:t>k-length paths</a:t>
            </a:r>
          </a:p>
        </p:txBody>
      </p:sp>
      <p:sp>
        <p:nvSpPr>
          <p:cNvPr id="13" name="Flowchart: Process 15">
            <a:extLst>
              <a:ext uri="{FF2B5EF4-FFF2-40B4-BE49-F238E27FC236}">
                <a16:creationId xmlns:a16="http://schemas.microsoft.com/office/drawing/2014/main" id="{15E973CF-7BC1-3D46-8781-AFE137B0C48F}"/>
              </a:ext>
            </a:extLst>
          </p:cNvPr>
          <p:cNvSpPr/>
          <p:nvPr/>
        </p:nvSpPr>
        <p:spPr>
          <a:xfrm>
            <a:off x="5391271" y="2834639"/>
            <a:ext cx="2006225" cy="153619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737B039-5BC0-884A-AFB7-2705F70AF710}"/>
              </a:ext>
            </a:extLst>
          </p:cNvPr>
          <p:cNvSpPr>
            <a:spLocks noGrp="1"/>
          </p:cNvSpPr>
          <p:nvPr>
            <p:ph type="sldNum" sz="quarter" idx="12"/>
          </p:nvPr>
        </p:nvSpPr>
        <p:spPr/>
        <p:txBody>
          <a:bodyPr/>
          <a:lstStyle/>
          <a:p>
            <a:fld id="{B2616F0E-BCAF-964B-B067-C622FBF8CA6B}" type="slidenum">
              <a:rPr lang="en-US" smtClean="0"/>
              <a:t>117</a:t>
            </a:fld>
            <a:endParaRPr lang="en-US"/>
          </a:p>
        </p:txBody>
      </p:sp>
    </p:spTree>
    <p:extLst>
      <p:ext uri="{BB962C8B-B14F-4D97-AF65-F5344CB8AC3E}">
        <p14:creationId xmlns:p14="http://schemas.microsoft.com/office/powerpoint/2010/main" val="40975556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fontScale="90000"/>
          </a:bodyPr>
          <a:lstStyle/>
          <a:p>
            <a:r>
              <a:rPr lang="en-US" dirty="0"/>
              <a:t>Cost Model for Graph Views: </a:t>
            </a:r>
            <a:br>
              <a:rPr lang="en-US" dirty="0"/>
            </a:br>
            <a:r>
              <a:rPr lang="en-US" dirty="0"/>
              <a:t>Structural Properties Guide View Size Estimation</a:t>
            </a:r>
          </a:p>
        </p:txBody>
      </p:sp>
      <p:sp>
        <p:nvSpPr>
          <p:cNvPr id="19" name="Rectangle 18">
            <a:extLst>
              <a:ext uri="{FF2B5EF4-FFF2-40B4-BE49-F238E27FC236}">
                <a16:creationId xmlns:a16="http://schemas.microsoft.com/office/drawing/2014/main" id="{E965105E-3D21-4A4D-AD01-E95302BD3711}"/>
              </a:ext>
            </a:extLst>
          </p:cNvPr>
          <p:cNvSpPr/>
          <p:nvPr/>
        </p:nvSpPr>
        <p:spPr>
          <a:xfrm>
            <a:off x="1352985" y="4805326"/>
            <a:ext cx="10000815" cy="461665"/>
          </a:xfrm>
          <a:prstGeom prst="rect">
            <a:avLst/>
          </a:prstGeom>
        </p:spPr>
        <p:txBody>
          <a:bodyPr wrap="none">
            <a:spAutoFit/>
          </a:bodyPr>
          <a:lstStyle/>
          <a:p>
            <a:r>
              <a:rPr lang="en-US" sz="2200" dirty="0"/>
              <a:t>Example: expected number of k-length simple paths in an </a:t>
            </a:r>
            <a:r>
              <a:rPr lang="en-US" sz="2400" dirty="0" err="1"/>
              <a:t>Erdos-Renyi</a:t>
            </a:r>
            <a:r>
              <a:rPr lang="en-US" sz="2200" dirty="0"/>
              <a:t> random graph</a:t>
            </a:r>
          </a:p>
        </p:txBody>
      </p:sp>
      <p:pic>
        <p:nvPicPr>
          <p:cNvPr id="10" name="Picture 9">
            <a:extLst>
              <a:ext uri="{FF2B5EF4-FFF2-40B4-BE49-F238E27FC236}">
                <a16:creationId xmlns:a16="http://schemas.microsoft.com/office/drawing/2014/main" id="{2F25DB73-8531-7C4E-9362-B4F8A70ABAC1}"/>
              </a:ext>
            </a:extLst>
          </p:cNvPr>
          <p:cNvPicPr>
            <a:picLocks noChangeAspect="1"/>
          </p:cNvPicPr>
          <p:nvPr/>
        </p:nvPicPr>
        <p:blipFill>
          <a:blip r:embed="rId3"/>
          <a:stretch>
            <a:fillRect/>
          </a:stretch>
        </p:blipFill>
        <p:spPr>
          <a:xfrm>
            <a:off x="2871522" y="2742693"/>
            <a:ext cx="6686658" cy="1774949"/>
          </a:xfrm>
          <a:prstGeom prst="rect">
            <a:avLst/>
          </a:prstGeom>
        </p:spPr>
      </p:pic>
      <p:sp>
        <p:nvSpPr>
          <p:cNvPr id="12" name="TextBox 11">
            <a:extLst>
              <a:ext uri="{FF2B5EF4-FFF2-40B4-BE49-F238E27FC236}">
                <a16:creationId xmlns:a16="http://schemas.microsoft.com/office/drawing/2014/main" id="{14CD8CC9-917F-9148-A9C7-4515F10D7D1B}"/>
              </a:ext>
            </a:extLst>
          </p:cNvPr>
          <p:cNvSpPr txBox="1"/>
          <p:nvPr/>
        </p:nvSpPr>
        <p:spPr>
          <a:xfrm>
            <a:off x="6616142" y="1920569"/>
            <a:ext cx="4135217" cy="830997"/>
          </a:xfrm>
          <a:prstGeom prst="rect">
            <a:avLst/>
          </a:prstGeom>
          <a:noFill/>
        </p:spPr>
        <p:txBody>
          <a:bodyPr wrap="square" rtlCol="0">
            <a:spAutoFit/>
          </a:bodyPr>
          <a:lstStyle/>
          <a:p>
            <a:pPr algn="ctr"/>
            <a:r>
              <a:rPr lang="en-US" sz="2400" dirty="0">
                <a:solidFill>
                  <a:srgbClr val="FF0000"/>
                </a:solidFill>
                <a:latin typeface="Bradley Hand" charset="0"/>
                <a:ea typeface="Bradley Hand" charset="0"/>
                <a:cs typeface="Bradley Hand" charset="0"/>
              </a:rPr>
              <a:t>Probability that it</a:t>
            </a:r>
          </a:p>
          <a:p>
            <a:pPr algn="ctr"/>
            <a:r>
              <a:rPr lang="en-US" sz="2400" dirty="0">
                <a:solidFill>
                  <a:srgbClr val="FF0000"/>
                </a:solidFill>
                <a:latin typeface="Bradley Hand" charset="0"/>
                <a:ea typeface="Bradley Hand" charset="0"/>
                <a:cs typeface="Bradley Hand" charset="0"/>
              </a:rPr>
              <a:t>is an actual path</a:t>
            </a:r>
          </a:p>
        </p:txBody>
      </p:sp>
      <p:sp>
        <p:nvSpPr>
          <p:cNvPr id="13" name="Flowchart: Process 15">
            <a:extLst>
              <a:ext uri="{FF2B5EF4-FFF2-40B4-BE49-F238E27FC236}">
                <a16:creationId xmlns:a16="http://schemas.microsoft.com/office/drawing/2014/main" id="{15E973CF-7BC1-3D46-8781-AFE137B0C48F}"/>
              </a:ext>
            </a:extLst>
          </p:cNvPr>
          <p:cNvSpPr/>
          <p:nvPr/>
        </p:nvSpPr>
        <p:spPr>
          <a:xfrm>
            <a:off x="7640695" y="2862070"/>
            <a:ext cx="1814201" cy="1581914"/>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2C1AB0D-BA43-0B46-A7FC-750F5F060FB8}"/>
              </a:ext>
            </a:extLst>
          </p:cNvPr>
          <p:cNvSpPr>
            <a:spLocks noGrp="1"/>
          </p:cNvSpPr>
          <p:nvPr>
            <p:ph type="sldNum" sz="quarter" idx="12"/>
          </p:nvPr>
        </p:nvSpPr>
        <p:spPr/>
        <p:txBody>
          <a:bodyPr/>
          <a:lstStyle/>
          <a:p>
            <a:fld id="{B2616F0E-BCAF-964B-B067-C622FBF8CA6B}" type="slidenum">
              <a:rPr lang="en-US" smtClean="0"/>
              <a:t>118</a:t>
            </a:fld>
            <a:endParaRPr lang="en-US"/>
          </a:p>
        </p:txBody>
      </p:sp>
    </p:spTree>
    <p:extLst>
      <p:ext uri="{BB962C8B-B14F-4D97-AF65-F5344CB8AC3E}">
        <p14:creationId xmlns:p14="http://schemas.microsoft.com/office/powerpoint/2010/main" val="29918756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fontScale="90000"/>
          </a:bodyPr>
          <a:lstStyle/>
          <a:p>
            <a:r>
              <a:rPr lang="en-US" dirty="0"/>
              <a:t>Cost Model for Graph Views: </a:t>
            </a:r>
            <a:br>
              <a:rPr lang="en-US" dirty="0"/>
            </a:br>
            <a:r>
              <a:rPr lang="en-US" dirty="0"/>
              <a:t>Structural Properties Guide View Size Estimation</a:t>
            </a:r>
          </a:p>
        </p:txBody>
      </p:sp>
      <p:sp>
        <p:nvSpPr>
          <p:cNvPr id="19" name="Rectangle 18">
            <a:extLst>
              <a:ext uri="{FF2B5EF4-FFF2-40B4-BE49-F238E27FC236}">
                <a16:creationId xmlns:a16="http://schemas.microsoft.com/office/drawing/2014/main" id="{E965105E-3D21-4A4D-AD01-E95302BD3711}"/>
              </a:ext>
            </a:extLst>
          </p:cNvPr>
          <p:cNvSpPr/>
          <p:nvPr/>
        </p:nvSpPr>
        <p:spPr>
          <a:xfrm>
            <a:off x="748294" y="4567965"/>
            <a:ext cx="5259136" cy="769441"/>
          </a:xfrm>
          <a:prstGeom prst="rect">
            <a:avLst/>
          </a:prstGeom>
        </p:spPr>
        <p:txBody>
          <a:bodyPr wrap="square">
            <a:spAutoFit/>
          </a:bodyPr>
          <a:lstStyle/>
          <a:p>
            <a:pPr algn="ctr"/>
            <a:r>
              <a:rPr lang="en-US" sz="2200" dirty="0"/>
              <a:t>Example: estimating number of directed</a:t>
            </a:r>
          </a:p>
          <a:p>
            <a:pPr algn="ctr"/>
            <a:r>
              <a:rPr lang="en-US" sz="2200" dirty="0"/>
              <a:t>k-length paths in </a:t>
            </a:r>
            <a:r>
              <a:rPr lang="en-US" sz="2200" i="1" dirty="0"/>
              <a:t>homogeneous</a:t>
            </a:r>
            <a:r>
              <a:rPr lang="en-US" sz="2200" dirty="0"/>
              <a:t> graph</a:t>
            </a:r>
          </a:p>
        </p:txBody>
      </p:sp>
      <p:grpSp>
        <p:nvGrpSpPr>
          <p:cNvPr id="2" name="Group 1">
            <a:extLst>
              <a:ext uri="{FF2B5EF4-FFF2-40B4-BE49-F238E27FC236}">
                <a16:creationId xmlns:a16="http://schemas.microsoft.com/office/drawing/2014/main" id="{39E3212D-C4A4-2F46-8B7F-C9AD8D86A5DA}"/>
              </a:ext>
            </a:extLst>
          </p:cNvPr>
          <p:cNvGrpSpPr/>
          <p:nvPr/>
        </p:nvGrpSpPr>
        <p:grpSpPr>
          <a:xfrm>
            <a:off x="577471" y="3214600"/>
            <a:ext cx="5804154" cy="1151393"/>
            <a:chOff x="3193923" y="2906002"/>
            <a:chExt cx="5804154" cy="1151393"/>
          </a:xfrm>
        </p:grpSpPr>
        <p:pic>
          <p:nvPicPr>
            <p:cNvPr id="3" name="Picture 2">
              <a:extLst>
                <a:ext uri="{FF2B5EF4-FFF2-40B4-BE49-F238E27FC236}">
                  <a16:creationId xmlns:a16="http://schemas.microsoft.com/office/drawing/2014/main" id="{5B9CAE31-E577-7949-A9BA-73EE658AA87F}"/>
                </a:ext>
              </a:extLst>
            </p:cNvPr>
            <p:cNvPicPr>
              <a:picLocks noChangeAspect="1"/>
            </p:cNvPicPr>
            <p:nvPr/>
          </p:nvPicPr>
          <p:blipFill>
            <a:blip r:embed="rId3"/>
            <a:stretch>
              <a:fillRect/>
            </a:stretch>
          </p:blipFill>
          <p:spPr>
            <a:xfrm>
              <a:off x="3193923" y="2906002"/>
              <a:ext cx="5804154" cy="1151393"/>
            </a:xfrm>
            <a:prstGeom prst="rect">
              <a:avLst/>
            </a:prstGeom>
          </p:spPr>
        </p:pic>
        <p:sp>
          <p:nvSpPr>
            <p:cNvPr id="12" name="Flowchart: Process 15">
              <a:extLst>
                <a:ext uri="{FF2B5EF4-FFF2-40B4-BE49-F238E27FC236}">
                  <a16:creationId xmlns:a16="http://schemas.microsoft.com/office/drawing/2014/main" id="{DCC36E65-39C5-9046-A22F-CD6E829B3412}"/>
                </a:ext>
              </a:extLst>
            </p:cNvPr>
            <p:cNvSpPr/>
            <p:nvPr/>
          </p:nvSpPr>
          <p:spPr>
            <a:xfrm>
              <a:off x="5290375" y="3346703"/>
              <a:ext cx="461201" cy="47196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5">
              <a:extLst>
                <a:ext uri="{FF2B5EF4-FFF2-40B4-BE49-F238E27FC236}">
                  <a16:creationId xmlns:a16="http://schemas.microsoft.com/office/drawing/2014/main" id="{0CB7BBD9-4FC0-4144-B096-BBF6317000A8}"/>
                </a:ext>
              </a:extLst>
            </p:cNvPr>
            <p:cNvSpPr/>
            <p:nvPr/>
          </p:nvSpPr>
          <p:spPr>
            <a:xfrm>
              <a:off x="8533447" y="3655193"/>
              <a:ext cx="391097" cy="313304"/>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F9C07F7A-4D24-0B4C-B3FD-4119E0AC8C38}"/>
              </a:ext>
            </a:extLst>
          </p:cNvPr>
          <p:cNvPicPr>
            <a:picLocks noChangeAspect="1"/>
          </p:cNvPicPr>
          <p:nvPr/>
        </p:nvPicPr>
        <p:blipFill>
          <a:blip r:embed="rId4"/>
          <a:stretch>
            <a:fillRect/>
          </a:stretch>
        </p:blipFill>
        <p:spPr>
          <a:xfrm>
            <a:off x="7019679" y="2232379"/>
            <a:ext cx="4701470" cy="3115833"/>
          </a:xfrm>
          <a:prstGeom prst="rect">
            <a:avLst/>
          </a:prstGeom>
        </p:spPr>
      </p:pic>
      <p:sp>
        <p:nvSpPr>
          <p:cNvPr id="11" name="TextBox 10">
            <a:extLst>
              <a:ext uri="{FF2B5EF4-FFF2-40B4-BE49-F238E27FC236}">
                <a16:creationId xmlns:a16="http://schemas.microsoft.com/office/drawing/2014/main" id="{6CEC750B-54EE-4045-8A5D-149C2F5A5C1F}"/>
              </a:ext>
            </a:extLst>
          </p:cNvPr>
          <p:cNvSpPr txBox="1"/>
          <p:nvPr/>
        </p:nvSpPr>
        <p:spPr>
          <a:xfrm>
            <a:off x="8001418" y="5337406"/>
            <a:ext cx="2833253" cy="461665"/>
          </a:xfrm>
          <a:prstGeom prst="rect">
            <a:avLst/>
          </a:prstGeom>
          <a:noFill/>
        </p:spPr>
        <p:txBody>
          <a:bodyPr wrap="square" rtlCol="0">
            <a:spAutoFit/>
          </a:bodyPr>
          <a:lstStyle/>
          <a:p>
            <a:pPr algn="ctr"/>
            <a:r>
              <a:rPr lang="en-US" sz="2400" dirty="0">
                <a:solidFill>
                  <a:srgbClr val="FF0000"/>
                </a:solidFill>
                <a:latin typeface="Calibri" panose="020F0502020204030204" pitchFamily="34" charset="0"/>
                <a:ea typeface="Bradley Hand" charset="0"/>
                <a:cs typeface="Calibri" panose="020F0502020204030204" pitchFamily="34" charset="0"/>
              </a:rPr>
              <a:t>e.g., </a:t>
            </a:r>
            <a:r>
              <a:rPr lang="el-GR" sz="2400" dirty="0">
                <a:solidFill>
                  <a:srgbClr val="FF0000"/>
                </a:solidFill>
                <a:latin typeface="Calibri" panose="020F0502020204030204" pitchFamily="34" charset="0"/>
                <a:ea typeface="Bradley Hand" charset="0"/>
                <a:cs typeface="Calibri" panose="020F0502020204030204" pitchFamily="34" charset="0"/>
              </a:rPr>
              <a:t>α</a:t>
            </a:r>
            <a:r>
              <a:rPr lang="en-US" sz="2400" dirty="0">
                <a:solidFill>
                  <a:srgbClr val="FF0000"/>
                </a:solidFill>
                <a:latin typeface="Calibri" panose="020F0502020204030204" pitchFamily="34" charset="0"/>
                <a:ea typeface="Bradley Hand" charset="0"/>
                <a:cs typeface="Calibri" panose="020F0502020204030204" pitchFamily="34" charset="0"/>
              </a:rPr>
              <a:t> = 50 (median)</a:t>
            </a:r>
          </a:p>
        </p:txBody>
      </p:sp>
      <p:cxnSp>
        <p:nvCxnSpPr>
          <p:cNvPr id="10" name="Straight Connector 9">
            <a:extLst>
              <a:ext uri="{FF2B5EF4-FFF2-40B4-BE49-F238E27FC236}">
                <a16:creationId xmlns:a16="http://schemas.microsoft.com/office/drawing/2014/main" id="{BC859A3F-C4E0-3640-8097-0B96A2785FB6}"/>
              </a:ext>
            </a:extLst>
          </p:cNvPr>
          <p:cNvCxnSpPr>
            <a:cxnSpLocks/>
          </p:cNvCxnSpPr>
          <p:nvPr/>
        </p:nvCxnSpPr>
        <p:spPr>
          <a:xfrm>
            <a:off x="9418045" y="2471894"/>
            <a:ext cx="0" cy="2662813"/>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9727FE-D0DD-9F4B-ACCA-A5EDA340AF54}"/>
              </a:ext>
            </a:extLst>
          </p:cNvPr>
          <p:cNvSpPr txBox="1"/>
          <p:nvPr/>
        </p:nvSpPr>
        <p:spPr>
          <a:xfrm>
            <a:off x="838200" y="2861818"/>
            <a:ext cx="5517260" cy="461665"/>
          </a:xfrm>
          <a:prstGeom prst="rect">
            <a:avLst/>
          </a:prstGeom>
          <a:noFill/>
        </p:spPr>
        <p:txBody>
          <a:bodyPr wrap="square" rtlCol="0">
            <a:spAutoFit/>
          </a:bodyPr>
          <a:lstStyle/>
          <a:p>
            <a:pPr algn="ctr"/>
            <a:r>
              <a:rPr lang="en-US" sz="2400" dirty="0">
                <a:solidFill>
                  <a:srgbClr val="FF0000"/>
                </a:solidFill>
                <a:latin typeface="Bradley Hand" charset="0"/>
                <a:ea typeface="Bradley Hand" charset="0"/>
                <a:cs typeface="Bradley Hand" charset="0"/>
              </a:rPr>
              <a:t>Parameterized by percentile out-degree</a:t>
            </a:r>
          </a:p>
        </p:txBody>
      </p:sp>
      <p:sp>
        <p:nvSpPr>
          <p:cNvPr id="4" name="Slide Number Placeholder 3">
            <a:extLst>
              <a:ext uri="{FF2B5EF4-FFF2-40B4-BE49-F238E27FC236}">
                <a16:creationId xmlns:a16="http://schemas.microsoft.com/office/drawing/2014/main" id="{82ACA375-ABCC-5F4B-B1D9-B908AC013ECC}"/>
              </a:ext>
            </a:extLst>
          </p:cNvPr>
          <p:cNvSpPr>
            <a:spLocks noGrp="1"/>
          </p:cNvSpPr>
          <p:nvPr>
            <p:ph type="sldNum" sz="quarter" idx="12"/>
          </p:nvPr>
        </p:nvSpPr>
        <p:spPr/>
        <p:txBody>
          <a:bodyPr/>
          <a:lstStyle/>
          <a:p>
            <a:fld id="{B2616F0E-BCAF-964B-B067-C622FBF8CA6B}" type="slidenum">
              <a:rPr lang="en-US" smtClean="0"/>
              <a:t>119</a:t>
            </a:fld>
            <a:endParaRPr lang="en-US"/>
          </a:p>
        </p:txBody>
      </p:sp>
    </p:spTree>
    <p:extLst>
      <p:ext uri="{BB962C8B-B14F-4D97-AF65-F5344CB8AC3E}">
        <p14:creationId xmlns:p14="http://schemas.microsoft.com/office/powerpoint/2010/main" val="3716558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4231CE7A-2111-9B4B-969B-AC2590C3478E}"/>
              </a:ext>
            </a:extLst>
          </p:cNvPr>
          <p:cNvSpPr>
            <a:spLocks noGrp="1"/>
          </p:cNvSpPr>
          <p:nvPr>
            <p:ph idx="1"/>
          </p:nvPr>
        </p:nvSpPr>
        <p:spPr>
          <a:xfrm>
            <a:off x="838200" y="1798011"/>
            <a:ext cx="10515600" cy="1166620"/>
          </a:xfrm>
        </p:spPr>
        <p:txBody>
          <a:bodyPr/>
          <a:lstStyle/>
          <a:p>
            <a:pPr marL="0" indent="0">
              <a:buNone/>
            </a:pPr>
            <a:r>
              <a:rPr lang="en-US" b="1" dirty="0">
                <a:solidFill>
                  <a:srgbClr val="FF0000"/>
                </a:solidFill>
              </a:rPr>
              <a:t>Schema</a:t>
            </a:r>
            <a:r>
              <a:rPr lang="en-US" dirty="0"/>
              <a:t> defines </a:t>
            </a:r>
            <a:r>
              <a:rPr lang="en-US" b="1" dirty="0">
                <a:solidFill>
                  <a:srgbClr val="FF0000"/>
                </a:solidFill>
              </a:rPr>
              <a:t>types</a:t>
            </a:r>
            <a:r>
              <a:rPr lang="en-US" dirty="0"/>
              <a:t> of vertices and edges.</a:t>
            </a:r>
          </a:p>
          <a:p>
            <a:pPr marL="0" indent="0">
              <a:buNone/>
            </a:pPr>
            <a:r>
              <a:rPr lang="en-US" dirty="0"/>
              <a:t>Each vertex or edge type has a </a:t>
            </a:r>
            <a:r>
              <a:rPr lang="en-US" b="1" dirty="0">
                <a:solidFill>
                  <a:srgbClr val="FF0000"/>
                </a:solidFill>
              </a:rPr>
              <a:t>name</a:t>
            </a:r>
            <a:r>
              <a:rPr lang="en-US" dirty="0"/>
              <a:t>, and a set of </a:t>
            </a:r>
            <a:r>
              <a:rPr lang="en-US" b="1" dirty="0">
                <a:solidFill>
                  <a:srgbClr val="FF0000"/>
                </a:solidFill>
              </a:rPr>
              <a:t>attributes</a:t>
            </a:r>
            <a:r>
              <a:rPr lang="en-US" dirty="0"/>
              <a:t>.</a:t>
            </a:r>
          </a:p>
        </p:txBody>
      </p:sp>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a:xfrm>
            <a:off x="838200" y="365125"/>
            <a:ext cx="10515600" cy="1325563"/>
          </a:xfrm>
        </p:spPr>
        <p:txBody>
          <a:bodyPr/>
          <a:lstStyle/>
          <a:p>
            <a:r>
              <a:rPr lang="en-US" dirty="0"/>
              <a:t>What is the Graph Data Model in Databases?</a:t>
            </a:r>
          </a:p>
        </p:txBody>
      </p:sp>
      <p:pic>
        <p:nvPicPr>
          <p:cNvPr id="7" name="Picture 6">
            <a:extLst>
              <a:ext uri="{FF2B5EF4-FFF2-40B4-BE49-F238E27FC236}">
                <a16:creationId xmlns:a16="http://schemas.microsoft.com/office/drawing/2014/main" id="{D18318D1-DC96-134A-A4AB-41565F7B9954}"/>
              </a:ext>
            </a:extLst>
          </p:cNvPr>
          <p:cNvPicPr>
            <a:picLocks noChangeAspect="1"/>
          </p:cNvPicPr>
          <p:nvPr/>
        </p:nvPicPr>
        <p:blipFill>
          <a:blip r:embed="rId3"/>
          <a:stretch>
            <a:fillRect/>
          </a:stretch>
        </p:blipFill>
        <p:spPr>
          <a:xfrm>
            <a:off x="2465708" y="3906366"/>
            <a:ext cx="523402" cy="523402"/>
          </a:xfrm>
          <a:prstGeom prst="rect">
            <a:avLst/>
          </a:prstGeom>
        </p:spPr>
      </p:pic>
      <p:pic>
        <p:nvPicPr>
          <p:cNvPr id="8" name="Picture 7">
            <a:extLst>
              <a:ext uri="{FF2B5EF4-FFF2-40B4-BE49-F238E27FC236}">
                <a16:creationId xmlns:a16="http://schemas.microsoft.com/office/drawing/2014/main" id="{5D56CC2D-7D0B-6B47-9775-C6D45E3A3C3E}"/>
              </a:ext>
            </a:extLst>
          </p:cNvPr>
          <p:cNvPicPr>
            <a:picLocks noChangeAspect="1"/>
          </p:cNvPicPr>
          <p:nvPr/>
        </p:nvPicPr>
        <p:blipFill>
          <a:blip r:embed="rId4"/>
          <a:stretch>
            <a:fillRect/>
          </a:stretch>
        </p:blipFill>
        <p:spPr>
          <a:xfrm>
            <a:off x="2495815" y="5189710"/>
            <a:ext cx="481656" cy="481656"/>
          </a:xfrm>
          <a:prstGeom prst="rect">
            <a:avLst/>
          </a:prstGeom>
        </p:spPr>
      </p:pic>
      <p:sp>
        <p:nvSpPr>
          <p:cNvPr id="11" name="Rectangle 10">
            <a:extLst>
              <a:ext uri="{FF2B5EF4-FFF2-40B4-BE49-F238E27FC236}">
                <a16:creationId xmlns:a16="http://schemas.microsoft.com/office/drawing/2014/main" id="{D72027B3-A41D-7440-86A9-06A1BC63EC18}"/>
              </a:ext>
            </a:extLst>
          </p:cNvPr>
          <p:cNvSpPr/>
          <p:nvPr/>
        </p:nvSpPr>
        <p:spPr>
          <a:xfrm>
            <a:off x="808349" y="4377763"/>
            <a:ext cx="3965701" cy="707886"/>
          </a:xfrm>
          <a:prstGeom prst="rect">
            <a:avLst/>
          </a:prstGeom>
        </p:spPr>
        <p:txBody>
          <a:bodyPr wrap="none">
            <a:spAutoFit/>
          </a:bodyPr>
          <a:lstStyle/>
          <a:p>
            <a:r>
              <a:rPr lang="en-US" sz="2000" dirty="0" err="1"/>
              <a:t>attrs</a:t>
            </a:r>
            <a:r>
              <a:rPr lang="en-US" sz="2000" dirty="0"/>
              <a:t>.: {“id”, “start time”, “status”, …}</a:t>
            </a:r>
          </a:p>
          <a:p>
            <a:r>
              <a:rPr lang="en-US" sz="2000" dirty="0"/>
              <a:t> </a:t>
            </a:r>
          </a:p>
        </p:txBody>
      </p:sp>
      <p:sp>
        <p:nvSpPr>
          <p:cNvPr id="12" name="Rectangle 11">
            <a:extLst>
              <a:ext uri="{FF2B5EF4-FFF2-40B4-BE49-F238E27FC236}">
                <a16:creationId xmlns:a16="http://schemas.microsoft.com/office/drawing/2014/main" id="{0C002872-EFFE-0F49-903E-F1FCBC478A95}"/>
              </a:ext>
            </a:extLst>
          </p:cNvPr>
          <p:cNvSpPr/>
          <p:nvPr/>
        </p:nvSpPr>
        <p:spPr>
          <a:xfrm>
            <a:off x="807680" y="5671366"/>
            <a:ext cx="4652236" cy="707886"/>
          </a:xfrm>
          <a:prstGeom prst="rect">
            <a:avLst/>
          </a:prstGeom>
        </p:spPr>
        <p:txBody>
          <a:bodyPr wrap="none">
            <a:spAutoFit/>
          </a:bodyPr>
          <a:lstStyle/>
          <a:p>
            <a:r>
              <a:rPr lang="en-US" sz="2000" dirty="0" err="1"/>
              <a:t>attrs</a:t>
            </a:r>
            <a:r>
              <a:rPr lang="en-US" sz="2000" dirty="0"/>
              <a:t>.: {“location”, “size”, “last updated”, …}</a:t>
            </a:r>
          </a:p>
          <a:p>
            <a:endParaRPr lang="en-US" sz="2000" dirty="0"/>
          </a:p>
        </p:txBody>
      </p:sp>
      <p:pic>
        <p:nvPicPr>
          <p:cNvPr id="17" name="Picture 16">
            <a:extLst>
              <a:ext uri="{FF2B5EF4-FFF2-40B4-BE49-F238E27FC236}">
                <a16:creationId xmlns:a16="http://schemas.microsoft.com/office/drawing/2014/main" id="{4775ED8C-9F96-164A-A46D-D61CF0BDA0EB}"/>
              </a:ext>
            </a:extLst>
          </p:cNvPr>
          <p:cNvPicPr>
            <a:picLocks noChangeAspect="1"/>
          </p:cNvPicPr>
          <p:nvPr/>
        </p:nvPicPr>
        <p:blipFill>
          <a:blip r:embed="rId5"/>
          <a:stretch>
            <a:fillRect/>
          </a:stretch>
        </p:blipFill>
        <p:spPr>
          <a:xfrm>
            <a:off x="7924974" y="4074553"/>
            <a:ext cx="1442979" cy="164912"/>
          </a:xfrm>
          <a:prstGeom prst="rect">
            <a:avLst/>
          </a:prstGeom>
        </p:spPr>
      </p:pic>
      <p:sp>
        <p:nvSpPr>
          <p:cNvPr id="18" name="Rectangle 17">
            <a:extLst>
              <a:ext uri="{FF2B5EF4-FFF2-40B4-BE49-F238E27FC236}">
                <a16:creationId xmlns:a16="http://schemas.microsoft.com/office/drawing/2014/main" id="{842CCD0D-F247-514B-A6DC-66B7597A9B6B}"/>
              </a:ext>
            </a:extLst>
          </p:cNvPr>
          <p:cNvSpPr/>
          <p:nvPr/>
        </p:nvSpPr>
        <p:spPr>
          <a:xfrm>
            <a:off x="7917868" y="3801349"/>
            <a:ext cx="1322926" cy="400110"/>
          </a:xfrm>
          <a:prstGeom prst="rect">
            <a:avLst/>
          </a:prstGeom>
        </p:spPr>
        <p:txBody>
          <a:bodyPr wrap="none">
            <a:spAutoFit/>
          </a:bodyPr>
          <a:lstStyle/>
          <a:p>
            <a:r>
              <a:rPr lang="en-US" sz="2000" dirty="0" err="1"/>
              <a:t>is_read_by</a:t>
            </a:r>
            <a:endParaRPr lang="en-US" sz="2000" dirty="0"/>
          </a:p>
        </p:txBody>
      </p:sp>
      <p:pic>
        <p:nvPicPr>
          <p:cNvPr id="19" name="Picture 18">
            <a:extLst>
              <a:ext uri="{FF2B5EF4-FFF2-40B4-BE49-F238E27FC236}">
                <a16:creationId xmlns:a16="http://schemas.microsoft.com/office/drawing/2014/main" id="{CA3BE942-8BE3-1A47-8A39-E58286A36D17}"/>
              </a:ext>
            </a:extLst>
          </p:cNvPr>
          <p:cNvPicPr>
            <a:picLocks noChangeAspect="1"/>
          </p:cNvPicPr>
          <p:nvPr/>
        </p:nvPicPr>
        <p:blipFill>
          <a:blip r:embed="rId4"/>
          <a:stretch>
            <a:fillRect/>
          </a:stretch>
        </p:blipFill>
        <p:spPr>
          <a:xfrm>
            <a:off x="7464327" y="3892043"/>
            <a:ext cx="481656" cy="481656"/>
          </a:xfrm>
          <a:prstGeom prst="rect">
            <a:avLst/>
          </a:prstGeom>
        </p:spPr>
      </p:pic>
      <p:pic>
        <p:nvPicPr>
          <p:cNvPr id="20" name="Picture 19">
            <a:extLst>
              <a:ext uri="{FF2B5EF4-FFF2-40B4-BE49-F238E27FC236}">
                <a16:creationId xmlns:a16="http://schemas.microsoft.com/office/drawing/2014/main" id="{AFBEC804-E9F5-A940-BEDD-6177E77141FF}"/>
              </a:ext>
            </a:extLst>
          </p:cNvPr>
          <p:cNvPicPr>
            <a:picLocks noChangeAspect="1"/>
          </p:cNvPicPr>
          <p:nvPr/>
        </p:nvPicPr>
        <p:blipFill>
          <a:blip r:embed="rId3"/>
          <a:stretch>
            <a:fillRect/>
          </a:stretch>
        </p:blipFill>
        <p:spPr>
          <a:xfrm>
            <a:off x="9305198" y="3871170"/>
            <a:ext cx="523402" cy="523402"/>
          </a:xfrm>
          <a:prstGeom prst="rect">
            <a:avLst/>
          </a:prstGeom>
        </p:spPr>
      </p:pic>
      <p:pic>
        <p:nvPicPr>
          <p:cNvPr id="21" name="Picture 20">
            <a:extLst>
              <a:ext uri="{FF2B5EF4-FFF2-40B4-BE49-F238E27FC236}">
                <a16:creationId xmlns:a16="http://schemas.microsoft.com/office/drawing/2014/main" id="{D0CC8F16-AC95-6947-BB1C-D22CBBC2BB60}"/>
              </a:ext>
            </a:extLst>
          </p:cNvPr>
          <p:cNvPicPr>
            <a:picLocks noChangeAspect="1"/>
          </p:cNvPicPr>
          <p:nvPr/>
        </p:nvPicPr>
        <p:blipFill>
          <a:blip r:embed="rId5"/>
          <a:stretch>
            <a:fillRect/>
          </a:stretch>
        </p:blipFill>
        <p:spPr>
          <a:xfrm>
            <a:off x="7966720" y="5348082"/>
            <a:ext cx="1442979" cy="164912"/>
          </a:xfrm>
          <a:prstGeom prst="rect">
            <a:avLst/>
          </a:prstGeom>
        </p:spPr>
      </p:pic>
      <p:sp>
        <p:nvSpPr>
          <p:cNvPr id="22" name="Rectangle 21">
            <a:extLst>
              <a:ext uri="{FF2B5EF4-FFF2-40B4-BE49-F238E27FC236}">
                <a16:creationId xmlns:a16="http://schemas.microsoft.com/office/drawing/2014/main" id="{9E89873A-50C4-4940-9BA6-565C68BC4010}"/>
              </a:ext>
            </a:extLst>
          </p:cNvPr>
          <p:cNvSpPr/>
          <p:nvPr/>
        </p:nvSpPr>
        <p:spPr>
          <a:xfrm>
            <a:off x="7959614" y="5074878"/>
            <a:ext cx="1176476" cy="400110"/>
          </a:xfrm>
          <a:prstGeom prst="rect">
            <a:avLst/>
          </a:prstGeom>
        </p:spPr>
        <p:txBody>
          <a:bodyPr wrap="none">
            <a:spAutoFit/>
          </a:bodyPr>
          <a:lstStyle/>
          <a:p>
            <a:r>
              <a:rPr lang="en-US" sz="2000" dirty="0" err="1"/>
              <a:t>writes_to</a:t>
            </a:r>
            <a:endParaRPr lang="en-US" sz="2000" dirty="0"/>
          </a:p>
        </p:txBody>
      </p:sp>
      <p:pic>
        <p:nvPicPr>
          <p:cNvPr id="23" name="Picture 22">
            <a:extLst>
              <a:ext uri="{FF2B5EF4-FFF2-40B4-BE49-F238E27FC236}">
                <a16:creationId xmlns:a16="http://schemas.microsoft.com/office/drawing/2014/main" id="{CB187E6C-26EE-8E41-874E-F73B4583B085}"/>
              </a:ext>
            </a:extLst>
          </p:cNvPr>
          <p:cNvPicPr>
            <a:picLocks noChangeAspect="1"/>
          </p:cNvPicPr>
          <p:nvPr/>
        </p:nvPicPr>
        <p:blipFill>
          <a:blip r:embed="rId4"/>
          <a:stretch>
            <a:fillRect/>
          </a:stretch>
        </p:blipFill>
        <p:spPr>
          <a:xfrm>
            <a:off x="9346944" y="5189710"/>
            <a:ext cx="481656" cy="481656"/>
          </a:xfrm>
          <a:prstGeom prst="rect">
            <a:avLst/>
          </a:prstGeom>
        </p:spPr>
      </p:pic>
      <p:pic>
        <p:nvPicPr>
          <p:cNvPr id="24" name="Picture 23">
            <a:extLst>
              <a:ext uri="{FF2B5EF4-FFF2-40B4-BE49-F238E27FC236}">
                <a16:creationId xmlns:a16="http://schemas.microsoft.com/office/drawing/2014/main" id="{43ABAE14-7D4F-6244-A232-60A40C45FAEE}"/>
              </a:ext>
            </a:extLst>
          </p:cNvPr>
          <p:cNvPicPr>
            <a:picLocks noChangeAspect="1"/>
          </p:cNvPicPr>
          <p:nvPr/>
        </p:nvPicPr>
        <p:blipFill>
          <a:blip r:embed="rId3"/>
          <a:stretch>
            <a:fillRect/>
          </a:stretch>
        </p:blipFill>
        <p:spPr>
          <a:xfrm>
            <a:off x="7457619" y="5144699"/>
            <a:ext cx="523402" cy="523402"/>
          </a:xfrm>
          <a:prstGeom prst="rect">
            <a:avLst/>
          </a:prstGeom>
        </p:spPr>
      </p:pic>
      <p:sp>
        <p:nvSpPr>
          <p:cNvPr id="32" name="Rectangle 31">
            <a:extLst>
              <a:ext uri="{FF2B5EF4-FFF2-40B4-BE49-F238E27FC236}">
                <a16:creationId xmlns:a16="http://schemas.microsoft.com/office/drawing/2014/main" id="{7D7153A4-0B46-2A4A-8909-A26295775BC5}"/>
              </a:ext>
            </a:extLst>
          </p:cNvPr>
          <p:cNvSpPr/>
          <p:nvPr/>
        </p:nvSpPr>
        <p:spPr>
          <a:xfrm>
            <a:off x="811049" y="3212921"/>
            <a:ext cx="1849737" cy="461665"/>
          </a:xfrm>
          <a:prstGeom prst="rect">
            <a:avLst/>
          </a:prstGeom>
        </p:spPr>
        <p:txBody>
          <a:bodyPr wrap="none">
            <a:spAutoFit/>
          </a:bodyPr>
          <a:lstStyle/>
          <a:p>
            <a:r>
              <a:rPr lang="en-US" sz="2400" dirty="0"/>
              <a:t>Vertex Types:</a:t>
            </a:r>
          </a:p>
        </p:txBody>
      </p:sp>
      <p:sp>
        <p:nvSpPr>
          <p:cNvPr id="33" name="Rectangle 32">
            <a:extLst>
              <a:ext uri="{FF2B5EF4-FFF2-40B4-BE49-F238E27FC236}">
                <a16:creationId xmlns:a16="http://schemas.microsoft.com/office/drawing/2014/main" id="{97E7E0FB-8E78-E845-9D0C-DB7856D23100}"/>
              </a:ext>
            </a:extLst>
          </p:cNvPr>
          <p:cNvSpPr/>
          <p:nvPr/>
        </p:nvSpPr>
        <p:spPr>
          <a:xfrm>
            <a:off x="6192963" y="3251133"/>
            <a:ext cx="1651221" cy="461665"/>
          </a:xfrm>
          <a:prstGeom prst="rect">
            <a:avLst/>
          </a:prstGeom>
        </p:spPr>
        <p:txBody>
          <a:bodyPr wrap="none">
            <a:spAutoFit/>
          </a:bodyPr>
          <a:lstStyle/>
          <a:p>
            <a:r>
              <a:rPr lang="en-US" sz="2400" dirty="0"/>
              <a:t>Edge Types:</a:t>
            </a:r>
          </a:p>
        </p:txBody>
      </p:sp>
      <p:sp>
        <p:nvSpPr>
          <p:cNvPr id="35" name="Rectangle 34">
            <a:extLst>
              <a:ext uri="{FF2B5EF4-FFF2-40B4-BE49-F238E27FC236}">
                <a16:creationId xmlns:a16="http://schemas.microsoft.com/office/drawing/2014/main" id="{95759491-89B8-4C43-95E8-F254BFC61C6D}"/>
              </a:ext>
            </a:extLst>
          </p:cNvPr>
          <p:cNvSpPr/>
          <p:nvPr/>
        </p:nvSpPr>
        <p:spPr>
          <a:xfrm>
            <a:off x="6225686" y="4357227"/>
            <a:ext cx="5172378" cy="400110"/>
          </a:xfrm>
          <a:prstGeom prst="rect">
            <a:avLst/>
          </a:prstGeom>
        </p:spPr>
        <p:txBody>
          <a:bodyPr wrap="none">
            <a:spAutoFit/>
          </a:bodyPr>
          <a:lstStyle/>
          <a:p>
            <a:r>
              <a:rPr lang="en-US" sz="2000" dirty="0" err="1"/>
              <a:t>attrs</a:t>
            </a:r>
            <a:r>
              <a:rPr lang="en-US" sz="2000" dirty="0"/>
              <a:t>.: {“start time”, “end time”, “bytes read”, …}</a:t>
            </a:r>
          </a:p>
        </p:txBody>
      </p:sp>
      <p:sp>
        <p:nvSpPr>
          <p:cNvPr id="37" name="Rectangle 36">
            <a:extLst>
              <a:ext uri="{FF2B5EF4-FFF2-40B4-BE49-F238E27FC236}">
                <a16:creationId xmlns:a16="http://schemas.microsoft.com/office/drawing/2014/main" id="{BEF0BFCC-2D1E-D645-B171-A84BF5B0F9A9}"/>
              </a:ext>
            </a:extLst>
          </p:cNvPr>
          <p:cNvSpPr/>
          <p:nvPr/>
        </p:nvSpPr>
        <p:spPr>
          <a:xfrm>
            <a:off x="6245419" y="5668101"/>
            <a:ext cx="5442708" cy="400110"/>
          </a:xfrm>
          <a:prstGeom prst="rect">
            <a:avLst/>
          </a:prstGeom>
        </p:spPr>
        <p:txBody>
          <a:bodyPr wrap="none">
            <a:spAutoFit/>
          </a:bodyPr>
          <a:lstStyle/>
          <a:p>
            <a:r>
              <a:rPr lang="en-US" sz="2000" dirty="0" err="1"/>
              <a:t>attrs</a:t>
            </a:r>
            <a:r>
              <a:rPr lang="en-US" sz="2000" dirty="0"/>
              <a:t>.: {“start time”, “end time”, “bytes written”, …}</a:t>
            </a:r>
          </a:p>
        </p:txBody>
      </p:sp>
      <p:sp>
        <p:nvSpPr>
          <p:cNvPr id="42" name="Rectangle 41">
            <a:extLst>
              <a:ext uri="{FF2B5EF4-FFF2-40B4-BE49-F238E27FC236}">
                <a16:creationId xmlns:a16="http://schemas.microsoft.com/office/drawing/2014/main" id="{0DC8A41C-7C3F-3F4A-9B58-8E30EEF4CCD6}"/>
              </a:ext>
            </a:extLst>
          </p:cNvPr>
          <p:cNvSpPr/>
          <p:nvPr/>
        </p:nvSpPr>
        <p:spPr>
          <a:xfrm>
            <a:off x="2477431" y="4904729"/>
            <a:ext cx="511679" cy="369332"/>
          </a:xfrm>
          <a:prstGeom prst="rect">
            <a:avLst/>
          </a:prstGeom>
        </p:spPr>
        <p:txBody>
          <a:bodyPr wrap="none">
            <a:spAutoFit/>
          </a:bodyPr>
          <a:lstStyle/>
          <a:p>
            <a:r>
              <a:rPr lang="en-US" dirty="0"/>
              <a:t>File</a:t>
            </a:r>
          </a:p>
        </p:txBody>
      </p:sp>
      <p:sp>
        <p:nvSpPr>
          <p:cNvPr id="43" name="Rectangle 42">
            <a:extLst>
              <a:ext uri="{FF2B5EF4-FFF2-40B4-BE49-F238E27FC236}">
                <a16:creationId xmlns:a16="http://schemas.microsoft.com/office/drawing/2014/main" id="{2E7099CC-8237-094B-8E82-A498AD42EAE2}"/>
              </a:ext>
            </a:extLst>
          </p:cNvPr>
          <p:cNvSpPr/>
          <p:nvPr/>
        </p:nvSpPr>
        <p:spPr>
          <a:xfrm>
            <a:off x="2465708" y="3606131"/>
            <a:ext cx="502061" cy="369332"/>
          </a:xfrm>
          <a:prstGeom prst="rect">
            <a:avLst/>
          </a:prstGeom>
        </p:spPr>
        <p:txBody>
          <a:bodyPr wrap="none">
            <a:spAutoFit/>
          </a:bodyPr>
          <a:lstStyle/>
          <a:p>
            <a:r>
              <a:rPr lang="en-US" dirty="0"/>
              <a:t>Job</a:t>
            </a:r>
          </a:p>
        </p:txBody>
      </p:sp>
      <p:sp>
        <p:nvSpPr>
          <p:cNvPr id="3" name="Slide Number Placeholder 2">
            <a:extLst>
              <a:ext uri="{FF2B5EF4-FFF2-40B4-BE49-F238E27FC236}">
                <a16:creationId xmlns:a16="http://schemas.microsoft.com/office/drawing/2014/main" id="{B298ECC6-3A14-F449-90C1-ECF2C099064B}"/>
              </a:ext>
            </a:extLst>
          </p:cNvPr>
          <p:cNvSpPr>
            <a:spLocks noGrp="1"/>
          </p:cNvSpPr>
          <p:nvPr>
            <p:ph type="sldNum" sz="quarter" idx="12"/>
          </p:nvPr>
        </p:nvSpPr>
        <p:spPr/>
        <p:txBody>
          <a:bodyPr/>
          <a:lstStyle/>
          <a:p>
            <a:fld id="{B2616F0E-BCAF-964B-B067-C622FBF8CA6B}" type="slidenum">
              <a:rPr lang="en-US" smtClean="0"/>
              <a:t>12</a:t>
            </a:fld>
            <a:endParaRPr lang="en-US"/>
          </a:p>
        </p:txBody>
      </p:sp>
    </p:spTree>
    <p:extLst>
      <p:ext uri="{BB962C8B-B14F-4D97-AF65-F5344CB8AC3E}">
        <p14:creationId xmlns:p14="http://schemas.microsoft.com/office/powerpoint/2010/main" val="220327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8" grpId="0"/>
      <p:bldP spid="22" grpId="0"/>
      <p:bldP spid="32" grpId="0"/>
      <p:bldP spid="33" grpId="0"/>
      <p:bldP spid="35" grpId="0"/>
      <p:bldP spid="37" grpId="0"/>
      <p:bldP spid="42" grpId="0"/>
      <p:bldP spid="4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fontScale="90000"/>
          </a:bodyPr>
          <a:lstStyle/>
          <a:p>
            <a:r>
              <a:rPr lang="en-US" dirty="0"/>
              <a:t>Cost Model for Graph Views: </a:t>
            </a:r>
            <a:br>
              <a:rPr lang="en-US" dirty="0"/>
            </a:br>
            <a:r>
              <a:rPr lang="en-US" dirty="0"/>
              <a:t>Structural Properties Guide View Size Estimation</a:t>
            </a:r>
          </a:p>
        </p:txBody>
      </p:sp>
      <p:sp>
        <p:nvSpPr>
          <p:cNvPr id="19" name="Rectangle 18">
            <a:extLst>
              <a:ext uri="{FF2B5EF4-FFF2-40B4-BE49-F238E27FC236}">
                <a16:creationId xmlns:a16="http://schemas.microsoft.com/office/drawing/2014/main" id="{E965105E-3D21-4A4D-AD01-E95302BD3711}"/>
              </a:ext>
            </a:extLst>
          </p:cNvPr>
          <p:cNvSpPr/>
          <p:nvPr/>
        </p:nvSpPr>
        <p:spPr>
          <a:xfrm>
            <a:off x="748294" y="4567965"/>
            <a:ext cx="5259136" cy="769441"/>
          </a:xfrm>
          <a:prstGeom prst="rect">
            <a:avLst/>
          </a:prstGeom>
        </p:spPr>
        <p:txBody>
          <a:bodyPr wrap="square">
            <a:spAutoFit/>
          </a:bodyPr>
          <a:lstStyle/>
          <a:p>
            <a:pPr algn="ctr"/>
            <a:r>
              <a:rPr lang="en-US" sz="2200" dirty="0"/>
              <a:t>Example: estimating number of directed</a:t>
            </a:r>
          </a:p>
          <a:p>
            <a:pPr algn="ctr"/>
            <a:r>
              <a:rPr lang="en-US" sz="2200" dirty="0"/>
              <a:t>k-length paths in </a:t>
            </a:r>
            <a:r>
              <a:rPr lang="en-US" sz="2200" i="1" dirty="0"/>
              <a:t>homogeneous</a:t>
            </a:r>
            <a:r>
              <a:rPr lang="en-US" sz="2200" dirty="0"/>
              <a:t> graph</a:t>
            </a:r>
          </a:p>
        </p:txBody>
      </p:sp>
      <p:grpSp>
        <p:nvGrpSpPr>
          <p:cNvPr id="2" name="Group 1">
            <a:extLst>
              <a:ext uri="{FF2B5EF4-FFF2-40B4-BE49-F238E27FC236}">
                <a16:creationId xmlns:a16="http://schemas.microsoft.com/office/drawing/2014/main" id="{39E3212D-C4A4-2F46-8B7F-C9AD8D86A5DA}"/>
              </a:ext>
            </a:extLst>
          </p:cNvPr>
          <p:cNvGrpSpPr/>
          <p:nvPr/>
        </p:nvGrpSpPr>
        <p:grpSpPr>
          <a:xfrm>
            <a:off x="577471" y="3214600"/>
            <a:ext cx="5804154" cy="1151393"/>
            <a:chOff x="3193923" y="2906002"/>
            <a:chExt cx="5804154" cy="1151393"/>
          </a:xfrm>
        </p:grpSpPr>
        <p:pic>
          <p:nvPicPr>
            <p:cNvPr id="3" name="Picture 2">
              <a:extLst>
                <a:ext uri="{FF2B5EF4-FFF2-40B4-BE49-F238E27FC236}">
                  <a16:creationId xmlns:a16="http://schemas.microsoft.com/office/drawing/2014/main" id="{5B9CAE31-E577-7949-A9BA-73EE658AA87F}"/>
                </a:ext>
              </a:extLst>
            </p:cNvPr>
            <p:cNvPicPr>
              <a:picLocks noChangeAspect="1"/>
            </p:cNvPicPr>
            <p:nvPr/>
          </p:nvPicPr>
          <p:blipFill>
            <a:blip r:embed="rId3"/>
            <a:stretch>
              <a:fillRect/>
            </a:stretch>
          </p:blipFill>
          <p:spPr>
            <a:xfrm>
              <a:off x="3193923" y="2906002"/>
              <a:ext cx="5804154" cy="1151393"/>
            </a:xfrm>
            <a:prstGeom prst="rect">
              <a:avLst/>
            </a:prstGeom>
          </p:spPr>
        </p:pic>
        <p:sp>
          <p:nvSpPr>
            <p:cNvPr id="12" name="Flowchart: Process 15">
              <a:extLst>
                <a:ext uri="{FF2B5EF4-FFF2-40B4-BE49-F238E27FC236}">
                  <a16:creationId xmlns:a16="http://schemas.microsoft.com/office/drawing/2014/main" id="{DCC36E65-39C5-9046-A22F-CD6E829B3412}"/>
                </a:ext>
              </a:extLst>
            </p:cNvPr>
            <p:cNvSpPr/>
            <p:nvPr/>
          </p:nvSpPr>
          <p:spPr>
            <a:xfrm>
              <a:off x="5290375" y="3346703"/>
              <a:ext cx="461201" cy="47196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5">
              <a:extLst>
                <a:ext uri="{FF2B5EF4-FFF2-40B4-BE49-F238E27FC236}">
                  <a16:creationId xmlns:a16="http://schemas.microsoft.com/office/drawing/2014/main" id="{0CB7BBD9-4FC0-4144-B096-BBF6317000A8}"/>
                </a:ext>
              </a:extLst>
            </p:cNvPr>
            <p:cNvSpPr/>
            <p:nvPr/>
          </p:nvSpPr>
          <p:spPr>
            <a:xfrm>
              <a:off x="8533447" y="3655193"/>
              <a:ext cx="391097" cy="313304"/>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F9C07F7A-4D24-0B4C-B3FD-4119E0AC8C38}"/>
              </a:ext>
            </a:extLst>
          </p:cNvPr>
          <p:cNvPicPr>
            <a:picLocks noChangeAspect="1"/>
          </p:cNvPicPr>
          <p:nvPr/>
        </p:nvPicPr>
        <p:blipFill>
          <a:blip r:embed="rId4"/>
          <a:stretch>
            <a:fillRect/>
          </a:stretch>
        </p:blipFill>
        <p:spPr>
          <a:xfrm>
            <a:off x="7019679" y="2232379"/>
            <a:ext cx="4701470" cy="3115833"/>
          </a:xfrm>
          <a:prstGeom prst="rect">
            <a:avLst/>
          </a:prstGeom>
        </p:spPr>
      </p:pic>
      <p:sp>
        <p:nvSpPr>
          <p:cNvPr id="11" name="TextBox 10">
            <a:extLst>
              <a:ext uri="{FF2B5EF4-FFF2-40B4-BE49-F238E27FC236}">
                <a16:creationId xmlns:a16="http://schemas.microsoft.com/office/drawing/2014/main" id="{6CEC750B-54EE-4045-8A5D-149C2F5A5C1F}"/>
              </a:ext>
            </a:extLst>
          </p:cNvPr>
          <p:cNvSpPr txBox="1"/>
          <p:nvPr/>
        </p:nvSpPr>
        <p:spPr>
          <a:xfrm>
            <a:off x="8617526" y="5464369"/>
            <a:ext cx="3574474" cy="461665"/>
          </a:xfrm>
          <a:prstGeom prst="rect">
            <a:avLst/>
          </a:prstGeom>
          <a:noFill/>
        </p:spPr>
        <p:txBody>
          <a:bodyPr wrap="square" rtlCol="0">
            <a:spAutoFit/>
          </a:bodyPr>
          <a:lstStyle/>
          <a:p>
            <a:pPr algn="ctr"/>
            <a:r>
              <a:rPr lang="en-US" sz="2400" dirty="0">
                <a:solidFill>
                  <a:srgbClr val="FF0000"/>
                </a:solidFill>
                <a:latin typeface="Calibri" panose="020F0502020204030204" pitchFamily="34" charset="0"/>
                <a:ea typeface="Bradley Hand" charset="0"/>
                <a:cs typeface="Calibri" panose="020F0502020204030204" pitchFamily="34" charset="0"/>
              </a:rPr>
              <a:t>e.g., </a:t>
            </a:r>
            <a:r>
              <a:rPr lang="el-GR" sz="2400" dirty="0">
                <a:solidFill>
                  <a:srgbClr val="FF0000"/>
                </a:solidFill>
                <a:latin typeface="Calibri" panose="020F0502020204030204" pitchFamily="34" charset="0"/>
                <a:ea typeface="Bradley Hand" charset="0"/>
                <a:cs typeface="Calibri" panose="020F0502020204030204" pitchFamily="34" charset="0"/>
              </a:rPr>
              <a:t>α</a:t>
            </a:r>
            <a:r>
              <a:rPr lang="en-US" sz="2400" dirty="0">
                <a:solidFill>
                  <a:srgbClr val="FF0000"/>
                </a:solidFill>
                <a:latin typeface="Calibri" panose="020F0502020204030204" pitchFamily="34" charset="0"/>
                <a:ea typeface="Bradley Hand" charset="0"/>
                <a:cs typeface="Calibri" panose="020F0502020204030204" pitchFamily="34" charset="0"/>
              </a:rPr>
              <a:t> = 95 (95</a:t>
            </a:r>
            <a:r>
              <a:rPr lang="en-US" sz="2400" baseline="30000" dirty="0">
                <a:solidFill>
                  <a:srgbClr val="FF0000"/>
                </a:solidFill>
                <a:latin typeface="Calibri" panose="020F0502020204030204" pitchFamily="34" charset="0"/>
                <a:ea typeface="Bradley Hand" charset="0"/>
                <a:cs typeface="Calibri" panose="020F0502020204030204" pitchFamily="34" charset="0"/>
              </a:rPr>
              <a:t>th</a:t>
            </a:r>
            <a:r>
              <a:rPr lang="en-US" sz="2400" dirty="0">
                <a:solidFill>
                  <a:srgbClr val="FF0000"/>
                </a:solidFill>
                <a:latin typeface="Calibri" panose="020F0502020204030204" pitchFamily="34" charset="0"/>
                <a:ea typeface="Bradley Hand" charset="0"/>
                <a:cs typeface="Calibri" panose="020F0502020204030204" pitchFamily="34" charset="0"/>
              </a:rPr>
              <a:t> %</a:t>
            </a:r>
            <a:r>
              <a:rPr lang="en-US" sz="2400" dirty="0" err="1">
                <a:solidFill>
                  <a:srgbClr val="FF0000"/>
                </a:solidFill>
                <a:latin typeface="Calibri" panose="020F0502020204030204" pitchFamily="34" charset="0"/>
                <a:ea typeface="Bradley Hand" charset="0"/>
                <a:cs typeface="Calibri" panose="020F0502020204030204" pitchFamily="34" charset="0"/>
              </a:rPr>
              <a:t>ile</a:t>
            </a:r>
            <a:r>
              <a:rPr lang="en-US" sz="2400" dirty="0">
                <a:solidFill>
                  <a:srgbClr val="FF0000"/>
                </a:solidFill>
                <a:latin typeface="Calibri" panose="020F0502020204030204" pitchFamily="34" charset="0"/>
                <a:ea typeface="Bradley Hand" charset="0"/>
                <a:cs typeface="Calibri" panose="020F0502020204030204" pitchFamily="34" charset="0"/>
              </a:rPr>
              <a:t>)</a:t>
            </a:r>
          </a:p>
        </p:txBody>
      </p:sp>
      <p:cxnSp>
        <p:nvCxnSpPr>
          <p:cNvPr id="10" name="Straight Connector 9">
            <a:extLst>
              <a:ext uri="{FF2B5EF4-FFF2-40B4-BE49-F238E27FC236}">
                <a16:creationId xmlns:a16="http://schemas.microsoft.com/office/drawing/2014/main" id="{BC859A3F-C4E0-3640-8097-0B96A2785FB6}"/>
              </a:ext>
            </a:extLst>
          </p:cNvPr>
          <p:cNvCxnSpPr>
            <a:cxnSpLocks/>
          </p:cNvCxnSpPr>
          <p:nvPr/>
        </p:nvCxnSpPr>
        <p:spPr>
          <a:xfrm>
            <a:off x="11353800" y="2489408"/>
            <a:ext cx="0" cy="2662813"/>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9727FE-D0DD-9F4B-ACCA-A5EDA340AF54}"/>
              </a:ext>
            </a:extLst>
          </p:cNvPr>
          <p:cNvSpPr txBox="1"/>
          <p:nvPr/>
        </p:nvSpPr>
        <p:spPr>
          <a:xfrm>
            <a:off x="838200" y="2861818"/>
            <a:ext cx="5517260" cy="461665"/>
          </a:xfrm>
          <a:prstGeom prst="rect">
            <a:avLst/>
          </a:prstGeom>
          <a:noFill/>
        </p:spPr>
        <p:txBody>
          <a:bodyPr wrap="square" rtlCol="0">
            <a:spAutoFit/>
          </a:bodyPr>
          <a:lstStyle/>
          <a:p>
            <a:pPr algn="ctr"/>
            <a:r>
              <a:rPr lang="en-US" sz="2400" dirty="0">
                <a:solidFill>
                  <a:srgbClr val="FF0000"/>
                </a:solidFill>
                <a:latin typeface="Bradley Hand" charset="0"/>
                <a:ea typeface="Bradley Hand" charset="0"/>
                <a:cs typeface="Bradley Hand" charset="0"/>
              </a:rPr>
              <a:t>Parameterized by percentile out-degree</a:t>
            </a:r>
          </a:p>
        </p:txBody>
      </p:sp>
      <p:sp>
        <p:nvSpPr>
          <p:cNvPr id="4" name="Slide Number Placeholder 3">
            <a:extLst>
              <a:ext uri="{FF2B5EF4-FFF2-40B4-BE49-F238E27FC236}">
                <a16:creationId xmlns:a16="http://schemas.microsoft.com/office/drawing/2014/main" id="{D7814876-782A-B848-9A07-67850E2CC752}"/>
              </a:ext>
            </a:extLst>
          </p:cNvPr>
          <p:cNvSpPr>
            <a:spLocks noGrp="1"/>
          </p:cNvSpPr>
          <p:nvPr>
            <p:ph type="sldNum" sz="quarter" idx="12"/>
          </p:nvPr>
        </p:nvSpPr>
        <p:spPr/>
        <p:txBody>
          <a:bodyPr/>
          <a:lstStyle/>
          <a:p>
            <a:fld id="{B2616F0E-BCAF-964B-B067-C622FBF8CA6B}" type="slidenum">
              <a:rPr lang="en-US" smtClean="0"/>
              <a:t>120</a:t>
            </a:fld>
            <a:endParaRPr lang="en-US"/>
          </a:p>
        </p:txBody>
      </p:sp>
    </p:spTree>
    <p:extLst>
      <p:ext uri="{BB962C8B-B14F-4D97-AF65-F5344CB8AC3E}">
        <p14:creationId xmlns:p14="http://schemas.microsoft.com/office/powerpoint/2010/main" val="1636212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fontScale="90000"/>
          </a:bodyPr>
          <a:lstStyle/>
          <a:p>
            <a:r>
              <a:rPr lang="en-US" dirty="0"/>
              <a:t>Cost Model for Graph Views: </a:t>
            </a:r>
            <a:br>
              <a:rPr lang="en-US" dirty="0"/>
            </a:br>
            <a:r>
              <a:rPr lang="en-US" dirty="0"/>
              <a:t>Structural Properties Guide View Size Estimation</a:t>
            </a:r>
          </a:p>
        </p:txBody>
      </p:sp>
      <p:pic>
        <p:nvPicPr>
          <p:cNvPr id="18" name="Picture 17">
            <a:extLst>
              <a:ext uri="{FF2B5EF4-FFF2-40B4-BE49-F238E27FC236}">
                <a16:creationId xmlns:a16="http://schemas.microsoft.com/office/drawing/2014/main" id="{F0F2C83A-4B0B-ED40-B8B8-489F128FC64D}"/>
              </a:ext>
            </a:extLst>
          </p:cNvPr>
          <p:cNvPicPr>
            <a:picLocks noChangeAspect="1"/>
          </p:cNvPicPr>
          <p:nvPr/>
        </p:nvPicPr>
        <p:blipFill>
          <a:blip r:embed="rId3"/>
          <a:stretch>
            <a:fillRect/>
          </a:stretch>
        </p:blipFill>
        <p:spPr>
          <a:xfrm>
            <a:off x="2216150" y="3151188"/>
            <a:ext cx="7759700" cy="1524000"/>
          </a:xfrm>
          <a:prstGeom prst="rect">
            <a:avLst/>
          </a:prstGeom>
        </p:spPr>
      </p:pic>
      <p:sp>
        <p:nvSpPr>
          <p:cNvPr id="19" name="Rectangle 18">
            <a:extLst>
              <a:ext uri="{FF2B5EF4-FFF2-40B4-BE49-F238E27FC236}">
                <a16:creationId xmlns:a16="http://schemas.microsoft.com/office/drawing/2014/main" id="{E965105E-3D21-4A4D-AD01-E95302BD3711}"/>
              </a:ext>
            </a:extLst>
          </p:cNvPr>
          <p:cNvSpPr/>
          <p:nvPr/>
        </p:nvSpPr>
        <p:spPr>
          <a:xfrm>
            <a:off x="3139357" y="5132387"/>
            <a:ext cx="5913285" cy="430887"/>
          </a:xfrm>
          <a:prstGeom prst="rect">
            <a:avLst/>
          </a:prstGeom>
        </p:spPr>
        <p:txBody>
          <a:bodyPr wrap="none">
            <a:spAutoFit/>
          </a:bodyPr>
          <a:lstStyle/>
          <a:p>
            <a:r>
              <a:rPr lang="en-US" sz="2200" dirty="0"/>
              <a:t>Example: size estimator for k-hop connector views</a:t>
            </a:r>
          </a:p>
        </p:txBody>
      </p:sp>
      <p:sp>
        <p:nvSpPr>
          <p:cNvPr id="2" name="Slide Number Placeholder 1">
            <a:extLst>
              <a:ext uri="{FF2B5EF4-FFF2-40B4-BE49-F238E27FC236}">
                <a16:creationId xmlns:a16="http://schemas.microsoft.com/office/drawing/2014/main" id="{BE8CE683-5BB7-2143-8CE4-17BFF9251119}"/>
              </a:ext>
            </a:extLst>
          </p:cNvPr>
          <p:cNvSpPr>
            <a:spLocks noGrp="1"/>
          </p:cNvSpPr>
          <p:nvPr>
            <p:ph type="sldNum" sz="quarter" idx="12"/>
          </p:nvPr>
        </p:nvSpPr>
        <p:spPr/>
        <p:txBody>
          <a:bodyPr/>
          <a:lstStyle/>
          <a:p>
            <a:fld id="{B2616F0E-BCAF-964B-B067-C622FBF8CA6B}" type="slidenum">
              <a:rPr lang="en-US" smtClean="0"/>
              <a:t>121</a:t>
            </a:fld>
            <a:endParaRPr lang="en-US"/>
          </a:p>
        </p:txBody>
      </p:sp>
    </p:spTree>
    <p:extLst>
      <p:ext uri="{BB962C8B-B14F-4D97-AF65-F5344CB8AC3E}">
        <p14:creationId xmlns:p14="http://schemas.microsoft.com/office/powerpoint/2010/main" val="39808761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fontScale="90000"/>
          </a:bodyPr>
          <a:lstStyle/>
          <a:p>
            <a:r>
              <a:rPr lang="en-US" dirty="0"/>
              <a:t>Cost Model for Graph Views: </a:t>
            </a:r>
            <a:br>
              <a:rPr lang="en-US" dirty="0"/>
            </a:br>
            <a:r>
              <a:rPr lang="en-US" dirty="0"/>
              <a:t>Structural Properties Guide View Size Estimation</a:t>
            </a:r>
          </a:p>
        </p:txBody>
      </p:sp>
      <p:pic>
        <p:nvPicPr>
          <p:cNvPr id="18" name="Picture 17">
            <a:extLst>
              <a:ext uri="{FF2B5EF4-FFF2-40B4-BE49-F238E27FC236}">
                <a16:creationId xmlns:a16="http://schemas.microsoft.com/office/drawing/2014/main" id="{F0F2C83A-4B0B-ED40-B8B8-489F128FC64D}"/>
              </a:ext>
            </a:extLst>
          </p:cNvPr>
          <p:cNvPicPr>
            <a:picLocks noChangeAspect="1"/>
          </p:cNvPicPr>
          <p:nvPr/>
        </p:nvPicPr>
        <p:blipFill>
          <a:blip r:embed="rId3"/>
          <a:stretch>
            <a:fillRect/>
          </a:stretch>
        </p:blipFill>
        <p:spPr>
          <a:xfrm>
            <a:off x="2216150" y="3151188"/>
            <a:ext cx="7759700" cy="1524000"/>
          </a:xfrm>
          <a:prstGeom prst="rect">
            <a:avLst/>
          </a:prstGeom>
        </p:spPr>
      </p:pic>
      <p:sp>
        <p:nvSpPr>
          <p:cNvPr id="19" name="Rectangle 18">
            <a:extLst>
              <a:ext uri="{FF2B5EF4-FFF2-40B4-BE49-F238E27FC236}">
                <a16:creationId xmlns:a16="http://schemas.microsoft.com/office/drawing/2014/main" id="{E965105E-3D21-4A4D-AD01-E95302BD3711}"/>
              </a:ext>
            </a:extLst>
          </p:cNvPr>
          <p:cNvSpPr/>
          <p:nvPr/>
        </p:nvSpPr>
        <p:spPr>
          <a:xfrm>
            <a:off x="3139357" y="5132387"/>
            <a:ext cx="5913285" cy="430887"/>
          </a:xfrm>
          <a:prstGeom prst="rect">
            <a:avLst/>
          </a:prstGeom>
        </p:spPr>
        <p:txBody>
          <a:bodyPr wrap="none">
            <a:spAutoFit/>
          </a:bodyPr>
          <a:lstStyle/>
          <a:p>
            <a:r>
              <a:rPr lang="en-US" sz="2200" dirty="0"/>
              <a:t>Example: size estimator for k-hop connector views</a:t>
            </a:r>
          </a:p>
        </p:txBody>
      </p:sp>
      <p:cxnSp>
        <p:nvCxnSpPr>
          <p:cNvPr id="21" name="Straight Arrow Connector 20">
            <a:extLst>
              <a:ext uri="{FF2B5EF4-FFF2-40B4-BE49-F238E27FC236}">
                <a16:creationId xmlns:a16="http://schemas.microsoft.com/office/drawing/2014/main" id="{8DFBFDDD-C505-014B-96F6-CA0C7D7120B2}"/>
              </a:ext>
            </a:extLst>
          </p:cNvPr>
          <p:cNvCxnSpPr>
            <a:cxnSpLocks/>
          </p:cNvCxnSpPr>
          <p:nvPr/>
        </p:nvCxnSpPr>
        <p:spPr>
          <a:xfrm flipV="1">
            <a:off x="4286249" y="4444355"/>
            <a:ext cx="97155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29B7C73-3466-0249-856E-BBE7B13445C9}"/>
              </a:ext>
            </a:extLst>
          </p:cNvPr>
          <p:cNvSpPr txBox="1"/>
          <p:nvPr/>
        </p:nvSpPr>
        <p:spPr>
          <a:xfrm>
            <a:off x="142876" y="4301390"/>
            <a:ext cx="4824411" cy="830997"/>
          </a:xfrm>
          <a:prstGeom prst="rect">
            <a:avLst/>
          </a:prstGeom>
          <a:noFill/>
        </p:spPr>
        <p:txBody>
          <a:bodyPr wrap="square" rtlCol="0">
            <a:spAutoFit/>
          </a:bodyPr>
          <a:lstStyle/>
          <a:p>
            <a:pPr algn="ctr"/>
            <a:r>
              <a:rPr lang="en-US" sz="2400" dirty="0">
                <a:solidFill>
                  <a:srgbClr val="FF0000"/>
                </a:solidFill>
                <a:latin typeface="Bradley Hand" charset="0"/>
                <a:ea typeface="Bradley Hand" charset="0"/>
                <a:cs typeface="Bradley Hand" charset="0"/>
              </a:rPr>
              <a:t>For each type of vertex </a:t>
            </a:r>
          </a:p>
          <a:p>
            <a:pPr algn="ctr"/>
            <a:r>
              <a:rPr lang="en-US" sz="2400" dirty="0">
                <a:solidFill>
                  <a:srgbClr val="FF0000"/>
                </a:solidFill>
                <a:latin typeface="Bradley Hand" charset="0"/>
                <a:ea typeface="Bradley Hand" charset="0"/>
                <a:cs typeface="Bradley Hand" charset="0"/>
              </a:rPr>
              <a:t>that can be an edge source</a:t>
            </a:r>
          </a:p>
        </p:txBody>
      </p:sp>
      <p:sp>
        <p:nvSpPr>
          <p:cNvPr id="2" name="Slide Number Placeholder 1">
            <a:extLst>
              <a:ext uri="{FF2B5EF4-FFF2-40B4-BE49-F238E27FC236}">
                <a16:creationId xmlns:a16="http://schemas.microsoft.com/office/drawing/2014/main" id="{D9BBB559-3688-5949-8ED2-D4DBE3EE6869}"/>
              </a:ext>
            </a:extLst>
          </p:cNvPr>
          <p:cNvSpPr>
            <a:spLocks noGrp="1"/>
          </p:cNvSpPr>
          <p:nvPr>
            <p:ph type="sldNum" sz="quarter" idx="12"/>
          </p:nvPr>
        </p:nvSpPr>
        <p:spPr/>
        <p:txBody>
          <a:bodyPr/>
          <a:lstStyle/>
          <a:p>
            <a:fld id="{B2616F0E-BCAF-964B-B067-C622FBF8CA6B}" type="slidenum">
              <a:rPr lang="en-US" smtClean="0"/>
              <a:t>122</a:t>
            </a:fld>
            <a:endParaRPr lang="en-US"/>
          </a:p>
        </p:txBody>
      </p:sp>
    </p:spTree>
    <p:extLst>
      <p:ext uri="{BB962C8B-B14F-4D97-AF65-F5344CB8AC3E}">
        <p14:creationId xmlns:p14="http://schemas.microsoft.com/office/powerpoint/2010/main" val="5233871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fontScale="90000"/>
          </a:bodyPr>
          <a:lstStyle/>
          <a:p>
            <a:r>
              <a:rPr lang="en-US" dirty="0"/>
              <a:t>Cost Model for Graph Views: </a:t>
            </a:r>
            <a:br>
              <a:rPr lang="en-US" dirty="0"/>
            </a:br>
            <a:r>
              <a:rPr lang="en-US" dirty="0"/>
              <a:t>Structural Properties Guide View Size Estimation</a:t>
            </a:r>
          </a:p>
        </p:txBody>
      </p:sp>
      <p:pic>
        <p:nvPicPr>
          <p:cNvPr id="18" name="Picture 17">
            <a:extLst>
              <a:ext uri="{FF2B5EF4-FFF2-40B4-BE49-F238E27FC236}">
                <a16:creationId xmlns:a16="http://schemas.microsoft.com/office/drawing/2014/main" id="{F0F2C83A-4B0B-ED40-B8B8-489F128FC64D}"/>
              </a:ext>
            </a:extLst>
          </p:cNvPr>
          <p:cNvPicPr>
            <a:picLocks noChangeAspect="1"/>
          </p:cNvPicPr>
          <p:nvPr/>
        </p:nvPicPr>
        <p:blipFill>
          <a:blip r:embed="rId3"/>
          <a:stretch>
            <a:fillRect/>
          </a:stretch>
        </p:blipFill>
        <p:spPr>
          <a:xfrm>
            <a:off x="2216150" y="3151188"/>
            <a:ext cx="7759700" cy="1524000"/>
          </a:xfrm>
          <a:prstGeom prst="rect">
            <a:avLst/>
          </a:prstGeom>
        </p:spPr>
      </p:pic>
      <p:sp>
        <p:nvSpPr>
          <p:cNvPr id="19" name="Rectangle 18">
            <a:extLst>
              <a:ext uri="{FF2B5EF4-FFF2-40B4-BE49-F238E27FC236}">
                <a16:creationId xmlns:a16="http://schemas.microsoft.com/office/drawing/2014/main" id="{E965105E-3D21-4A4D-AD01-E95302BD3711}"/>
              </a:ext>
            </a:extLst>
          </p:cNvPr>
          <p:cNvSpPr/>
          <p:nvPr/>
        </p:nvSpPr>
        <p:spPr>
          <a:xfrm>
            <a:off x="3139357" y="5132387"/>
            <a:ext cx="5913285" cy="430887"/>
          </a:xfrm>
          <a:prstGeom prst="rect">
            <a:avLst/>
          </a:prstGeom>
        </p:spPr>
        <p:txBody>
          <a:bodyPr wrap="none">
            <a:spAutoFit/>
          </a:bodyPr>
          <a:lstStyle/>
          <a:p>
            <a:r>
              <a:rPr lang="en-US" sz="2200" dirty="0"/>
              <a:t>Example: size estimator for k-hop connector views</a:t>
            </a:r>
          </a:p>
        </p:txBody>
      </p:sp>
      <p:cxnSp>
        <p:nvCxnSpPr>
          <p:cNvPr id="21" name="Straight Arrow Connector 20">
            <a:extLst>
              <a:ext uri="{FF2B5EF4-FFF2-40B4-BE49-F238E27FC236}">
                <a16:creationId xmlns:a16="http://schemas.microsoft.com/office/drawing/2014/main" id="{8DFBFDDD-C505-014B-96F6-CA0C7D7120B2}"/>
              </a:ext>
            </a:extLst>
          </p:cNvPr>
          <p:cNvCxnSpPr>
            <a:cxnSpLocks/>
          </p:cNvCxnSpPr>
          <p:nvPr/>
        </p:nvCxnSpPr>
        <p:spPr>
          <a:xfrm>
            <a:off x="6272213" y="2957513"/>
            <a:ext cx="342900" cy="557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29B7C73-3466-0249-856E-BBE7B13445C9}"/>
              </a:ext>
            </a:extLst>
          </p:cNvPr>
          <p:cNvSpPr txBox="1"/>
          <p:nvPr/>
        </p:nvSpPr>
        <p:spPr>
          <a:xfrm>
            <a:off x="4028390" y="2147887"/>
            <a:ext cx="4135217" cy="830997"/>
          </a:xfrm>
          <a:prstGeom prst="rect">
            <a:avLst/>
          </a:prstGeom>
          <a:noFill/>
        </p:spPr>
        <p:txBody>
          <a:bodyPr wrap="square" rtlCol="0">
            <a:spAutoFit/>
          </a:bodyPr>
          <a:lstStyle/>
          <a:p>
            <a:pPr algn="ctr"/>
            <a:r>
              <a:rPr lang="en-US" sz="2400" dirty="0">
                <a:solidFill>
                  <a:srgbClr val="FF0000"/>
                </a:solidFill>
                <a:latin typeface="Bradley Hand" charset="0"/>
                <a:ea typeface="Bradley Hand" charset="0"/>
                <a:cs typeface="Bradley Hand" charset="0"/>
              </a:rPr>
              <a:t>How many vertices of that type do we have?</a:t>
            </a:r>
          </a:p>
        </p:txBody>
      </p:sp>
      <p:sp>
        <p:nvSpPr>
          <p:cNvPr id="2" name="Slide Number Placeholder 1">
            <a:extLst>
              <a:ext uri="{FF2B5EF4-FFF2-40B4-BE49-F238E27FC236}">
                <a16:creationId xmlns:a16="http://schemas.microsoft.com/office/drawing/2014/main" id="{E8F01D5B-9A06-EC4B-A932-1BDAD0844E1D}"/>
              </a:ext>
            </a:extLst>
          </p:cNvPr>
          <p:cNvSpPr>
            <a:spLocks noGrp="1"/>
          </p:cNvSpPr>
          <p:nvPr>
            <p:ph type="sldNum" sz="quarter" idx="12"/>
          </p:nvPr>
        </p:nvSpPr>
        <p:spPr/>
        <p:txBody>
          <a:bodyPr/>
          <a:lstStyle/>
          <a:p>
            <a:fld id="{B2616F0E-BCAF-964B-B067-C622FBF8CA6B}" type="slidenum">
              <a:rPr lang="en-US" smtClean="0"/>
              <a:t>123</a:t>
            </a:fld>
            <a:endParaRPr lang="en-US"/>
          </a:p>
        </p:txBody>
      </p:sp>
    </p:spTree>
    <p:extLst>
      <p:ext uri="{BB962C8B-B14F-4D97-AF65-F5344CB8AC3E}">
        <p14:creationId xmlns:p14="http://schemas.microsoft.com/office/powerpoint/2010/main" val="726923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fontScale="90000"/>
          </a:bodyPr>
          <a:lstStyle/>
          <a:p>
            <a:r>
              <a:rPr lang="en-US" dirty="0"/>
              <a:t>Cost Model for Graph Views: </a:t>
            </a:r>
            <a:br>
              <a:rPr lang="en-US" dirty="0"/>
            </a:br>
            <a:r>
              <a:rPr lang="en-US" dirty="0"/>
              <a:t>Structural Properties Guide View Size Estimation</a:t>
            </a:r>
          </a:p>
        </p:txBody>
      </p:sp>
      <p:pic>
        <p:nvPicPr>
          <p:cNvPr id="18" name="Picture 17">
            <a:extLst>
              <a:ext uri="{FF2B5EF4-FFF2-40B4-BE49-F238E27FC236}">
                <a16:creationId xmlns:a16="http://schemas.microsoft.com/office/drawing/2014/main" id="{F0F2C83A-4B0B-ED40-B8B8-489F128FC64D}"/>
              </a:ext>
            </a:extLst>
          </p:cNvPr>
          <p:cNvPicPr>
            <a:picLocks noChangeAspect="1"/>
          </p:cNvPicPr>
          <p:nvPr/>
        </p:nvPicPr>
        <p:blipFill>
          <a:blip r:embed="rId3"/>
          <a:stretch>
            <a:fillRect/>
          </a:stretch>
        </p:blipFill>
        <p:spPr>
          <a:xfrm>
            <a:off x="2216150" y="3151188"/>
            <a:ext cx="7759700" cy="1524000"/>
          </a:xfrm>
          <a:prstGeom prst="rect">
            <a:avLst/>
          </a:prstGeom>
        </p:spPr>
      </p:pic>
      <p:sp>
        <p:nvSpPr>
          <p:cNvPr id="19" name="Rectangle 18">
            <a:extLst>
              <a:ext uri="{FF2B5EF4-FFF2-40B4-BE49-F238E27FC236}">
                <a16:creationId xmlns:a16="http://schemas.microsoft.com/office/drawing/2014/main" id="{E965105E-3D21-4A4D-AD01-E95302BD3711}"/>
              </a:ext>
            </a:extLst>
          </p:cNvPr>
          <p:cNvSpPr/>
          <p:nvPr/>
        </p:nvSpPr>
        <p:spPr>
          <a:xfrm>
            <a:off x="3139357" y="5132387"/>
            <a:ext cx="5913285" cy="430887"/>
          </a:xfrm>
          <a:prstGeom prst="rect">
            <a:avLst/>
          </a:prstGeom>
        </p:spPr>
        <p:txBody>
          <a:bodyPr wrap="none">
            <a:spAutoFit/>
          </a:bodyPr>
          <a:lstStyle/>
          <a:p>
            <a:r>
              <a:rPr lang="en-US" sz="2200" dirty="0"/>
              <a:t>Example: size estimator for k-hop connector views</a:t>
            </a:r>
          </a:p>
        </p:txBody>
      </p:sp>
      <p:cxnSp>
        <p:nvCxnSpPr>
          <p:cNvPr id="21" name="Straight Arrow Connector 20">
            <a:extLst>
              <a:ext uri="{FF2B5EF4-FFF2-40B4-BE49-F238E27FC236}">
                <a16:creationId xmlns:a16="http://schemas.microsoft.com/office/drawing/2014/main" id="{8DFBFDDD-C505-014B-96F6-CA0C7D7120B2}"/>
              </a:ext>
            </a:extLst>
          </p:cNvPr>
          <p:cNvCxnSpPr>
            <a:cxnSpLocks/>
          </p:cNvCxnSpPr>
          <p:nvPr/>
        </p:nvCxnSpPr>
        <p:spPr>
          <a:xfrm flipH="1" flipV="1">
            <a:off x="7958138" y="4129088"/>
            <a:ext cx="500062" cy="3362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29B7C73-3466-0249-856E-BBE7B13445C9}"/>
              </a:ext>
            </a:extLst>
          </p:cNvPr>
          <p:cNvSpPr txBox="1"/>
          <p:nvPr/>
        </p:nvSpPr>
        <p:spPr>
          <a:xfrm>
            <a:off x="8208169" y="4075023"/>
            <a:ext cx="3447147" cy="830997"/>
          </a:xfrm>
          <a:prstGeom prst="rect">
            <a:avLst/>
          </a:prstGeom>
          <a:noFill/>
        </p:spPr>
        <p:txBody>
          <a:bodyPr wrap="square" rtlCol="0">
            <a:spAutoFit/>
          </a:bodyPr>
          <a:lstStyle/>
          <a:p>
            <a:pPr algn="ctr"/>
            <a:r>
              <a:rPr lang="en-US" sz="2400" dirty="0">
                <a:solidFill>
                  <a:srgbClr val="FF0000"/>
                </a:solidFill>
                <a:latin typeface="Bradley Hand" charset="0"/>
                <a:ea typeface="Bradley Hand" charset="0"/>
                <a:cs typeface="Bradley Hand" charset="0"/>
              </a:rPr>
              <a:t>Structural Property: out-degree percentile</a:t>
            </a:r>
          </a:p>
        </p:txBody>
      </p:sp>
      <p:sp>
        <p:nvSpPr>
          <p:cNvPr id="2" name="Slide Number Placeholder 1">
            <a:extLst>
              <a:ext uri="{FF2B5EF4-FFF2-40B4-BE49-F238E27FC236}">
                <a16:creationId xmlns:a16="http://schemas.microsoft.com/office/drawing/2014/main" id="{AE0DE481-800A-2747-8AB5-4D0E44D83A64}"/>
              </a:ext>
            </a:extLst>
          </p:cNvPr>
          <p:cNvSpPr>
            <a:spLocks noGrp="1"/>
          </p:cNvSpPr>
          <p:nvPr>
            <p:ph type="sldNum" sz="quarter" idx="12"/>
          </p:nvPr>
        </p:nvSpPr>
        <p:spPr/>
        <p:txBody>
          <a:bodyPr/>
          <a:lstStyle/>
          <a:p>
            <a:fld id="{B2616F0E-BCAF-964B-B067-C622FBF8CA6B}" type="slidenum">
              <a:rPr lang="en-US" smtClean="0"/>
              <a:t>124</a:t>
            </a:fld>
            <a:endParaRPr lang="en-US"/>
          </a:p>
        </p:txBody>
      </p:sp>
    </p:spTree>
    <p:extLst>
      <p:ext uri="{BB962C8B-B14F-4D97-AF65-F5344CB8AC3E}">
        <p14:creationId xmlns:p14="http://schemas.microsoft.com/office/powerpoint/2010/main" val="39485837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fontScale="90000"/>
          </a:bodyPr>
          <a:lstStyle/>
          <a:p>
            <a:r>
              <a:rPr lang="en-US" dirty="0"/>
              <a:t>Cost Model for Graph Views: </a:t>
            </a:r>
            <a:br>
              <a:rPr lang="en-US" dirty="0"/>
            </a:br>
            <a:r>
              <a:rPr lang="en-US" dirty="0"/>
              <a:t>Structural Properties Guide View Size Estimation</a:t>
            </a:r>
          </a:p>
        </p:txBody>
      </p:sp>
      <p:pic>
        <p:nvPicPr>
          <p:cNvPr id="18" name="Picture 17">
            <a:extLst>
              <a:ext uri="{FF2B5EF4-FFF2-40B4-BE49-F238E27FC236}">
                <a16:creationId xmlns:a16="http://schemas.microsoft.com/office/drawing/2014/main" id="{F0F2C83A-4B0B-ED40-B8B8-489F128FC64D}"/>
              </a:ext>
            </a:extLst>
          </p:cNvPr>
          <p:cNvPicPr>
            <a:picLocks noChangeAspect="1"/>
          </p:cNvPicPr>
          <p:nvPr/>
        </p:nvPicPr>
        <p:blipFill>
          <a:blip r:embed="rId3"/>
          <a:stretch>
            <a:fillRect/>
          </a:stretch>
        </p:blipFill>
        <p:spPr>
          <a:xfrm>
            <a:off x="2216150" y="3151188"/>
            <a:ext cx="7759700" cy="1524000"/>
          </a:xfrm>
          <a:prstGeom prst="rect">
            <a:avLst/>
          </a:prstGeom>
        </p:spPr>
      </p:pic>
      <p:sp>
        <p:nvSpPr>
          <p:cNvPr id="19" name="Rectangle 18">
            <a:extLst>
              <a:ext uri="{FF2B5EF4-FFF2-40B4-BE49-F238E27FC236}">
                <a16:creationId xmlns:a16="http://schemas.microsoft.com/office/drawing/2014/main" id="{E965105E-3D21-4A4D-AD01-E95302BD3711}"/>
              </a:ext>
            </a:extLst>
          </p:cNvPr>
          <p:cNvSpPr/>
          <p:nvPr/>
        </p:nvSpPr>
        <p:spPr>
          <a:xfrm>
            <a:off x="3139357" y="5132387"/>
            <a:ext cx="5913285" cy="430887"/>
          </a:xfrm>
          <a:prstGeom prst="rect">
            <a:avLst/>
          </a:prstGeom>
        </p:spPr>
        <p:txBody>
          <a:bodyPr wrap="none">
            <a:spAutoFit/>
          </a:bodyPr>
          <a:lstStyle/>
          <a:p>
            <a:r>
              <a:rPr lang="en-US" sz="2200" dirty="0"/>
              <a:t>Example: size estimator for k-hop connector views</a:t>
            </a:r>
          </a:p>
        </p:txBody>
      </p:sp>
      <p:sp>
        <p:nvSpPr>
          <p:cNvPr id="22" name="TextBox 21">
            <a:extLst>
              <a:ext uri="{FF2B5EF4-FFF2-40B4-BE49-F238E27FC236}">
                <a16:creationId xmlns:a16="http://schemas.microsoft.com/office/drawing/2014/main" id="{629B7C73-3466-0249-856E-BBE7B13445C9}"/>
              </a:ext>
            </a:extLst>
          </p:cNvPr>
          <p:cNvSpPr txBox="1"/>
          <p:nvPr/>
        </p:nvSpPr>
        <p:spPr>
          <a:xfrm>
            <a:off x="6299327" y="2522298"/>
            <a:ext cx="3676523" cy="830997"/>
          </a:xfrm>
          <a:prstGeom prst="rect">
            <a:avLst/>
          </a:prstGeom>
          <a:noFill/>
        </p:spPr>
        <p:txBody>
          <a:bodyPr wrap="square" rtlCol="0">
            <a:spAutoFit/>
          </a:bodyPr>
          <a:lstStyle/>
          <a:p>
            <a:pPr algn="ctr"/>
            <a:r>
              <a:rPr lang="en-US" sz="2400" dirty="0">
                <a:solidFill>
                  <a:srgbClr val="FF0000"/>
                </a:solidFill>
                <a:latin typeface="Bradley Hand" charset="0"/>
                <a:ea typeface="Bradley Hand" charset="0"/>
                <a:cs typeface="Bradley Hand" charset="0"/>
              </a:rPr>
              <a:t>Number of likely </a:t>
            </a:r>
          </a:p>
          <a:p>
            <a:pPr algn="ctr"/>
            <a:r>
              <a:rPr lang="en-US" sz="2400" dirty="0">
                <a:solidFill>
                  <a:srgbClr val="FF0000"/>
                </a:solidFill>
                <a:latin typeface="Bradley Hand" charset="0"/>
                <a:ea typeface="Bradley Hand" charset="0"/>
                <a:cs typeface="Bradley Hand" charset="0"/>
              </a:rPr>
              <a:t>k-length paths in G</a:t>
            </a:r>
          </a:p>
        </p:txBody>
      </p:sp>
      <p:sp>
        <p:nvSpPr>
          <p:cNvPr id="9" name="Flowchart: Process 15">
            <a:extLst>
              <a:ext uri="{FF2B5EF4-FFF2-40B4-BE49-F238E27FC236}">
                <a16:creationId xmlns:a16="http://schemas.microsoft.com/office/drawing/2014/main" id="{4B494C35-2C78-1F4E-9E1A-F316595AA1D6}"/>
              </a:ext>
            </a:extLst>
          </p:cNvPr>
          <p:cNvSpPr/>
          <p:nvPr/>
        </p:nvSpPr>
        <p:spPr>
          <a:xfrm>
            <a:off x="6213474" y="3353295"/>
            <a:ext cx="3762376" cy="83294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1F351A8-4461-E449-A523-6C8C1E707D4A}"/>
              </a:ext>
            </a:extLst>
          </p:cNvPr>
          <p:cNvSpPr>
            <a:spLocks noGrp="1"/>
          </p:cNvSpPr>
          <p:nvPr>
            <p:ph type="sldNum" sz="quarter" idx="12"/>
          </p:nvPr>
        </p:nvSpPr>
        <p:spPr/>
        <p:txBody>
          <a:bodyPr/>
          <a:lstStyle/>
          <a:p>
            <a:fld id="{B2616F0E-BCAF-964B-B067-C622FBF8CA6B}" type="slidenum">
              <a:rPr lang="en-US" smtClean="0"/>
              <a:t>125</a:t>
            </a:fld>
            <a:endParaRPr lang="en-US"/>
          </a:p>
        </p:txBody>
      </p:sp>
    </p:spTree>
    <p:extLst>
      <p:ext uri="{BB962C8B-B14F-4D97-AF65-F5344CB8AC3E}">
        <p14:creationId xmlns:p14="http://schemas.microsoft.com/office/powerpoint/2010/main" val="35522992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29F31F-5349-DA41-8331-3B42BA369384}"/>
              </a:ext>
            </a:extLst>
          </p:cNvPr>
          <p:cNvSpPr>
            <a:spLocks noGrp="1"/>
          </p:cNvSpPr>
          <p:nvPr>
            <p:ph type="title"/>
          </p:nvPr>
        </p:nvSpPr>
        <p:spPr>
          <a:xfrm>
            <a:off x="838200" y="365125"/>
            <a:ext cx="10515600" cy="1325563"/>
          </a:xfrm>
        </p:spPr>
        <p:txBody>
          <a:bodyPr>
            <a:normAutofit/>
          </a:bodyPr>
          <a:lstStyle/>
          <a:p>
            <a:r>
              <a:rPr lang="en-US" dirty="0"/>
              <a:t>Cost Model: K-Hop Connector Size Estimator</a:t>
            </a:r>
          </a:p>
        </p:txBody>
      </p:sp>
      <p:grpSp>
        <p:nvGrpSpPr>
          <p:cNvPr id="12" name="Group 11">
            <a:extLst>
              <a:ext uri="{FF2B5EF4-FFF2-40B4-BE49-F238E27FC236}">
                <a16:creationId xmlns:a16="http://schemas.microsoft.com/office/drawing/2014/main" id="{5AB13D1E-2712-5242-B50B-39F78056E66B}"/>
              </a:ext>
            </a:extLst>
          </p:cNvPr>
          <p:cNvGrpSpPr/>
          <p:nvPr/>
        </p:nvGrpSpPr>
        <p:grpSpPr>
          <a:xfrm>
            <a:off x="3710616" y="1576388"/>
            <a:ext cx="7986083" cy="4921050"/>
            <a:chOff x="795967" y="1633536"/>
            <a:chExt cx="7986083" cy="4921050"/>
          </a:xfrm>
        </p:grpSpPr>
        <p:pic>
          <p:nvPicPr>
            <p:cNvPr id="7" name="Picture 6">
              <a:extLst>
                <a:ext uri="{FF2B5EF4-FFF2-40B4-BE49-F238E27FC236}">
                  <a16:creationId xmlns:a16="http://schemas.microsoft.com/office/drawing/2014/main" id="{55147E3E-C1CF-414C-BA91-23FA4A341330}"/>
                </a:ext>
              </a:extLst>
            </p:cNvPr>
            <p:cNvPicPr>
              <a:picLocks noChangeAspect="1"/>
            </p:cNvPicPr>
            <p:nvPr/>
          </p:nvPicPr>
          <p:blipFill>
            <a:blip r:embed="rId3"/>
            <a:stretch>
              <a:fillRect/>
            </a:stretch>
          </p:blipFill>
          <p:spPr>
            <a:xfrm>
              <a:off x="838200" y="1633536"/>
              <a:ext cx="7943850" cy="2550678"/>
            </a:xfrm>
            <a:prstGeom prst="rect">
              <a:avLst/>
            </a:prstGeom>
          </p:spPr>
        </p:pic>
        <p:pic>
          <p:nvPicPr>
            <p:cNvPr id="9" name="Picture 8">
              <a:extLst>
                <a:ext uri="{FF2B5EF4-FFF2-40B4-BE49-F238E27FC236}">
                  <a16:creationId xmlns:a16="http://schemas.microsoft.com/office/drawing/2014/main" id="{3E04B33F-CAFA-394A-8C99-0C83F8E5F92D}"/>
                </a:ext>
              </a:extLst>
            </p:cNvPr>
            <p:cNvPicPr>
              <a:picLocks noChangeAspect="1"/>
            </p:cNvPicPr>
            <p:nvPr/>
          </p:nvPicPr>
          <p:blipFill>
            <a:blip r:embed="rId4"/>
            <a:stretch>
              <a:fillRect/>
            </a:stretch>
          </p:blipFill>
          <p:spPr>
            <a:xfrm>
              <a:off x="1228725" y="3950364"/>
              <a:ext cx="7553325" cy="2604222"/>
            </a:xfrm>
            <a:prstGeom prst="rect">
              <a:avLst/>
            </a:prstGeom>
          </p:spPr>
        </p:pic>
        <p:pic>
          <p:nvPicPr>
            <p:cNvPr id="11" name="Picture 10">
              <a:extLst>
                <a:ext uri="{FF2B5EF4-FFF2-40B4-BE49-F238E27FC236}">
                  <a16:creationId xmlns:a16="http://schemas.microsoft.com/office/drawing/2014/main" id="{2C4E0741-CED2-AD45-8D18-3D8850BF3033}"/>
                </a:ext>
              </a:extLst>
            </p:cNvPr>
            <p:cNvPicPr>
              <a:picLocks noChangeAspect="1"/>
            </p:cNvPicPr>
            <p:nvPr/>
          </p:nvPicPr>
          <p:blipFill>
            <a:blip r:embed="rId5"/>
            <a:stretch>
              <a:fillRect/>
            </a:stretch>
          </p:blipFill>
          <p:spPr>
            <a:xfrm>
              <a:off x="795967" y="4118307"/>
              <a:ext cx="427368" cy="2268336"/>
            </a:xfrm>
            <a:prstGeom prst="rect">
              <a:avLst/>
            </a:prstGeom>
          </p:spPr>
        </p:pic>
        <p:pic>
          <p:nvPicPr>
            <p:cNvPr id="13" name="Picture 12">
              <a:extLst>
                <a:ext uri="{FF2B5EF4-FFF2-40B4-BE49-F238E27FC236}">
                  <a16:creationId xmlns:a16="http://schemas.microsoft.com/office/drawing/2014/main" id="{1C7B872D-EBB9-994B-99F8-A96FEF6A408A}"/>
                </a:ext>
              </a:extLst>
            </p:cNvPr>
            <p:cNvPicPr>
              <a:picLocks noChangeAspect="1"/>
            </p:cNvPicPr>
            <p:nvPr/>
          </p:nvPicPr>
          <p:blipFill>
            <a:blip r:embed="rId5"/>
            <a:stretch>
              <a:fillRect/>
            </a:stretch>
          </p:blipFill>
          <p:spPr>
            <a:xfrm>
              <a:off x="801357" y="1709685"/>
              <a:ext cx="427368" cy="2268336"/>
            </a:xfrm>
            <a:prstGeom prst="rect">
              <a:avLst/>
            </a:prstGeom>
          </p:spPr>
        </p:pic>
      </p:grpSp>
      <p:sp>
        <p:nvSpPr>
          <p:cNvPr id="15" name="Rectangle 14">
            <a:extLst>
              <a:ext uri="{FF2B5EF4-FFF2-40B4-BE49-F238E27FC236}">
                <a16:creationId xmlns:a16="http://schemas.microsoft.com/office/drawing/2014/main" id="{4F6594CD-3CCD-1244-AE3B-7AE16247E8AD}"/>
              </a:ext>
            </a:extLst>
          </p:cNvPr>
          <p:cNvSpPr/>
          <p:nvPr/>
        </p:nvSpPr>
        <p:spPr>
          <a:xfrm>
            <a:off x="605151" y="3112151"/>
            <a:ext cx="3126582" cy="1200329"/>
          </a:xfrm>
          <a:prstGeom prst="rect">
            <a:avLst/>
          </a:prstGeom>
        </p:spPr>
        <p:txBody>
          <a:bodyPr wrap="square">
            <a:spAutoFit/>
          </a:bodyPr>
          <a:lstStyle/>
          <a:p>
            <a:r>
              <a:rPr lang="en-US" sz="2200" dirty="0"/>
              <a:t>We find that </a:t>
            </a:r>
            <a:r>
              <a:rPr lang="el-GR" sz="2400" dirty="0"/>
              <a:t>α = 95 </a:t>
            </a:r>
            <a:r>
              <a:rPr lang="en-US" sz="2400" dirty="0"/>
              <a:t>provides a reasonable upper bound</a:t>
            </a:r>
          </a:p>
        </p:txBody>
      </p:sp>
      <p:sp>
        <p:nvSpPr>
          <p:cNvPr id="2" name="Slide Number Placeholder 1">
            <a:extLst>
              <a:ext uri="{FF2B5EF4-FFF2-40B4-BE49-F238E27FC236}">
                <a16:creationId xmlns:a16="http://schemas.microsoft.com/office/drawing/2014/main" id="{DDEB14A4-DC3C-4E4D-92B2-3D810573B5CC}"/>
              </a:ext>
            </a:extLst>
          </p:cNvPr>
          <p:cNvSpPr>
            <a:spLocks noGrp="1"/>
          </p:cNvSpPr>
          <p:nvPr>
            <p:ph type="sldNum" sz="quarter" idx="12"/>
          </p:nvPr>
        </p:nvSpPr>
        <p:spPr/>
        <p:txBody>
          <a:bodyPr/>
          <a:lstStyle/>
          <a:p>
            <a:fld id="{B2616F0E-BCAF-964B-B067-C622FBF8CA6B}" type="slidenum">
              <a:rPr lang="en-US" smtClean="0"/>
              <a:t>126</a:t>
            </a:fld>
            <a:endParaRPr lang="en-US"/>
          </a:p>
        </p:txBody>
      </p:sp>
    </p:spTree>
    <p:extLst>
      <p:ext uri="{BB962C8B-B14F-4D97-AF65-F5344CB8AC3E}">
        <p14:creationId xmlns:p14="http://schemas.microsoft.com/office/powerpoint/2010/main" val="1526815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29F31F-5349-DA41-8331-3B42BA369384}"/>
              </a:ext>
            </a:extLst>
          </p:cNvPr>
          <p:cNvSpPr>
            <a:spLocks noGrp="1"/>
          </p:cNvSpPr>
          <p:nvPr>
            <p:ph type="title"/>
          </p:nvPr>
        </p:nvSpPr>
        <p:spPr>
          <a:xfrm>
            <a:off x="838200" y="365125"/>
            <a:ext cx="10515600" cy="1325563"/>
          </a:xfrm>
        </p:spPr>
        <p:txBody>
          <a:bodyPr>
            <a:normAutofit/>
          </a:bodyPr>
          <a:lstStyle/>
          <a:p>
            <a:r>
              <a:rPr lang="en-US" dirty="0"/>
              <a:t>Datasets</a:t>
            </a:r>
          </a:p>
        </p:txBody>
      </p:sp>
      <p:graphicFrame>
        <p:nvGraphicFramePr>
          <p:cNvPr id="2" name="Table 1">
            <a:extLst>
              <a:ext uri="{FF2B5EF4-FFF2-40B4-BE49-F238E27FC236}">
                <a16:creationId xmlns:a16="http://schemas.microsoft.com/office/drawing/2014/main" id="{076C7839-B022-F64A-83D6-4B7B88C8FF9D}"/>
              </a:ext>
            </a:extLst>
          </p:cNvPr>
          <p:cNvGraphicFramePr>
            <a:graphicFrameLocks noGrp="1"/>
          </p:cNvGraphicFramePr>
          <p:nvPr>
            <p:extLst>
              <p:ext uri="{D42A27DB-BD31-4B8C-83A1-F6EECF244321}">
                <p14:modId xmlns:p14="http://schemas.microsoft.com/office/powerpoint/2010/main" val="363244082"/>
              </p:ext>
            </p:extLst>
          </p:nvPr>
        </p:nvGraphicFramePr>
        <p:xfrm>
          <a:off x="2032000" y="1526096"/>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803721833"/>
                    </a:ext>
                  </a:extLst>
                </a:gridCol>
                <a:gridCol w="2032000">
                  <a:extLst>
                    <a:ext uri="{9D8B030D-6E8A-4147-A177-3AD203B41FA5}">
                      <a16:colId xmlns:a16="http://schemas.microsoft.com/office/drawing/2014/main" val="1681814929"/>
                    </a:ext>
                  </a:extLst>
                </a:gridCol>
                <a:gridCol w="2032000">
                  <a:extLst>
                    <a:ext uri="{9D8B030D-6E8A-4147-A177-3AD203B41FA5}">
                      <a16:colId xmlns:a16="http://schemas.microsoft.com/office/drawing/2014/main" val="3658653744"/>
                    </a:ext>
                  </a:extLst>
                </a:gridCol>
                <a:gridCol w="2032000">
                  <a:extLst>
                    <a:ext uri="{9D8B030D-6E8A-4147-A177-3AD203B41FA5}">
                      <a16:colId xmlns:a16="http://schemas.microsoft.com/office/drawing/2014/main" val="3889319897"/>
                    </a:ext>
                  </a:extLst>
                </a:gridCol>
              </a:tblGrid>
              <a:tr h="370840">
                <a:tc>
                  <a:txBody>
                    <a:bodyPr/>
                    <a:lstStyle/>
                    <a:p>
                      <a:r>
                        <a:rPr lang="en-US" dirty="0"/>
                        <a:t>Short Name</a:t>
                      </a:r>
                    </a:p>
                  </a:txBody>
                  <a:tcPr/>
                </a:tc>
                <a:tc>
                  <a:txBody>
                    <a:bodyPr/>
                    <a:lstStyle/>
                    <a:p>
                      <a:r>
                        <a:rPr lang="en-US" dirty="0"/>
                        <a:t>Type</a:t>
                      </a:r>
                    </a:p>
                  </a:txBody>
                  <a:tcPr/>
                </a:tc>
                <a:tc>
                  <a:txBody>
                    <a:bodyPr/>
                    <a:lstStyle/>
                    <a:p>
                      <a:pPr algn="r"/>
                      <a:r>
                        <a:rPr lang="en-US" dirty="0"/>
                        <a:t>No. Vertices</a:t>
                      </a:r>
                    </a:p>
                  </a:txBody>
                  <a:tcPr/>
                </a:tc>
                <a:tc>
                  <a:txBody>
                    <a:bodyPr/>
                    <a:lstStyle/>
                    <a:p>
                      <a:pPr algn="r"/>
                      <a:r>
                        <a:rPr lang="en-US" dirty="0"/>
                        <a:t>No. Edges</a:t>
                      </a:r>
                    </a:p>
                  </a:txBody>
                  <a:tcPr/>
                </a:tc>
                <a:extLst>
                  <a:ext uri="{0D108BD9-81ED-4DB2-BD59-A6C34878D82A}">
                    <a16:rowId xmlns:a16="http://schemas.microsoft.com/office/drawing/2014/main" val="3603636536"/>
                  </a:ext>
                </a:extLst>
              </a:tr>
              <a:tr h="370840">
                <a:tc>
                  <a:txBody>
                    <a:bodyPr/>
                    <a:lstStyle/>
                    <a:p>
                      <a:r>
                        <a:rPr lang="en-US" dirty="0" err="1"/>
                        <a:t>prov</a:t>
                      </a:r>
                      <a:r>
                        <a:rPr lang="en-US" dirty="0"/>
                        <a:t> (raw)</a:t>
                      </a:r>
                    </a:p>
                  </a:txBody>
                  <a:tcPr/>
                </a:tc>
                <a:tc>
                  <a:txBody>
                    <a:bodyPr/>
                    <a:lstStyle/>
                    <a:p>
                      <a:r>
                        <a:rPr lang="en-US" dirty="0"/>
                        <a:t>Data lineage</a:t>
                      </a:r>
                    </a:p>
                  </a:txBody>
                  <a:tcPr/>
                </a:tc>
                <a:tc>
                  <a:txBody>
                    <a:bodyPr/>
                    <a:lstStyle/>
                    <a:p>
                      <a:pPr algn="r"/>
                      <a:r>
                        <a:rPr lang="en-US" dirty="0"/>
                        <a:t>3.2 Billion</a:t>
                      </a:r>
                    </a:p>
                  </a:txBody>
                  <a:tcPr/>
                </a:tc>
                <a:tc>
                  <a:txBody>
                    <a:bodyPr/>
                    <a:lstStyle/>
                    <a:p>
                      <a:pPr algn="r"/>
                      <a:r>
                        <a:rPr lang="en-US" dirty="0"/>
                        <a:t>16.4 Billion</a:t>
                      </a:r>
                    </a:p>
                  </a:txBody>
                  <a:tcPr/>
                </a:tc>
                <a:extLst>
                  <a:ext uri="{0D108BD9-81ED-4DB2-BD59-A6C34878D82A}">
                    <a16:rowId xmlns:a16="http://schemas.microsoft.com/office/drawing/2014/main" val="1087000975"/>
                  </a:ext>
                </a:extLst>
              </a:tr>
              <a:tr h="370840">
                <a:tc>
                  <a:txBody>
                    <a:bodyPr/>
                    <a:lstStyle/>
                    <a:p>
                      <a:r>
                        <a:rPr lang="en-US" dirty="0" err="1"/>
                        <a:t>prov</a:t>
                      </a:r>
                      <a:r>
                        <a:rPr lang="en-US" dirty="0"/>
                        <a:t> (summarized)</a:t>
                      </a:r>
                    </a:p>
                  </a:txBody>
                  <a:tcPr/>
                </a:tc>
                <a:tc>
                  <a:txBody>
                    <a:bodyPr/>
                    <a:lstStyle/>
                    <a:p>
                      <a:r>
                        <a:rPr lang="en-US" dirty="0"/>
                        <a:t>Data lineage</a:t>
                      </a:r>
                    </a:p>
                  </a:txBody>
                  <a:tcPr/>
                </a:tc>
                <a:tc>
                  <a:txBody>
                    <a:bodyPr/>
                    <a:lstStyle/>
                    <a:p>
                      <a:pPr algn="r"/>
                      <a:r>
                        <a:rPr lang="en-US" dirty="0"/>
                        <a:t>7 Million</a:t>
                      </a:r>
                    </a:p>
                  </a:txBody>
                  <a:tcPr/>
                </a:tc>
                <a:tc>
                  <a:txBody>
                    <a:bodyPr/>
                    <a:lstStyle/>
                    <a:p>
                      <a:pPr algn="r"/>
                      <a:r>
                        <a:rPr lang="en-US" dirty="0"/>
                        <a:t>34 Million</a:t>
                      </a:r>
                    </a:p>
                  </a:txBody>
                  <a:tcPr/>
                </a:tc>
                <a:extLst>
                  <a:ext uri="{0D108BD9-81ED-4DB2-BD59-A6C34878D82A}">
                    <a16:rowId xmlns:a16="http://schemas.microsoft.com/office/drawing/2014/main" val="3933623353"/>
                  </a:ext>
                </a:extLst>
              </a:tr>
              <a:tr h="370840">
                <a:tc>
                  <a:txBody>
                    <a:bodyPr/>
                    <a:lstStyle/>
                    <a:p>
                      <a:r>
                        <a:rPr lang="en-US" dirty="0" err="1"/>
                        <a:t>dblp</a:t>
                      </a:r>
                      <a:r>
                        <a:rPr lang="en-US" dirty="0"/>
                        <a:t>-net</a:t>
                      </a:r>
                    </a:p>
                  </a:txBody>
                  <a:tcPr/>
                </a:tc>
                <a:tc>
                  <a:txBody>
                    <a:bodyPr/>
                    <a:lstStyle/>
                    <a:p>
                      <a:r>
                        <a:rPr lang="en-US" dirty="0"/>
                        <a:t>Co-authorship</a:t>
                      </a:r>
                    </a:p>
                  </a:txBody>
                  <a:tcPr/>
                </a:tc>
                <a:tc>
                  <a:txBody>
                    <a:bodyPr/>
                    <a:lstStyle/>
                    <a:p>
                      <a:pPr algn="r"/>
                      <a:r>
                        <a:rPr lang="en-US" dirty="0"/>
                        <a:t>5.1 Million</a:t>
                      </a:r>
                    </a:p>
                  </a:txBody>
                  <a:tcPr/>
                </a:tc>
                <a:tc>
                  <a:txBody>
                    <a:bodyPr/>
                    <a:lstStyle/>
                    <a:p>
                      <a:pPr algn="r"/>
                      <a:r>
                        <a:rPr lang="en-US" dirty="0"/>
                        <a:t>24.7 Million</a:t>
                      </a:r>
                    </a:p>
                  </a:txBody>
                  <a:tcPr/>
                </a:tc>
                <a:extLst>
                  <a:ext uri="{0D108BD9-81ED-4DB2-BD59-A6C34878D82A}">
                    <a16:rowId xmlns:a16="http://schemas.microsoft.com/office/drawing/2014/main" val="3466083957"/>
                  </a:ext>
                </a:extLst>
              </a:tr>
              <a:tr h="370840">
                <a:tc>
                  <a:txBody>
                    <a:bodyPr/>
                    <a:lstStyle/>
                    <a:p>
                      <a:r>
                        <a:rPr lang="en-US" dirty="0" err="1"/>
                        <a:t>soc-livejournal</a:t>
                      </a:r>
                      <a:endParaRPr lang="en-US" dirty="0"/>
                    </a:p>
                  </a:txBody>
                  <a:tcPr/>
                </a:tc>
                <a:tc>
                  <a:txBody>
                    <a:bodyPr/>
                    <a:lstStyle/>
                    <a:p>
                      <a:r>
                        <a:rPr lang="en-US" dirty="0"/>
                        <a:t>Social network</a:t>
                      </a:r>
                    </a:p>
                  </a:txBody>
                  <a:tcPr/>
                </a:tc>
                <a:tc>
                  <a:txBody>
                    <a:bodyPr/>
                    <a:lstStyle/>
                    <a:p>
                      <a:pPr algn="r"/>
                      <a:r>
                        <a:rPr lang="en-US" dirty="0"/>
                        <a:t>4.8 Million</a:t>
                      </a:r>
                    </a:p>
                  </a:txBody>
                  <a:tcPr/>
                </a:tc>
                <a:tc>
                  <a:txBody>
                    <a:bodyPr/>
                    <a:lstStyle/>
                    <a:p>
                      <a:pPr algn="r"/>
                      <a:r>
                        <a:rPr lang="en-US" dirty="0"/>
                        <a:t>68.9 Million</a:t>
                      </a:r>
                    </a:p>
                  </a:txBody>
                  <a:tcPr/>
                </a:tc>
                <a:extLst>
                  <a:ext uri="{0D108BD9-81ED-4DB2-BD59-A6C34878D82A}">
                    <a16:rowId xmlns:a16="http://schemas.microsoft.com/office/drawing/2014/main" val="2725818677"/>
                  </a:ext>
                </a:extLst>
              </a:tr>
              <a:tr h="370840">
                <a:tc>
                  <a:txBody>
                    <a:bodyPr/>
                    <a:lstStyle/>
                    <a:p>
                      <a:r>
                        <a:rPr lang="en-US" dirty="0" err="1"/>
                        <a:t>roadnet-usa</a:t>
                      </a:r>
                      <a:endParaRPr lang="en-US" dirty="0"/>
                    </a:p>
                  </a:txBody>
                  <a:tcPr/>
                </a:tc>
                <a:tc>
                  <a:txBody>
                    <a:bodyPr/>
                    <a:lstStyle/>
                    <a:p>
                      <a:r>
                        <a:rPr lang="en-US" dirty="0"/>
                        <a:t>Road network</a:t>
                      </a:r>
                    </a:p>
                  </a:txBody>
                  <a:tcPr/>
                </a:tc>
                <a:tc>
                  <a:txBody>
                    <a:bodyPr/>
                    <a:lstStyle/>
                    <a:p>
                      <a:pPr algn="r"/>
                      <a:r>
                        <a:rPr lang="en-US" dirty="0"/>
                        <a:t>23.9 Million</a:t>
                      </a:r>
                    </a:p>
                  </a:txBody>
                  <a:tcPr/>
                </a:tc>
                <a:tc>
                  <a:txBody>
                    <a:bodyPr/>
                    <a:lstStyle/>
                    <a:p>
                      <a:pPr algn="r"/>
                      <a:r>
                        <a:rPr lang="en-US" dirty="0"/>
                        <a:t>28.8 Million</a:t>
                      </a:r>
                    </a:p>
                  </a:txBody>
                  <a:tcPr/>
                </a:tc>
                <a:extLst>
                  <a:ext uri="{0D108BD9-81ED-4DB2-BD59-A6C34878D82A}">
                    <a16:rowId xmlns:a16="http://schemas.microsoft.com/office/drawing/2014/main" val="1447572491"/>
                  </a:ext>
                </a:extLst>
              </a:tr>
            </a:tbl>
          </a:graphicData>
        </a:graphic>
      </p:graphicFrame>
      <p:grpSp>
        <p:nvGrpSpPr>
          <p:cNvPr id="11" name="Group 10">
            <a:extLst>
              <a:ext uri="{FF2B5EF4-FFF2-40B4-BE49-F238E27FC236}">
                <a16:creationId xmlns:a16="http://schemas.microsoft.com/office/drawing/2014/main" id="{EA36EC08-5A49-8343-8B75-495949EF2F96}"/>
              </a:ext>
            </a:extLst>
          </p:cNvPr>
          <p:cNvGrpSpPr/>
          <p:nvPr/>
        </p:nvGrpSpPr>
        <p:grpSpPr>
          <a:xfrm>
            <a:off x="925893" y="4200866"/>
            <a:ext cx="10340213" cy="2014803"/>
            <a:chOff x="646444" y="1516716"/>
            <a:chExt cx="11532617" cy="2188775"/>
          </a:xfrm>
        </p:grpSpPr>
        <p:pic>
          <p:nvPicPr>
            <p:cNvPr id="5" name="Picture 4">
              <a:extLst>
                <a:ext uri="{FF2B5EF4-FFF2-40B4-BE49-F238E27FC236}">
                  <a16:creationId xmlns:a16="http://schemas.microsoft.com/office/drawing/2014/main" id="{602C62C0-967B-A64B-9AB2-11EA07DE1A5A}"/>
                </a:ext>
              </a:extLst>
            </p:cNvPr>
            <p:cNvPicPr>
              <a:picLocks noChangeAspect="1"/>
            </p:cNvPicPr>
            <p:nvPr/>
          </p:nvPicPr>
          <p:blipFill>
            <a:blip r:embed="rId3"/>
            <a:stretch>
              <a:fillRect/>
            </a:stretch>
          </p:blipFill>
          <p:spPr>
            <a:xfrm>
              <a:off x="646444" y="1516716"/>
              <a:ext cx="5710813" cy="2188775"/>
            </a:xfrm>
            <a:prstGeom prst="rect">
              <a:avLst/>
            </a:prstGeom>
          </p:spPr>
        </p:pic>
        <p:pic>
          <p:nvPicPr>
            <p:cNvPr id="10" name="Picture 9">
              <a:extLst>
                <a:ext uri="{FF2B5EF4-FFF2-40B4-BE49-F238E27FC236}">
                  <a16:creationId xmlns:a16="http://schemas.microsoft.com/office/drawing/2014/main" id="{DDF98E60-288F-B144-ABBB-E34FC18FF45F}"/>
                </a:ext>
              </a:extLst>
            </p:cNvPr>
            <p:cNvPicPr>
              <a:picLocks noChangeAspect="1"/>
            </p:cNvPicPr>
            <p:nvPr/>
          </p:nvPicPr>
          <p:blipFill>
            <a:blip r:embed="rId4"/>
            <a:stretch>
              <a:fillRect/>
            </a:stretch>
          </p:blipFill>
          <p:spPr>
            <a:xfrm>
              <a:off x="6357257" y="1516716"/>
              <a:ext cx="5821804" cy="2188775"/>
            </a:xfrm>
            <a:prstGeom prst="rect">
              <a:avLst/>
            </a:prstGeom>
          </p:spPr>
        </p:pic>
      </p:grpSp>
      <p:sp>
        <p:nvSpPr>
          <p:cNvPr id="3" name="Slide Number Placeholder 2">
            <a:extLst>
              <a:ext uri="{FF2B5EF4-FFF2-40B4-BE49-F238E27FC236}">
                <a16:creationId xmlns:a16="http://schemas.microsoft.com/office/drawing/2014/main" id="{94F6C286-97E5-E348-B36D-5E23836B7F27}"/>
              </a:ext>
            </a:extLst>
          </p:cNvPr>
          <p:cNvSpPr>
            <a:spLocks noGrp="1"/>
          </p:cNvSpPr>
          <p:nvPr>
            <p:ph type="sldNum" sz="quarter" idx="12"/>
          </p:nvPr>
        </p:nvSpPr>
        <p:spPr/>
        <p:txBody>
          <a:bodyPr/>
          <a:lstStyle/>
          <a:p>
            <a:fld id="{B2616F0E-BCAF-964B-B067-C622FBF8CA6B}" type="slidenum">
              <a:rPr lang="en-US" smtClean="0"/>
              <a:t>127</a:t>
            </a:fld>
            <a:endParaRPr lang="en-US"/>
          </a:p>
        </p:txBody>
      </p:sp>
    </p:spTree>
    <p:extLst>
      <p:ext uri="{BB962C8B-B14F-4D97-AF65-F5344CB8AC3E}">
        <p14:creationId xmlns:p14="http://schemas.microsoft.com/office/powerpoint/2010/main" val="959692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29F31F-5349-DA41-8331-3B42BA369384}"/>
              </a:ext>
            </a:extLst>
          </p:cNvPr>
          <p:cNvSpPr>
            <a:spLocks noGrp="1"/>
          </p:cNvSpPr>
          <p:nvPr>
            <p:ph type="title"/>
          </p:nvPr>
        </p:nvSpPr>
        <p:spPr>
          <a:xfrm>
            <a:off x="838200" y="365125"/>
            <a:ext cx="10515600" cy="1325563"/>
          </a:xfrm>
        </p:spPr>
        <p:txBody>
          <a:bodyPr>
            <a:normAutofit/>
          </a:bodyPr>
          <a:lstStyle/>
          <a:p>
            <a:r>
              <a:rPr lang="en-US" dirty="0"/>
              <a:t>Query Workload</a:t>
            </a:r>
          </a:p>
        </p:txBody>
      </p:sp>
      <p:graphicFrame>
        <p:nvGraphicFramePr>
          <p:cNvPr id="2" name="Table 1">
            <a:extLst>
              <a:ext uri="{FF2B5EF4-FFF2-40B4-BE49-F238E27FC236}">
                <a16:creationId xmlns:a16="http://schemas.microsoft.com/office/drawing/2014/main" id="{A3913D47-9C91-8548-AE6F-EDB26E70B0A4}"/>
              </a:ext>
            </a:extLst>
          </p:cNvPr>
          <p:cNvGraphicFramePr>
            <a:graphicFrameLocks noGrp="1"/>
          </p:cNvGraphicFramePr>
          <p:nvPr/>
        </p:nvGraphicFramePr>
        <p:xfrm>
          <a:off x="1247671" y="2076194"/>
          <a:ext cx="9696657" cy="3337560"/>
        </p:xfrm>
        <a:graphic>
          <a:graphicData uri="http://schemas.openxmlformats.org/drawingml/2006/table">
            <a:tbl>
              <a:tblPr firstRow="1" bandRow="1">
                <a:tableStyleId>{5C22544A-7EE6-4342-B048-85BDC9FD1C3A}</a:tableStyleId>
              </a:tblPr>
              <a:tblGrid>
                <a:gridCol w="3175278">
                  <a:extLst>
                    <a:ext uri="{9D8B030D-6E8A-4147-A177-3AD203B41FA5}">
                      <a16:colId xmlns:a16="http://schemas.microsoft.com/office/drawing/2014/main" val="3157348625"/>
                    </a:ext>
                  </a:extLst>
                </a:gridCol>
                <a:gridCol w="3074795">
                  <a:extLst>
                    <a:ext uri="{9D8B030D-6E8A-4147-A177-3AD203B41FA5}">
                      <a16:colId xmlns:a16="http://schemas.microsoft.com/office/drawing/2014/main" val="2177324275"/>
                    </a:ext>
                  </a:extLst>
                </a:gridCol>
                <a:gridCol w="3446584">
                  <a:extLst>
                    <a:ext uri="{9D8B030D-6E8A-4147-A177-3AD203B41FA5}">
                      <a16:colId xmlns:a16="http://schemas.microsoft.com/office/drawing/2014/main" val="2750883409"/>
                    </a:ext>
                  </a:extLst>
                </a:gridCol>
              </a:tblGrid>
              <a:tr h="370840">
                <a:tc>
                  <a:txBody>
                    <a:bodyPr/>
                    <a:lstStyle/>
                    <a:p>
                      <a:r>
                        <a:rPr lang="en-US" dirty="0"/>
                        <a:t>Query</a:t>
                      </a:r>
                    </a:p>
                  </a:txBody>
                  <a:tcPr/>
                </a:tc>
                <a:tc>
                  <a:txBody>
                    <a:bodyPr/>
                    <a:lstStyle/>
                    <a:p>
                      <a:r>
                        <a:rPr lang="en-US" dirty="0"/>
                        <a:t>Operation Type</a:t>
                      </a:r>
                    </a:p>
                  </a:txBody>
                  <a:tcPr/>
                </a:tc>
                <a:tc>
                  <a:txBody>
                    <a:bodyPr/>
                    <a:lstStyle/>
                    <a:p>
                      <a:r>
                        <a:rPr lang="en-US" dirty="0"/>
                        <a:t>Result Type</a:t>
                      </a:r>
                    </a:p>
                  </a:txBody>
                  <a:tcPr/>
                </a:tc>
                <a:extLst>
                  <a:ext uri="{0D108BD9-81ED-4DB2-BD59-A6C34878D82A}">
                    <a16:rowId xmlns:a16="http://schemas.microsoft.com/office/drawing/2014/main" val="273121247"/>
                  </a:ext>
                </a:extLst>
              </a:tr>
              <a:tr h="370840">
                <a:tc>
                  <a:txBody>
                    <a:bodyPr/>
                    <a:lstStyle/>
                    <a:p>
                      <a:r>
                        <a:rPr lang="en-US" dirty="0"/>
                        <a:t>Q1: Job Blast Radius</a:t>
                      </a:r>
                    </a:p>
                  </a:txBody>
                  <a:tcPr/>
                </a:tc>
                <a:tc>
                  <a:txBody>
                    <a:bodyPr/>
                    <a:lstStyle/>
                    <a:p>
                      <a:r>
                        <a:rPr lang="en-US" dirty="0"/>
                        <a:t>Retrieval</a:t>
                      </a:r>
                    </a:p>
                  </a:txBody>
                  <a:tcPr/>
                </a:tc>
                <a:tc>
                  <a:txBody>
                    <a:bodyPr/>
                    <a:lstStyle/>
                    <a:p>
                      <a:r>
                        <a:rPr lang="en-US" dirty="0"/>
                        <a:t>Subgraph</a:t>
                      </a:r>
                    </a:p>
                  </a:txBody>
                  <a:tcPr/>
                </a:tc>
                <a:extLst>
                  <a:ext uri="{0D108BD9-81ED-4DB2-BD59-A6C34878D82A}">
                    <a16:rowId xmlns:a16="http://schemas.microsoft.com/office/drawing/2014/main" val="471893373"/>
                  </a:ext>
                </a:extLst>
              </a:tr>
              <a:tr h="370840">
                <a:tc>
                  <a:txBody>
                    <a:bodyPr/>
                    <a:lstStyle/>
                    <a:p>
                      <a:r>
                        <a:rPr lang="en-US" dirty="0"/>
                        <a:t>Q2: Ancestors</a:t>
                      </a:r>
                    </a:p>
                  </a:txBody>
                  <a:tcPr/>
                </a:tc>
                <a:tc>
                  <a:txBody>
                    <a:bodyPr/>
                    <a:lstStyle/>
                    <a:p>
                      <a:r>
                        <a:rPr lang="en-US" dirty="0"/>
                        <a:t>Retrieval</a:t>
                      </a:r>
                    </a:p>
                  </a:txBody>
                  <a:tcPr/>
                </a:tc>
                <a:tc>
                  <a:txBody>
                    <a:bodyPr/>
                    <a:lstStyle/>
                    <a:p>
                      <a:r>
                        <a:rPr lang="en-US" dirty="0"/>
                        <a:t>Set of Vertices</a:t>
                      </a:r>
                    </a:p>
                  </a:txBody>
                  <a:tcPr/>
                </a:tc>
                <a:extLst>
                  <a:ext uri="{0D108BD9-81ED-4DB2-BD59-A6C34878D82A}">
                    <a16:rowId xmlns:a16="http://schemas.microsoft.com/office/drawing/2014/main" val="2203511024"/>
                  </a:ext>
                </a:extLst>
              </a:tr>
              <a:tr h="370840">
                <a:tc>
                  <a:txBody>
                    <a:bodyPr/>
                    <a:lstStyle/>
                    <a:p>
                      <a:r>
                        <a:rPr lang="en-US" dirty="0"/>
                        <a:t>Q3: Descendants</a:t>
                      </a:r>
                    </a:p>
                  </a:txBody>
                  <a:tcPr/>
                </a:tc>
                <a:tc>
                  <a:txBody>
                    <a:bodyPr/>
                    <a:lstStyle/>
                    <a:p>
                      <a:r>
                        <a:rPr lang="en-US" dirty="0"/>
                        <a:t>Retrieval</a:t>
                      </a:r>
                    </a:p>
                  </a:txBody>
                  <a:tcPr/>
                </a:tc>
                <a:tc>
                  <a:txBody>
                    <a:bodyPr/>
                    <a:lstStyle/>
                    <a:p>
                      <a:r>
                        <a:rPr lang="en-US" dirty="0"/>
                        <a:t>Set of Vertices</a:t>
                      </a:r>
                    </a:p>
                  </a:txBody>
                  <a:tcPr/>
                </a:tc>
                <a:extLst>
                  <a:ext uri="{0D108BD9-81ED-4DB2-BD59-A6C34878D82A}">
                    <a16:rowId xmlns:a16="http://schemas.microsoft.com/office/drawing/2014/main" val="2961543795"/>
                  </a:ext>
                </a:extLst>
              </a:tr>
              <a:tr h="370840">
                <a:tc>
                  <a:txBody>
                    <a:bodyPr/>
                    <a:lstStyle/>
                    <a:p>
                      <a:r>
                        <a:rPr lang="en-US" dirty="0"/>
                        <a:t>Q4: Path lengths</a:t>
                      </a:r>
                    </a:p>
                  </a:txBody>
                  <a:tcPr/>
                </a:tc>
                <a:tc>
                  <a:txBody>
                    <a:bodyPr/>
                    <a:lstStyle/>
                    <a:p>
                      <a:r>
                        <a:rPr lang="en-US" dirty="0"/>
                        <a:t>Retrieval</a:t>
                      </a:r>
                    </a:p>
                  </a:txBody>
                  <a:tcPr/>
                </a:tc>
                <a:tc>
                  <a:txBody>
                    <a:bodyPr/>
                    <a:lstStyle/>
                    <a:p>
                      <a:r>
                        <a:rPr lang="en-US" dirty="0"/>
                        <a:t>Bag of scalars</a:t>
                      </a:r>
                    </a:p>
                  </a:txBody>
                  <a:tcPr/>
                </a:tc>
                <a:extLst>
                  <a:ext uri="{0D108BD9-81ED-4DB2-BD59-A6C34878D82A}">
                    <a16:rowId xmlns:a16="http://schemas.microsoft.com/office/drawing/2014/main" val="4051227382"/>
                  </a:ext>
                </a:extLst>
              </a:tr>
              <a:tr h="370840">
                <a:tc>
                  <a:txBody>
                    <a:bodyPr/>
                    <a:lstStyle/>
                    <a:p>
                      <a:r>
                        <a:rPr lang="en-US" dirty="0"/>
                        <a:t>Q5: Edge Count</a:t>
                      </a:r>
                    </a:p>
                  </a:txBody>
                  <a:tcPr/>
                </a:tc>
                <a:tc>
                  <a:txBody>
                    <a:bodyPr/>
                    <a:lstStyle/>
                    <a:p>
                      <a:r>
                        <a:rPr lang="en-US" dirty="0"/>
                        <a:t>Retrieval</a:t>
                      </a:r>
                    </a:p>
                  </a:txBody>
                  <a:tcPr/>
                </a:tc>
                <a:tc>
                  <a:txBody>
                    <a:bodyPr/>
                    <a:lstStyle/>
                    <a:p>
                      <a:r>
                        <a:rPr lang="en-US" dirty="0"/>
                        <a:t>Single scalar</a:t>
                      </a:r>
                    </a:p>
                  </a:txBody>
                  <a:tcPr/>
                </a:tc>
                <a:extLst>
                  <a:ext uri="{0D108BD9-81ED-4DB2-BD59-A6C34878D82A}">
                    <a16:rowId xmlns:a16="http://schemas.microsoft.com/office/drawing/2014/main" val="329125530"/>
                  </a:ext>
                </a:extLst>
              </a:tr>
              <a:tr h="370840">
                <a:tc>
                  <a:txBody>
                    <a:bodyPr/>
                    <a:lstStyle/>
                    <a:p>
                      <a:r>
                        <a:rPr lang="en-US" dirty="0"/>
                        <a:t>Q6: Vertex Count</a:t>
                      </a:r>
                    </a:p>
                  </a:txBody>
                  <a:tcPr/>
                </a:tc>
                <a:tc>
                  <a:txBody>
                    <a:bodyPr/>
                    <a:lstStyle/>
                    <a:p>
                      <a:r>
                        <a:rPr lang="en-US" dirty="0"/>
                        <a:t>Retrieval</a:t>
                      </a:r>
                    </a:p>
                  </a:txBody>
                  <a:tcPr/>
                </a:tc>
                <a:tc>
                  <a:txBody>
                    <a:bodyPr/>
                    <a:lstStyle/>
                    <a:p>
                      <a:r>
                        <a:rPr lang="en-US" dirty="0"/>
                        <a:t>Single scalar</a:t>
                      </a:r>
                    </a:p>
                  </a:txBody>
                  <a:tcPr/>
                </a:tc>
                <a:extLst>
                  <a:ext uri="{0D108BD9-81ED-4DB2-BD59-A6C34878D82A}">
                    <a16:rowId xmlns:a16="http://schemas.microsoft.com/office/drawing/2014/main" val="90030387"/>
                  </a:ext>
                </a:extLst>
              </a:tr>
              <a:tr h="370840">
                <a:tc>
                  <a:txBody>
                    <a:bodyPr/>
                    <a:lstStyle/>
                    <a:p>
                      <a:r>
                        <a:rPr lang="en-US" dirty="0"/>
                        <a:t>Q7: Community Detection</a:t>
                      </a:r>
                    </a:p>
                  </a:txBody>
                  <a:tcPr/>
                </a:tc>
                <a:tc>
                  <a:txBody>
                    <a:bodyPr/>
                    <a:lstStyle/>
                    <a:p>
                      <a:r>
                        <a:rPr lang="en-US" dirty="0"/>
                        <a:t>Update (property)</a:t>
                      </a:r>
                    </a:p>
                  </a:txBody>
                  <a:tcPr/>
                </a:tc>
                <a:tc>
                  <a:txBody>
                    <a:bodyPr/>
                    <a:lstStyle/>
                    <a:p>
                      <a:r>
                        <a:rPr lang="en-US" dirty="0"/>
                        <a:t>N/A</a:t>
                      </a:r>
                    </a:p>
                  </a:txBody>
                  <a:tcPr/>
                </a:tc>
                <a:extLst>
                  <a:ext uri="{0D108BD9-81ED-4DB2-BD59-A6C34878D82A}">
                    <a16:rowId xmlns:a16="http://schemas.microsoft.com/office/drawing/2014/main" val="1260526144"/>
                  </a:ext>
                </a:extLst>
              </a:tr>
              <a:tr h="370840">
                <a:tc>
                  <a:txBody>
                    <a:bodyPr/>
                    <a:lstStyle/>
                    <a:p>
                      <a:r>
                        <a:rPr lang="en-US" dirty="0"/>
                        <a:t>Q8: Largest Community</a:t>
                      </a:r>
                    </a:p>
                  </a:txBody>
                  <a:tcPr/>
                </a:tc>
                <a:tc>
                  <a:txBody>
                    <a:bodyPr/>
                    <a:lstStyle/>
                    <a:p>
                      <a:r>
                        <a:rPr lang="en-US" dirty="0"/>
                        <a:t>Retrieval</a:t>
                      </a:r>
                    </a:p>
                  </a:txBody>
                  <a:tcPr/>
                </a:tc>
                <a:tc>
                  <a:txBody>
                    <a:bodyPr/>
                    <a:lstStyle/>
                    <a:p>
                      <a:r>
                        <a:rPr lang="en-US" dirty="0"/>
                        <a:t>Subgraph</a:t>
                      </a:r>
                    </a:p>
                  </a:txBody>
                  <a:tcPr/>
                </a:tc>
                <a:extLst>
                  <a:ext uri="{0D108BD9-81ED-4DB2-BD59-A6C34878D82A}">
                    <a16:rowId xmlns:a16="http://schemas.microsoft.com/office/drawing/2014/main" val="3303765768"/>
                  </a:ext>
                </a:extLst>
              </a:tr>
            </a:tbl>
          </a:graphicData>
        </a:graphic>
      </p:graphicFrame>
      <p:sp>
        <p:nvSpPr>
          <p:cNvPr id="3" name="Slide Number Placeholder 2">
            <a:extLst>
              <a:ext uri="{FF2B5EF4-FFF2-40B4-BE49-F238E27FC236}">
                <a16:creationId xmlns:a16="http://schemas.microsoft.com/office/drawing/2014/main" id="{B18862A9-B9E1-9A41-AB7E-32163FA33CA3}"/>
              </a:ext>
            </a:extLst>
          </p:cNvPr>
          <p:cNvSpPr>
            <a:spLocks noGrp="1"/>
          </p:cNvSpPr>
          <p:nvPr>
            <p:ph type="sldNum" sz="quarter" idx="12"/>
          </p:nvPr>
        </p:nvSpPr>
        <p:spPr/>
        <p:txBody>
          <a:bodyPr/>
          <a:lstStyle/>
          <a:p>
            <a:fld id="{B2616F0E-BCAF-964B-B067-C622FBF8CA6B}" type="slidenum">
              <a:rPr lang="en-US" smtClean="0"/>
              <a:t>128</a:t>
            </a:fld>
            <a:endParaRPr lang="en-US"/>
          </a:p>
        </p:txBody>
      </p:sp>
    </p:spTree>
    <p:extLst>
      <p:ext uri="{BB962C8B-B14F-4D97-AF65-F5344CB8AC3E}">
        <p14:creationId xmlns:p14="http://schemas.microsoft.com/office/powerpoint/2010/main" val="613862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29F31F-5349-DA41-8331-3B42BA369384}"/>
              </a:ext>
            </a:extLst>
          </p:cNvPr>
          <p:cNvSpPr>
            <a:spLocks noGrp="1"/>
          </p:cNvSpPr>
          <p:nvPr>
            <p:ph type="title"/>
          </p:nvPr>
        </p:nvSpPr>
        <p:spPr>
          <a:xfrm>
            <a:off x="838200" y="365125"/>
            <a:ext cx="10515600" cy="1325563"/>
          </a:xfrm>
        </p:spPr>
        <p:txBody>
          <a:bodyPr>
            <a:normAutofit fontScale="90000"/>
          </a:bodyPr>
          <a:lstStyle/>
          <a:p>
            <a:r>
              <a:rPr lang="en-US" dirty="0"/>
              <a:t>Query runtimes for rewrites over summarizer and</a:t>
            </a:r>
            <a:br>
              <a:rPr lang="en-US" dirty="0"/>
            </a:br>
            <a:r>
              <a:rPr lang="en-US" dirty="0"/>
              <a:t>and over 2-hop connector views</a:t>
            </a:r>
          </a:p>
        </p:txBody>
      </p:sp>
      <p:pic>
        <p:nvPicPr>
          <p:cNvPr id="31" name="Picture 30">
            <a:extLst>
              <a:ext uri="{FF2B5EF4-FFF2-40B4-BE49-F238E27FC236}">
                <a16:creationId xmlns:a16="http://schemas.microsoft.com/office/drawing/2014/main" id="{64A8C689-767B-244D-990C-6AA9F69BD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909" y="1703855"/>
            <a:ext cx="3244516" cy="2703763"/>
          </a:xfrm>
          <a:prstGeom prst="rect">
            <a:avLst/>
          </a:prstGeom>
        </p:spPr>
      </p:pic>
      <p:sp>
        <p:nvSpPr>
          <p:cNvPr id="32" name="TextBox 31">
            <a:extLst>
              <a:ext uri="{FF2B5EF4-FFF2-40B4-BE49-F238E27FC236}">
                <a16:creationId xmlns:a16="http://schemas.microsoft.com/office/drawing/2014/main" id="{AA16CECD-AA48-204E-A092-E43A0478EFAA}"/>
              </a:ext>
            </a:extLst>
          </p:cNvPr>
          <p:cNvSpPr txBox="1"/>
          <p:nvPr/>
        </p:nvSpPr>
        <p:spPr>
          <a:xfrm>
            <a:off x="8229633" y="4732748"/>
            <a:ext cx="3694671" cy="1200329"/>
          </a:xfrm>
          <a:prstGeom prst="rect">
            <a:avLst/>
          </a:prstGeom>
          <a:noFill/>
        </p:spPr>
        <p:txBody>
          <a:bodyPr wrap="square" rtlCol="0">
            <a:spAutoFit/>
          </a:bodyPr>
          <a:lstStyle/>
          <a:p>
            <a:r>
              <a:rPr lang="en-US" sz="2400" i="1" dirty="0">
                <a:solidFill>
                  <a:srgbClr val="FF0000"/>
                </a:solidFill>
                <a:latin typeface="Calibri" panose="020F0502020204030204" pitchFamily="34" charset="0"/>
                <a:cs typeface="Calibri" panose="020F0502020204030204" pitchFamily="34" charset="0"/>
              </a:rPr>
              <a:t>Highly-structured graphs: virtually every query benefits from views</a:t>
            </a:r>
          </a:p>
        </p:txBody>
      </p:sp>
      <p:grpSp>
        <p:nvGrpSpPr>
          <p:cNvPr id="16" name="Group 15">
            <a:extLst>
              <a:ext uri="{FF2B5EF4-FFF2-40B4-BE49-F238E27FC236}">
                <a16:creationId xmlns:a16="http://schemas.microsoft.com/office/drawing/2014/main" id="{5E063381-485B-C143-8005-C0DD2BFEE7F2}"/>
              </a:ext>
            </a:extLst>
          </p:cNvPr>
          <p:cNvGrpSpPr/>
          <p:nvPr/>
        </p:nvGrpSpPr>
        <p:grpSpPr>
          <a:xfrm>
            <a:off x="800100" y="1724860"/>
            <a:ext cx="7152292" cy="4813100"/>
            <a:chOff x="838200" y="1187768"/>
            <a:chExt cx="8752840" cy="5370395"/>
          </a:xfrm>
        </p:grpSpPr>
        <p:pic>
          <p:nvPicPr>
            <p:cNvPr id="19" name="Picture 18">
              <a:extLst>
                <a:ext uri="{FF2B5EF4-FFF2-40B4-BE49-F238E27FC236}">
                  <a16:creationId xmlns:a16="http://schemas.microsoft.com/office/drawing/2014/main" id="{4EB9A2EA-E12B-CB42-A483-FDAA7D93AE06}"/>
                </a:ext>
              </a:extLst>
            </p:cNvPr>
            <p:cNvPicPr>
              <a:picLocks noChangeAspect="1"/>
            </p:cNvPicPr>
            <p:nvPr/>
          </p:nvPicPr>
          <p:blipFill>
            <a:blip r:embed="rId4"/>
            <a:stretch>
              <a:fillRect/>
            </a:stretch>
          </p:blipFill>
          <p:spPr>
            <a:xfrm>
              <a:off x="838200" y="3770513"/>
              <a:ext cx="4470400" cy="2755900"/>
            </a:xfrm>
            <a:prstGeom prst="rect">
              <a:avLst/>
            </a:prstGeom>
          </p:spPr>
        </p:pic>
        <p:grpSp>
          <p:nvGrpSpPr>
            <p:cNvPr id="15" name="Group 14">
              <a:extLst>
                <a:ext uri="{FF2B5EF4-FFF2-40B4-BE49-F238E27FC236}">
                  <a16:creationId xmlns:a16="http://schemas.microsoft.com/office/drawing/2014/main" id="{185C0CDE-B128-1845-82EB-C88454ED3E93}"/>
                </a:ext>
              </a:extLst>
            </p:cNvPr>
            <p:cNvGrpSpPr/>
            <p:nvPr/>
          </p:nvGrpSpPr>
          <p:grpSpPr>
            <a:xfrm>
              <a:off x="838200" y="1187768"/>
              <a:ext cx="8752840" cy="5370395"/>
              <a:chOff x="838200" y="1187768"/>
              <a:chExt cx="8752840" cy="5370395"/>
            </a:xfrm>
          </p:grpSpPr>
          <p:grpSp>
            <p:nvGrpSpPr>
              <p:cNvPr id="10" name="Group 9">
                <a:extLst>
                  <a:ext uri="{FF2B5EF4-FFF2-40B4-BE49-F238E27FC236}">
                    <a16:creationId xmlns:a16="http://schemas.microsoft.com/office/drawing/2014/main" id="{DBE81A77-F040-0A49-9B9D-74923702D087}"/>
                  </a:ext>
                </a:extLst>
              </p:cNvPr>
              <p:cNvGrpSpPr/>
              <p:nvPr/>
            </p:nvGrpSpPr>
            <p:grpSpPr>
              <a:xfrm>
                <a:off x="838200" y="1187768"/>
                <a:ext cx="8730421" cy="2806700"/>
                <a:chOff x="2237740" y="2421542"/>
                <a:chExt cx="8730421" cy="2806700"/>
              </a:xfrm>
            </p:grpSpPr>
            <p:pic>
              <p:nvPicPr>
                <p:cNvPr id="7" name="Picture 6">
                  <a:extLst>
                    <a:ext uri="{FF2B5EF4-FFF2-40B4-BE49-F238E27FC236}">
                      <a16:creationId xmlns:a16="http://schemas.microsoft.com/office/drawing/2014/main" id="{07E98E41-0241-6648-B039-DF3D1373E928}"/>
                    </a:ext>
                  </a:extLst>
                </p:cNvPr>
                <p:cNvPicPr>
                  <a:picLocks noChangeAspect="1"/>
                </p:cNvPicPr>
                <p:nvPr/>
              </p:nvPicPr>
              <p:blipFill>
                <a:blip r:embed="rId4"/>
                <a:stretch>
                  <a:fillRect/>
                </a:stretch>
              </p:blipFill>
              <p:spPr>
                <a:xfrm>
                  <a:off x="2237740" y="2446942"/>
                  <a:ext cx="4470400" cy="2755900"/>
                </a:xfrm>
                <a:prstGeom prst="rect">
                  <a:avLst/>
                </a:prstGeom>
              </p:spPr>
            </p:pic>
            <p:pic>
              <p:nvPicPr>
                <p:cNvPr id="9" name="Picture 8">
                  <a:extLst>
                    <a:ext uri="{FF2B5EF4-FFF2-40B4-BE49-F238E27FC236}">
                      <a16:creationId xmlns:a16="http://schemas.microsoft.com/office/drawing/2014/main" id="{00873483-7BFE-F840-A4EA-4E8C5AFCFB5D}"/>
                    </a:ext>
                  </a:extLst>
                </p:cNvPr>
                <p:cNvPicPr>
                  <a:picLocks noChangeAspect="1"/>
                </p:cNvPicPr>
                <p:nvPr/>
              </p:nvPicPr>
              <p:blipFill>
                <a:blip r:embed="rId5"/>
                <a:stretch>
                  <a:fillRect/>
                </a:stretch>
              </p:blipFill>
              <p:spPr>
                <a:xfrm>
                  <a:off x="6802561" y="2421542"/>
                  <a:ext cx="4165600" cy="2806700"/>
                </a:xfrm>
                <a:prstGeom prst="rect">
                  <a:avLst/>
                </a:prstGeom>
              </p:spPr>
            </p:pic>
          </p:grpSp>
          <p:pic>
            <p:nvPicPr>
              <p:cNvPr id="12" name="Picture 11">
                <a:extLst>
                  <a:ext uri="{FF2B5EF4-FFF2-40B4-BE49-F238E27FC236}">
                    <a16:creationId xmlns:a16="http://schemas.microsoft.com/office/drawing/2014/main" id="{58ECF418-07F6-FB4F-B39D-CE60FC1FEF76}"/>
                  </a:ext>
                </a:extLst>
              </p:cNvPr>
              <p:cNvPicPr>
                <a:picLocks noChangeAspect="1"/>
              </p:cNvPicPr>
              <p:nvPr/>
            </p:nvPicPr>
            <p:blipFill>
              <a:blip r:embed="rId6"/>
              <a:stretch>
                <a:fillRect/>
              </a:stretch>
            </p:blipFill>
            <p:spPr>
              <a:xfrm>
                <a:off x="1143000" y="3722371"/>
                <a:ext cx="4165600" cy="2806700"/>
              </a:xfrm>
              <a:prstGeom prst="rect">
                <a:avLst/>
              </a:prstGeom>
            </p:spPr>
          </p:pic>
          <p:pic>
            <p:nvPicPr>
              <p:cNvPr id="14" name="Picture 13">
                <a:extLst>
                  <a:ext uri="{FF2B5EF4-FFF2-40B4-BE49-F238E27FC236}">
                    <a16:creationId xmlns:a16="http://schemas.microsoft.com/office/drawing/2014/main" id="{484F3031-D2D0-394A-B89F-5D240D459893}"/>
                  </a:ext>
                </a:extLst>
              </p:cNvPr>
              <p:cNvPicPr>
                <a:picLocks noChangeAspect="1"/>
              </p:cNvPicPr>
              <p:nvPr/>
            </p:nvPicPr>
            <p:blipFill>
              <a:blip r:embed="rId7"/>
              <a:stretch>
                <a:fillRect/>
              </a:stretch>
            </p:blipFill>
            <p:spPr>
              <a:xfrm>
                <a:off x="5412740" y="3738763"/>
                <a:ext cx="4178300" cy="2819400"/>
              </a:xfrm>
              <a:prstGeom prst="rect">
                <a:avLst/>
              </a:prstGeom>
            </p:spPr>
          </p:pic>
        </p:grpSp>
      </p:grpSp>
      <p:sp>
        <p:nvSpPr>
          <p:cNvPr id="33" name="Flowchart: Process 15">
            <a:extLst>
              <a:ext uri="{FF2B5EF4-FFF2-40B4-BE49-F238E27FC236}">
                <a16:creationId xmlns:a16="http://schemas.microsoft.com/office/drawing/2014/main" id="{70AB50C6-2E59-3B4D-A18A-F7BD27739F2C}"/>
              </a:ext>
            </a:extLst>
          </p:cNvPr>
          <p:cNvSpPr/>
          <p:nvPr/>
        </p:nvSpPr>
        <p:spPr>
          <a:xfrm>
            <a:off x="685800" y="1644850"/>
            <a:ext cx="7349490" cy="235159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99759D6-0265-9843-B734-54BDF8D3647D}"/>
              </a:ext>
            </a:extLst>
          </p:cNvPr>
          <p:cNvSpPr>
            <a:spLocks noGrp="1"/>
          </p:cNvSpPr>
          <p:nvPr>
            <p:ph type="sldNum" sz="quarter" idx="12"/>
          </p:nvPr>
        </p:nvSpPr>
        <p:spPr/>
        <p:txBody>
          <a:bodyPr/>
          <a:lstStyle/>
          <a:p>
            <a:fld id="{B2616F0E-BCAF-964B-B067-C622FBF8CA6B}" type="slidenum">
              <a:rPr lang="en-US" smtClean="0"/>
              <a:t>129</a:t>
            </a:fld>
            <a:endParaRPr lang="en-US"/>
          </a:p>
        </p:txBody>
      </p:sp>
    </p:spTree>
    <p:extLst>
      <p:ext uri="{BB962C8B-B14F-4D97-AF65-F5344CB8AC3E}">
        <p14:creationId xmlns:p14="http://schemas.microsoft.com/office/powerpoint/2010/main" val="303370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p:txBody>
          <a:bodyPr/>
          <a:lstStyle/>
          <a:p>
            <a:r>
              <a:rPr lang="en-US" dirty="0"/>
              <a:t>What is a Graph Query?</a:t>
            </a:r>
          </a:p>
        </p:txBody>
      </p:sp>
      <p:sp>
        <p:nvSpPr>
          <p:cNvPr id="9" name="Rectangle 8">
            <a:extLst>
              <a:ext uri="{FF2B5EF4-FFF2-40B4-BE49-F238E27FC236}">
                <a16:creationId xmlns:a16="http://schemas.microsoft.com/office/drawing/2014/main" id="{DFC5EE71-952D-0643-BA86-C6392F90FD54}"/>
              </a:ext>
            </a:extLst>
          </p:cNvPr>
          <p:cNvSpPr/>
          <p:nvPr/>
        </p:nvSpPr>
        <p:spPr>
          <a:xfrm>
            <a:off x="749242" y="4469484"/>
            <a:ext cx="3732240" cy="369332"/>
          </a:xfrm>
          <a:prstGeom prst="rect">
            <a:avLst/>
          </a:prstGeom>
        </p:spPr>
        <p:txBody>
          <a:bodyPr wrap="none">
            <a:spAutoFit/>
          </a:bodyPr>
          <a:lstStyle/>
          <a:p>
            <a:pPr algn="ctr"/>
            <a:r>
              <a:rPr lang="en-US" i="1" dirty="0">
                <a:latin typeface="Calibri" panose="020F0502020204030204" pitchFamily="34" charset="0"/>
                <a:ea typeface="Bradley Hand" charset="0"/>
                <a:cs typeface="Calibri" panose="020F0502020204030204" pitchFamily="34" charset="0"/>
              </a:rPr>
              <a:t>Q1: “Which files has Job1 written to?”</a:t>
            </a:r>
          </a:p>
        </p:txBody>
      </p:sp>
      <p:sp>
        <p:nvSpPr>
          <p:cNvPr id="10" name="Rectangle 9">
            <a:extLst>
              <a:ext uri="{FF2B5EF4-FFF2-40B4-BE49-F238E27FC236}">
                <a16:creationId xmlns:a16="http://schemas.microsoft.com/office/drawing/2014/main" id="{ED4E2BD8-43C4-5746-B588-8419C9CDFBD4}"/>
              </a:ext>
            </a:extLst>
          </p:cNvPr>
          <p:cNvSpPr/>
          <p:nvPr/>
        </p:nvSpPr>
        <p:spPr>
          <a:xfrm>
            <a:off x="749242" y="4885778"/>
            <a:ext cx="3376053" cy="369332"/>
          </a:xfrm>
          <a:prstGeom prst="rect">
            <a:avLst/>
          </a:prstGeom>
        </p:spPr>
        <p:txBody>
          <a:bodyPr wrap="none">
            <a:spAutoFit/>
          </a:bodyPr>
          <a:lstStyle/>
          <a:p>
            <a:pPr algn="ctr"/>
            <a:r>
              <a:rPr lang="en-US" i="1" dirty="0">
                <a:latin typeface="Calibri" panose="020F0502020204030204" pitchFamily="34" charset="0"/>
                <a:ea typeface="Bradley Hand" charset="0"/>
                <a:cs typeface="Calibri" panose="020F0502020204030204" pitchFamily="34" charset="0"/>
              </a:rPr>
              <a:t>Q2: “Which jobs have read File1?”</a:t>
            </a:r>
          </a:p>
        </p:txBody>
      </p:sp>
      <p:sp>
        <p:nvSpPr>
          <p:cNvPr id="13" name="Rectangle 12">
            <a:extLst>
              <a:ext uri="{FF2B5EF4-FFF2-40B4-BE49-F238E27FC236}">
                <a16:creationId xmlns:a16="http://schemas.microsoft.com/office/drawing/2014/main" id="{1DE9B5FA-4738-4942-9B44-01B62BDBD4E3}"/>
              </a:ext>
            </a:extLst>
          </p:cNvPr>
          <p:cNvSpPr/>
          <p:nvPr/>
        </p:nvSpPr>
        <p:spPr>
          <a:xfrm>
            <a:off x="5528878" y="4885778"/>
            <a:ext cx="3420938" cy="369332"/>
          </a:xfrm>
          <a:prstGeom prst="rect">
            <a:avLst/>
          </a:prstGeom>
        </p:spPr>
        <p:txBody>
          <a:bodyPr wrap="none">
            <a:spAutoFit/>
          </a:bodyPr>
          <a:lstStyle/>
          <a:p>
            <a:pPr algn="ctr"/>
            <a:r>
              <a:rPr lang="en-US" i="1" dirty="0">
                <a:latin typeface="Calibri" panose="020F0502020204030204" pitchFamily="34" charset="0"/>
                <a:ea typeface="Bradley Hand" charset="0"/>
                <a:cs typeface="Calibri" panose="020F0502020204030204" pitchFamily="34" charset="0"/>
              </a:rPr>
              <a:t>Q4: “Which jobs depend on Job1?”</a:t>
            </a:r>
          </a:p>
        </p:txBody>
      </p:sp>
      <p:sp>
        <p:nvSpPr>
          <p:cNvPr id="14" name="Rectangle 13">
            <a:extLst>
              <a:ext uri="{FF2B5EF4-FFF2-40B4-BE49-F238E27FC236}">
                <a16:creationId xmlns:a16="http://schemas.microsoft.com/office/drawing/2014/main" id="{EC718951-D1D9-374E-9736-4B17DFF8259D}"/>
              </a:ext>
            </a:extLst>
          </p:cNvPr>
          <p:cNvSpPr/>
          <p:nvPr/>
        </p:nvSpPr>
        <p:spPr>
          <a:xfrm>
            <a:off x="5528878" y="4469484"/>
            <a:ext cx="6257995" cy="369332"/>
          </a:xfrm>
          <a:prstGeom prst="rect">
            <a:avLst/>
          </a:prstGeom>
        </p:spPr>
        <p:txBody>
          <a:bodyPr wrap="none">
            <a:spAutoFit/>
          </a:bodyPr>
          <a:lstStyle/>
          <a:p>
            <a:pPr algn="ctr"/>
            <a:r>
              <a:rPr lang="en-US" i="1" dirty="0">
                <a:latin typeface="Calibri" panose="020F0502020204030204" pitchFamily="34" charset="0"/>
                <a:ea typeface="Bradley Hand" charset="0"/>
                <a:cs typeface="Calibri" panose="020F0502020204030204" pitchFamily="34" charset="0"/>
              </a:rPr>
              <a:t>Q3: “Which jobs may have indirectly consumed data from File1?”</a:t>
            </a:r>
          </a:p>
        </p:txBody>
      </p:sp>
      <p:pic>
        <p:nvPicPr>
          <p:cNvPr id="16" name="Picture 15">
            <a:extLst>
              <a:ext uri="{FF2B5EF4-FFF2-40B4-BE49-F238E27FC236}">
                <a16:creationId xmlns:a16="http://schemas.microsoft.com/office/drawing/2014/main" id="{E01EC55B-AEE5-3A47-A2E4-E154D287FB10}"/>
              </a:ext>
            </a:extLst>
          </p:cNvPr>
          <p:cNvPicPr>
            <a:picLocks noChangeAspect="1"/>
          </p:cNvPicPr>
          <p:nvPr/>
        </p:nvPicPr>
        <p:blipFill>
          <a:blip r:embed="rId3"/>
          <a:stretch>
            <a:fillRect/>
          </a:stretch>
        </p:blipFill>
        <p:spPr>
          <a:xfrm>
            <a:off x="1605190" y="2042807"/>
            <a:ext cx="8984177" cy="1922540"/>
          </a:xfrm>
          <a:prstGeom prst="rect">
            <a:avLst/>
          </a:prstGeom>
        </p:spPr>
      </p:pic>
      <p:sp>
        <p:nvSpPr>
          <p:cNvPr id="3" name="Slide Number Placeholder 2">
            <a:extLst>
              <a:ext uri="{FF2B5EF4-FFF2-40B4-BE49-F238E27FC236}">
                <a16:creationId xmlns:a16="http://schemas.microsoft.com/office/drawing/2014/main" id="{BE153ACB-AB7F-CD4D-A7F2-7C17195EB65B}"/>
              </a:ext>
            </a:extLst>
          </p:cNvPr>
          <p:cNvSpPr>
            <a:spLocks noGrp="1"/>
          </p:cNvSpPr>
          <p:nvPr>
            <p:ph type="sldNum" sz="quarter" idx="12"/>
          </p:nvPr>
        </p:nvSpPr>
        <p:spPr/>
        <p:txBody>
          <a:bodyPr/>
          <a:lstStyle/>
          <a:p>
            <a:fld id="{B2616F0E-BCAF-964B-B067-C622FBF8CA6B}" type="slidenum">
              <a:rPr lang="en-US" smtClean="0"/>
              <a:t>13</a:t>
            </a:fld>
            <a:endParaRPr lang="en-US"/>
          </a:p>
        </p:txBody>
      </p:sp>
      <p:sp>
        <p:nvSpPr>
          <p:cNvPr id="5" name="TextBox 4">
            <a:extLst>
              <a:ext uri="{FF2B5EF4-FFF2-40B4-BE49-F238E27FC236}">
                <a16:creationId xmlns:a16="http://schemas.microsoft.com/office/drawing/2014/main" id="{603AA798-4C8F-F42D-49AE-62F5AD7096FB}"/>
              </a:ext>
            </a:extLst>
          </p:cNvPr>
          <p:cNvSpPr txBox="1"/>
          <p:nvPr/>
        </p:nvSpPr>
        <p:spPr>
          <a:xfrm>
            <a:off x="6096000" y="5324782"/>
            <a:ext cx="4568068" cy="369332"/>
          </a:xfrm>
          <a:prstGeom prst="rect">
            <a:avLst/>
          </a:prstGeom>
          <a:noFill/>
        </p:spPr>
        <p:txBody>
          <a:bodyPr wrap="square" rtlCol="0">
            <a:spAutoFit/>
          </a:bodyPr>
          <a:lstStyle/>
          <a:p>
            <a:pPr algn="ctr"/>
            <a:r>
              <a:rPr lang="en-US" i="1" dirty="0">
                <a:solidFill>
                  <a:srgbClr val="FF0000"/>
                </a:solidFill>
                <a:latin typeface="Arial" panose="020B0604020202020204" pitchFamily="34" charset="0"/>
                <a:ea typeface="Bradley Hand" charset="0"/>
                <a:cs typeface="Arial" panose="020B0604020202020204" pitchFamily="34" charset="0"/>
              </a:rPr>
              <a:t>k-hop path queries</a:t>
            </a:r>
          </a:p>
        </p:txBody>
      </p:sp>
      <p:sp>
        <p:nvSpPr>
          <p:cNvPr id="15" name="Rectangle 14">
            <a:extLst>
              <a:ext uri="{FF2B5EF4-FFF2-40B4-BE49-F238E27FC236}">
                <a16:creationId xmlns:a16="http://schemas.microsoft.com/office/drawing/2014/main" id="{5CC4D552-288F-6491-72B8-183D37C6D37F}"/>
              </a:ext>
            </a:extLst>
          </p:cNvPr>
          <p:cNvSpPr/>
          <p:nvPr/>
        </p:nvSpPr>
        <p:spPr>
          <a:xfrm>
            <a:off x="5528878" y="4442743"/>
            <a:ext cx="6257994" cy="882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2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29F31F-5349-DA41-8331-3B42BA369384}"/>
              </a:ext>
            </a:extLst>
          </p:cNvPr>
          <p:cNvSpPr>
            <a:spLocks noGrp="1"/>
          </p:cNvSpPr>
          <p:nvPr>
            <p:ph type="title"/>
          </p:nvPr>
        </p:nvSpPr>
        <p:spPr>
          <a:xfrm>
            <a:off x="838200" y="365125"/>
            <a:ext cx="10515600" cy="1325563"/>
          </a:xfrm>
        </p:spPr>
        <p:txBody>
          <a:bodyPr>
            <a:normAutofit fontScale="90000"/>
          </a:bodyPr>
          <a:lstStyle/>
          <a:p>
            <a:r>
              <a:rPr lang="en-US" dirty="0"/>
              <a:t>Query runtimes for rewrites over summarizer and</a:t>
            </a:r>
            <a:br>
              <a:rPr lang="en-US" dirty="0"/>
            </a:br>
            <a:r>
              <a:rPr lang="en-US" dirty="0"/>
              <a:t>and over 2-hop connector views</a:t>
            </a:r>
          </a:p>
        </p:txBody>
      </p:sp>
      <p:sp>
        <p:nvSpPr>
          <p:cNvPr id="9" name="TextBox 8">
            <a:extLst>
              <a:ext uri="{FF2B5EF4-FFF2-40B4-BE49-F238E27FC236}">
                <a16:creationId xmlns:a16="http://schemas.microsoft.com/office/drawing/2014/main" id="{D4594DF2-7A46-B446-9427-4C0C63A79951}"/>
              </a:ext>
            </a:extLst>
          </p:cNvPr>
          <p:cNvSpPr txBox="1"/>
          <p:nvPr/>
        </p:nvSpPr>
        <p:spPr>
          <a:xfrm>
            <a:off x="8149590" y="4810202"/>
            <a:ext cx="3880022" cy="1200329"/>
          </a:xfrm>
          <a:prstGeom prst="rect">
            <a:avLst/>
          </a:prstGeom>
          <a:noFill/>
        </p:spPr>
        <p:txBody>
          <a:bodyPr wrap="square" rtlCol="0">
            <a:spAutoFit/>
          </a:bodyPr>
          <a:lstStyle/>
          <a:p>
            <a:r>
              <a:rPr lang="en-US" sz="2400" i="1" dirty="0">
                <a:solidFill>
                  <a:srgbClr val="FF0000"/>
                </a:solidFill>
                <a:latin typeface="Calibri" panose="020F0502020204030204" pitchFamily="34" charset="0"/>
                <a:cs typeface="Calibri" panose="020F0502020204030204" pitchFamily="34" charset="0"/>
              </a:rPr>
              <a:t>Less structured graphs: vertex-to-vertex connector is larger than original graph.</a:t>
            </a:r>
          </a:p>
        </p:txBody>
      </p:sp>
      <p:grpSp>
        <p:nvGrpSpPr>
          <p:cNvPr id="27" name="Group 26">
            <a:extLst>
              <a:ext uri="{FF2B5EF4-FFF2-40B4-BE49-F238E27FC236}">
                <a16:creationId xmlns:a16="http://schemas.microsoft.com/office/drawing/2014/main" id="{BEAB4F37-CEAE-1E4E-9C10-F3B5EA509E03}"/>
              </a:ext>
            </a:extLst>
          </p:cNvPr>
          <p:cNvGrpSpPr/>
          <p:nvPr/>
        </p:nvGrpSpPr>
        <p:grpSpPr>
          <a:xfrm>
            <a:off x="800100" y="1724860"/>
            <a:ext cx="7152292" cy="4813100"/>
            <a:chOff x="838200" y="1187768"/>
            <a:chExt cx="8752840" cy="5370395"/>
          </a:xfrm>
        </p:grpSpPr>
        <p:pic>
          <p:nvPicPr>
            <p:cNvPr id="28" name="Picture 27">
              <a:extLst>
                <a:ext uri="{FF2B5EF4-FFF2-40B4-BE49-F238E27FC236}">
                  <a16:creationId xmlns:a16="http://schemas.microsoft.com/office/drawing/2014/main" id="{B7C11570-C0D9-3542-AE66-5AA650F1EE55}"/>
                </a:ext>
              </a:extLst>
            </p:cNvPr>
            <p:cNvPicPr>
              <a:picLocks noChangeAspect="1"/>
            </p:cNvPicPr>
            <p:nvPr/>
          </p:nvPicPr>
          <p:blipFill>
            <a:blip r:embed="rId3"/>
            <a:stretch>
              <a:fillRect/>
            </a:stretch>
          </p:blipFill>
          <p:spPr>
            <a:xfrm>
              <a:off x="838200" y="3770513"/>
              <a:ext cx="4470400" cy="2755900"/>
            </a:xfrm>
            <a:prstGeom prst="rect">
              <a:avLst/>
            </a:prstGeom>
          </p:spPr>
        </p:pic>
        <p:grpSp>
          <p:nvGrpSpPr>
            <p:cNvPr id="29" name="Group 28">
              <a:extLst>
                <a:ext uri="{FF2B5EF4-FFF2-40B4-BE49-F238E27FC236}">
                  <a16:creationId xmlns:a16="http://schemas.microsoft.com/office/drawing/2014/main" id="{7D58A36D-0A38-044B-97F9-79EAF5FE9EFB}"/>
                </a:ext>
              </a:extLst>
            </p:cNvPr>
            <p:cNvGrpSpPr/>
            <p:nvPr/>
          </p:nvGrpSpPr>
          <p:grpSpPr>
            <a:xfrm>
              <a:off x="838200" y="1187768"/>
              <a:ext cx="8752840" cy="5370395"/>
              <a:chOff x="838200" y="1187768"/>
              <a:chExt cx="8752840" cy="5370395"/>
            </a:xfrm>
          </p:grpSpPr>
          <p:grpSp>
            <p:nvGrpSpPr>
              <p:cNvPr id="30" name="Group 29">
                <a:extLst>
                  <a:ext uri="{FF2B5EF4-FFF2-40B4-BE49-F238E27FC236}">
                    <a16:creationId xmlns:a16="http://schemas.microsoft.com/office/drawing/2014/main" id="{789777CC-0695-8E4D-A9CC-8C32B0C6AD59}"/>
                  </a:ext>
                </a:extLst>
              </p:cNvPr>
              <p:cNvGrpSpPr/>
              <p:nvPr/>
            </p:nvGrpSpPr>
            <p:grpSpPr>
              <a:xfrm>
                <a:off x="838200" y="1187768"/>
                <a:ext cx="8730421" cy="2806700"/>
                <a:chOff x="2237740" y="2421542"/>
                <a:chExt cx="8730421" cy="2806700"/>
              </a:xfrm>
            </p:grpSpPr>
            <p:pic>
              <p:nvPicPr>
                <p:cNvPr id="34" name="Picture 33">
                  <a:extLst>
                    <a:ext uri="{FF2B5EF4-FFF2-40B4-BE49-F238E27FC236}">
                      <a16:creationId xmlns:a16="http://schemas.microsoft.com/office/drawing/2014/main" id="{66A77806-5BB6-064E-9B4E-173C2C9D8483}"/>
                    </a:ext>
                  </a:extLst>
                </p:cNvPr>
                <p:cNvPicPr>
                  <a:picLocks noChangeAspect="1"/>
                </p:cNvPicPr>
                <p:nvPr/>
              </p:nvPicPr>
              <p:blipFill>
                <a:blip r:embed="rId3"/>
                <a:stretch>
                  <a:fillRect/>
                </a:stretch>
              </p:blipFill>
              <p:spPr>
                <a:xfrm>
                  <a:off x="2237740" y="2446942"/>
                  <a:ext cx="4470400" cy="2755900"/>
                </a:xfrm>
                <a:prstGeom prst="rect">
                  <a:avLst/>
                </a:prstGeom>
              </p:spPr>
            </p:pic>
            <p:pic>
              <p:nvPicPr>
                <p:cNvPr id="35" name="Picture 34">
                  <a:extLst>
                    <a:ext uri="{FF2B5EF4-FFF2-40B4-BE49-F238E27FC236}">
                      <a16:creationId xmlns:a16="http://schemas.microsoft.com/office/drawing/2014/main" id="{58B53062-B93F-0F43-9FEB-1A8C884462F5}"/>
                    </a:ext>
                  </a:extLst>
                </p:cNvPr>
                <p:cNvPicPr>
                  <a:picLocks noChangeAspect="1"/>
                </p:cNvPicPr>
                <p:nvPr/>
              </p:nvPicPr>
              <p:blipFill>
                <a:blip r:embed="rId4"/>
                <a:stretch>
                  <a:fillRect/>
                </a:stretch>
              </p:blipFill>
              <p:spPr>
                <a:xfrm>
                  <a:off x="6802561" y="2421542"/>
                  <a:ext cx="4165600" cy="2806700"/>
                </a:xfrm>
                <a:prstGeom prst="rect">
                  <a:avLst/>
                </a:prstGeom>
              </p:spPr>
            </p:pic>
          </p:grpSp>
          <p:pic>
            <p:nvPicPr>
              <p:cNvPr id="32" name="Picture 31">
                <a:extLst>
                  <a:ext uri="{FF2B5EF4-FFF2-40B4-BE49-F238E27FC236}">
                    <a16:creationId xmlns:a16="http://schemas.microsoft.com/office/drawing/2014/main" id="{EE8BDA86-B071-9042-96D5-42DC5E57C780}"/>
                  </a:ext>
                </a:extLst>
              </p:cNvPr>
              <p:cNvPicPr>
                <a:picLocks noChangeAspect="1"/>
              </p:cNvPicPr>
              <p:nvPr/>
            </p:nvPicPr>
            <p:blipFill>
              <a:blip r:embed="rId5"/>
              <a:stretch>
                <a:fillRect/>
              </a:stretch>
            </p:blipFill>
            <p:spPr>
              <a:xfrm>
                <a:off x="1143000" y="3722371"/>
                <a:ext cx="4165600" cy="2806700"/>
              </a:xfrm>
              <a:prstGeom prst="rect">
                <a:avLst/>
              </a:prstGeom>
            </p:spPr>
          </p:pic>
          <p:pic>
            <p:nvPicPr>
              <p:cNvPr id="33" name="Picture 32">
                <a:extLst>
                  <a:ext uri="{FF2B5EF4-FFF2-40B4-BE49-F238E27FC236}">
                    <a16:creationId xmlns:a16="http://schemas.microsoft.com/office/drawing/2014/main" id="{F0A63146-D745-7C45-A026-C61BBC8B134C}"/>
                  </a:ext>
                </a:extLst>
              </p:cNvPr>
              <p:cNvPicPr>
                <a:picLocks noChangeAspect="1"/>
              </p:cNvPicPr>
              <p:nvPr/>
            </p:nvPicPr>
            <p:blipFill>
              <a:blip r:embed="rId6"/>
              <a:stretch>
                <a:fillRect/>
              </a:stretch>
            </p:blipFill>
            <p:spPr>
              <a:xfrm>
                <a:off x="5412740" y="3738763"/>
                <a:ext cx="4178300" cy="2819400"/>
              </a:xfrm>
              <a:prstGeom prst="rect">
                <a:avLst/>
              </a:prstGeom>
            </p:spPr>
          </p:pic>
        </p:grpSp>
      </p:grpSp>
      <p:sp>
        <p:nvSpPr>
          <p:cNvPr id="36" name="Flowchart: Process 15">
            <a:extLst>
              <a:ext uri="{FF2B5EF4-FFF2-40B4-BE49-F238E27FC236}">
                <a16:creationId xmlns:a16="http://schemas.microsoft.com/office/drawing/2014/main" id="{AF592FD6-33F2-4049-A124-33A73EFA0D5F}"/>
              </a:ext>
            </a:extLst>
          </p:cNvPr>
          <p:cNvSpPr/>
          <p:nvPr/>
        </p:nvSpPr>
        <p:spPr>
          <a:xfrm>
            <a:off x="685800" y="3976571"/>
            <a:ext cx="7349490" cy="2321360"/>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4EC4CFC-7CBC-B34D-97E0-86C54A862E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6909" y="1703855"/>
            <a:ext cx="3244516" cy="2703763"/>
          </a:xfrm>
          <a:prstGeom prst="rect">
            <a:avLst/>
          </a:prstGeom>
        </p:spPr>
      </p:pic>
      <p:sp>
        <p:nvSpPr>
          <p:cNvPr id="2" name="Slide Number Placeholder 1">
            <a:extLst>
              <a:ext uri="{FF2B5EF4-FFF2-40B4-BE49-F238E27FC236}">
                <a16:creationId xmlns:a16="http://schemas.microsoft.com/office/drawing/2014/main" id="{8FDD59AB-710F-3D4C-A7D3-E25138FFE19E}"/>
              </a:ext>
            </a:extLst>
          </p:cNvPr>
          <p:cNvSpPr>
            <a:spLocks noGrp="1"/>
          </p:cNvSpPr>
          <p:nvPr>
            <p:ph type="sldNum" sz="quarter" idx="12"/>
          </p:nvPr>
        </p:nvSpPr>
        <p:spPr/>
        <p:txBody>
          <a:bodyPr/>
          <a:lstStyle/>
          <a:p>
            <a:fld id="{B2616F0E-BCAF-964B-B067-C622FBF8CA6B}" type="slidenum">
              <a:rPr lang="en-US" smtClean="0"/>
              <a:t>130</a:t>
            </a:fld>
            <a:endParaRPr lang="en-US"/>
          </a:p>
        </p:txBody>
      </p:sp>
    </p:spTree>
    <p:extLst>
      <p:ext uri="{BB962C8B-B14F-4D97-AF65-F5344CB8AC3E}">
        <p14:creationId xmlns:p14="http://schemas.microsoft.com/office/powerpoint/2010/main" val="20559551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BCBBD5E-A8C7-5548-A49B-1FFCE1A2C30B}"/>
              </a:ext>
            </a:extLst>
          </p:cNvPr>
          <p:cNvGrpSpPr/>
          <p:nvPr/>
        </p:nvGrpSpPr>
        <p:grpSpPr>
          <a:xfrm>
            <a:off x="800100" y="1724860"/>
            <a:ext cx="7152292" cy="4813100"/>
            <a:chOff x="838200" y="1187768"/>
            <a:chExt cx="8752840" cy="5370395"/>
          </a:xfrm>
        </p:grpSpPr>
        <p:pic>
          <p:nvPicPr>
            <p:cNvPr id="12" name="Picture 11">
              <a:extLst>
                <a:ext uri="{FF2B5EF4-FFF2-40B4-BE49-F238E27FC236}">
                  <a16:creationId xmlns:a16="http://schemas.microsoft.com/office/drawing/2014/main" id="{9372DAFB-BC0A-9040-AEE5-899822824573}"/>
                </a:ext>
              </a:extLst>
            </p:cNvPr>
            <p:cNvPicPr>
              <a:picLocks noChangeAspect="1"/>
            </p:cNvPicPr>
            <p:nvPr/>
          </p:nvPicPr>
          <p:blipFill>
            <a:blip r:embed="rId3"/>
            <a:stretch>
              <a:fillRect/>
            </a:stretch>
          </p:blipFill>
          <p:spPr>
            <a:xfrm>
              <a:off x="838200" y="3770513"/>
              <a:ext cx="4470400" cy="2755900"/>
            </a:xfrm>
            <a:prstGeom prst="rect">
              <a:avLst/>
            </a:prstGeom>
          </p:spPr>
        </p:pic>
        <p:grpSp>
          <p:nvGrpSpPr>
            <p:cNvPr id="13" name="Group 12">
              <a:extLst>
                <a:ext uri="{FF2B5EF4-FFF2-40B4-BE49-F238E27FC236}">
                  <a16:creationId xmlns:a16="http://schemas.microsoft.com/office/drawing/2014/main" id="{E2178B7A-8A12-904D-92FF-1A3C2B384AB9}"/>
                </a:ext>
              </a:extLst>
            </p:cNvPr>
            <p:cNvGrpSpPr/>
            <p:nvPr/>
          </p:nvGrpSpPr>
          <p:grpSpPr>
            <a:xfrm>
              <a:off x="838200" y="1187768"/>
              <a:ext cx="8752840" cy="5370395"/>
              <a:chOff x="838200" y="1187768"/>
              <a:chExt cx="8752840" cy="5370395"/>
            </a:xfrm>
          </p:grpSpPr>
          <p:grpSp>
            <p:nvGrpSpPr>
              <p:cNvPr id="14" name="Group 13">
                <a:extLst>
                  <a:ext uri="{FF2B5EF4-FFF2-40B4-BE49-F238E27FC236}">
                    <a16:creationId xmlns:a16="http://schemas.microsoft.com/office/drawing/2014/main" id="{84628AAE-C43B-E647-850F-860C09B47C38}"/>
                  </a:ext>
                </a:extLst>
              </p:cNvPr>
              <p:cNvGrpSpPr/>
              <p:nvPr/>
            </p:nvGrpSpPr>
            <p:grpSpPr>
              <a:xfrm>
                <a:off x="838200" y="1187768"/>
                <a:ext cx="8730421" cy="2806700"/>
                <a:chOff x="2237740" y="2421542"/>
                <a:chExt cx="8730421" cy="2806700"/>
              </a:xfrm>
            </p:grpSpPr>
            <p:pic>
              <p:nvPicPr>
                <p:cNvPr id="17" name="Picture 16">
                  <a:extLst>
                    <a:ext uri="{FF2B5EF4-FFF2-40B4-BE49-F238E27FC236}">
                      <a16:creationId xmlns:a16="http://schemas.microsoft.com/office/drawing/2014/main" id="{A8A95EB8-BF98-5A40-A76C-04483CB13B9B}"/>
                    </a:ext>
                  </a:extLst>
                </p:cNvPr>
                <p:cNvPicPr>
                  <a:picLocks noChangeAspect="1"/>
                </p:cNvPicPr>
                <p:nvPr/>
              </p:nvPicPr>
              <p:blipFill>
                <a:blip r:embed="rId3"/>
                <a:stretch>
                  <a:fillRect/>
                </a:stretch>
              </p:blipFill>
              <p:spPr>
                <a:xfrm>
                  <a:off x="2237740" y="2446942"/>
                  <a:ext cx="4470400" cy="2755900"/>
                </a:xfrm>
                <a:prstGeom prst="rect">
                  <a:avLst/>
                </a:prstGeom>
              </p:spPr>
            </p:pic>
            <p:pic>
              <p:nvPicPr>
                <p:cNvPr id="21" name="Picture 20">
                  <a:extLst>
                    <a:ext uri="{FF2B5EF4-FFF2-40B4-BE49-F238E27FC236}">
                      <a16:creationId xmlns:a16="http://schemas.microsoft.com/office/drawing/2014/main" id="{B5EDF5E2-AAB3-5B46-B0EC-9896C17150AB}"/>
                    </a:ext>
                  </a:extLst>
                </p:cNvPr>
                <p:cNvPicPr>
                  <a:picLocks noChangeAspect="1"/>
                </p:cNvPicPr>
                <p:nvPr/>
              </p:nvPicPr>
              <p:blipFill>
                <a:blip r:embed="rId4"/>
                <a:stretch>
                  <a:fillRect/>
                </a:stretch>
              </p:blipFill>
              <p:spPr>
                <a:xfrm>
                  <a:off x="6802561" y="2421542"/>
                  <a:ext cx="4165600" cy="2806700"/>
                </a:xfrm>
                <a:prstGeom prst="rect">
                  <a:avLst/>
                </a:prstGeom>
              </p:spPr>
            </p:pic>
          </p:grpSp>
          <p:pic>
            <p:nvPicPr>
              <p:cNvPr id="15" name="Picture 14">
                <a:extLst>
                  <a:ext uri="{FF2B5EF4-FFF2-40B4-BE49-F238E27FC236}">
                    <a16:creationId xmlns:a16="http://schemas.microsoft.com/office/drawing/2014/main" id="{B79336A6-3ED8-3449-AB3F-CB16643D5094}"/>
                  </a:ext>
                </a:extLst>
              </p:cNvPr>
              <p:cNvPicPr>
                <a:picLocks noChangeAspect="1"/>
              </p:cNvPicPr>
              <p:nvPr/>
            </p:nvPicPr>
            <p:blipFill>
              <a:blip r:embed="rId5"/>
              <a:stretch>
                <a:fillRect/>
              </a:stretch>
            </p:blipFill>
            <p:spPr>
              <a:xfrm>
                <a:off x="1143000" y="3722371"/>
                <a:ext cx="4165600" cy="2806700"/>
              </a:xfrm>
              <a:prstGeom prst="rect">
                <a:avLst/>
              </a:prstGeom>
            </p:spPr>
          </p:pic>
          <p:pic>
            <p:nvPicPr>
              <p:cNvPr id="16" name="Picture 15">
                <a:extLst>
                  <a:ext uri="{FF2B5EF4-FFF2-40B4-BE49-F238E27FC236}">
                    <a16:creationId xmlns:a16="http://schemas.microsoft.com/office/drawing/2014/main" id="{F2ED9054-91F5-DC40-9912-51663DCC1FBA}"/>
                  </a:ext>
                </a:extLst>
              </p:cNvPr>
              <p:cNvPicPr>
                <a:picLocks noChangeAspect="1"/>
              </p:cNvPicPr>
              <p:nvPr/>
            </p:nvPicPr>
            <p:blipFill>
              <a:blip r:embed="rId6"/>
              <a:stretch>
                <a:fillRect/>
              </a:stretch>
            </p:blipFill>
            <p:spPr>
              <a:xfrm>
                <a:off x="5412740" y="3738763"/>
                <a:ext cx="4178300" cy="2819400"/>
              </a:xfrm>
              <a:prstGeom prst="rect">
                <a:avLst/>
              </a:prstGeom>
            </p:spPr>
          </p:pic>
        </p:grpSp>
      </p:grpSp>
      <p:sp>
        <p:nvSpPr>
          <p:cNvPr id="6" name="Title 1">
            <a:extLst>
              <a:ext uri="{FF2B5EF4-FFF2-40B4-BE49-F238E27FC236}">
                <a16:creationId xmlns:a16="http://schemas.microsoft.com/office/drawing/2014/main" id="{1929F31F-5349-DA41-8331-3B42BA369384}"/>
              </a:ext>
            </a:extLst>
          </p:cNvPr>
          <p:cNvSpPr>
            <a:spLocks noGrp="1"/>
          </p:cNvSpPr>
          <p:nvPr>
            <p:ph type="title"/>
          </p:nvPr>
        </p:nvSpPr>
        <p:spPr>
          <a:xfrm>
            <a:off x="838200" y="365125"/>
            <a:ext cx="10515600" cy="1325563"/>
          </a:xfrm>
        </p:spPr>
        <p:txBody>
          <a:bodyPr>
            <a:normAutofit fontScale="90000"/>
          </a:bodyPr>
          <a:lstStyle/>
          <a:p>
            <a:r>
              <a:rPr lang="en-US" dirty="0"/>
              <a:t>Query runtimes for rewrites over summarizer and</a:t>
            </a:r>
            <a:br>
              <a:rPr lang="en-US" dirty="0"/>
            </a:br>
            <a:r>
              <a:rPr lang="en-US" dirty="0"/>
              <a:t>and over 2-hop connector views</a:t>
            </a:r>
          </a:p>
        </p:txBody>
      </p:sp>
      <p:sp>
        <p:nvSpPr>
          <p:cNvPr id="18" name="TextBox 17">
            <a:extLst>
              <a:ext uri="{FF2B5EF4-FFF2-40B4-BE49-F238E27FC236}">
                <a16:creationId xmlns:a16="http://schemas.microsoft.com/office/drawing/2014/main" id="{1F82EF83-69A9-BD4E-A2ED-483969D88547}"/>
              </a:ext>
            </a:extLst>
          </p:cNvPr>
          <p:cNvSpPr txBox="1"/>
          <p:nvPr/>
        </p:nvSpPr>
        <p:spPr>
          <a:xfrm>
            <a:off x="8123033" y="4682902"/>
            <a:ext cx="3914621" cy="1200329"/>
          </a:xfrm>
          <a:prstGeom prst="rect">
            <a:avLst/>
          </a:prstGeom>
          <a:noFill/>
        </p:spPr>
        <p:txBody>
          <a:bodyPr wrap="square" rtlCol="0">
            <a:spAutoFit/>
          </a:bodyPr>
          <a:lstStyle/>
          <a:p>
            <a:r>
              <a:rPr lang="en-US" sz="2400" i="1" dirty="0">
                <a:solidFill>
                  <a:srgbClr val="FF0000"/>
                </a:solidFill>
                <a:latin typeface="Calibri" panose="020F0502020204030204" pitchFamily="34" charset="0"/>
                <a:cs typeface="Calibri" panose="020F0502020204030204" pitchFamily="34" charset="0"/>
              </a:rPr>
              <a:t>Non-intuitive result due to</a:t>
            </a:r>
          </a:p>
          <a:p>
            <a:r>
              <a:rPr lang="en-US" sz="2400" i="1" dirty="0">
                <a:solidFill>
                  <a:srgbClr val="FF0000"/>
                </a:solidFill>
                <a:latin typeface="Calibri" panose="020F0502020204030204" pitchFamily="34" charset="0"/>
                <a:cs typeface="Calibri" panose="020F0502020204030204" pitchFamily="34" charset="0"/>
              </a:rPr>
              <a:t>larger fraction of long paths in road network.</a:t>
            </a:r>
          </a:p>
        </p:txBody>
      </p:sp>
      <p:sp>
        <p:nvSpPr>
          <p:cNvPr id="19" name="Flowchart: Process 15">
            <a:extLst>
              <a:ext uri="{FF2B5EF4-FFF2-40B4-BE49-F238E27FC236}">
                <a16:creationId xmlns:a16="http://schemas.microsoft.com/office/drawing/2014/main" id="{1CC436F8-6BD9-CF48-A688-FAA1C34FA1AB}"/>
              </a:ext>
            </a:extLst>
          </p:cNvPr>
          <p:cNvSpPr/>
          <p:nvPr/>
        </p:nvSpPr>
        <p:spPr>
          <a:xfrm>
            <a:off x="1547338" y="4682902"/>
            <a:ext cx="1253012" cy="160958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5">
            <a:extLst>
              <a:ext uri="{FF2B5EF4-FFF2-40B4-BE49-F238E27FC236}">
                <a16:creationId xmlns:a16="http://schemas.microsoft.com/office/drawing/2014/main" id="{E27EBF9B-2990-E14B-8AAC-D1674393E586}"/>
              </a:ext>
            </a:extLst>
          </p:cNvPr>
          <p:cNvSpPr/>
          <p:nvPr/>
        </p:nvSpPr>
        <p:spPr>
          <a:xfrm>
            <a:off x="5029646" y="4682902"/>
            <a:ext cx="1268283" cy="160958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FCCC169-D306-4542-A474-33D724548C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6909" y="1703855"/>
            <a:ext cx="3244516" cy="2703763"/>
          </a:xfrm>
          <a:prstGeom prst="rect">
            <a:avLst/>
          </a:prstGeom>
        </p:spPr>
      </p:pic>
      <p:sp>
        <p:nvSpPr>
          <p:cNvPr id="2" name="Slide Number Placeholder 1">
            <a:extLst>
              <a:ext uri="{FF2B5EF4-FFF2-40B4-BE49-F238E27FC236}">
                <a16:creationId xmlns:a16="http://schemas.microsoft.com/office/drawing/2014/main" id="{3C592C6B-F0CB-3444-871D-520F7B2C5E86}"/>
              </a:ext>
            </a:extLst>
          </p:cNvPr>
          <p:cNvSpPr>
            <a:spLocks noGrp="1"/>
          </p:cNvSpPr>
          <p:nvPr>
            <p:ph type="sldNum" sz="quarter" idx="12"/>
          </p:nvPr>
        </p:nvSpPr>
        <p:spPr/>
        <p:txBody>
          <a:bodyPr/>
          <a:lstStyle/>
          <a:p>
            <a:fld id="{B2616F0E-BCAF-964B-B067-C622FBF8CA6B}" type="slidenum">
              <a:rPr lang="en-US" smtClean="0"/>
              <a:t>131</a:t>
            </a:fld>
            <a:endParaRPr lang="en-US"/>
          </a:p>
        </p:txBody>
      </p:sp>
    </p:spTree>
    <p:extLst>
      <p:ext uri="{BB962C8B-B14F-4D97-AF65-F5344CB8AC3E}">
        <p14:creationId xmlns:p14="http://schemas.microsoft.com/office/powerpoint/2010/main" val="20954547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61115D-E78C-43F0-8F7C-062D22FE2A73}"/>
              </a:ext>
            </a:extLst>
          </p:cNvPr>
          <p:cNvSpPr txBox="1"/>
          <p:nvPr/>
        </p:nvSpPr>
        <p:spPr>
          <a:xfrm>
            <a:off x="7222879" y="3675579"/>
            <a:ext cx="4568068" cy="369332"/>
          </a:xfrm>
          <a:prstGeom prst="rect">
            <a:avLst/>
          </a:prstGeom>
          <a:noFill/>
        </p:spPr>
        <p:txBody>
          <a:bodyPr wrap="square" rtlCol="0">
            <a:spAutoFit/>
          </a:bodyPr>
          <a:lstStyle/>
          <a:p>
            <a:pPr algn="ctr"/>
            <a:r>
              <a:rPr lang="en-US" dirty="0">
                <a:solidFill>
                  <a:srgbClr val="FF0000"/>
                </a:solidFill>
                <a:latin typeface="Arial" panose="020B0604020202020204" pitchFamily="34" charset="0"/>
                <a:ea typeface="Bradley Hand" charset="0"/>
                <a:cs typeface="Arial" panose="020B0604020202020204" pitchFamily="34" charset="0"/>
              </a:rPr>
              <a:t>“</a:t>
            </a:r>
            <a:r>
              <a:rPr lang="en-US" i="1" dirty="0">
                <a:solidFill>
                  <a:srgbClr val="FF0000"/>
                </a:solidFill>
                <a:latin typeface="Calibri" panose="020F0502020204030204" pitchFamily="34" charset="0"/>
                <a:ea typeface="Bradley Hand" charset="0"/>
                <a:cs typeface="Calibri" panose="020F0502020204030204" pitchFamily="34" charset="0"/>
              </a:rPr>
              <a:t>Which jobs may be impacted by Job1?”</a:t>
            </a:r>
            <a:endParaRPr lang="en-US" dirty="0">
              <a:solidFill>
                <a:srgbClr val="FF0000"/>
              </a:solidFill>
              <a:latin typeface="Arial" panose="020B0604020202020204" pitchFamily="34" charset="0"/>
              <a:ea typeface="Bradley Hand"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272D1AD9-FC20-48B5-A44B-3DD67B8B5135}"/>
              </a:ext>
            </a:extLst>
          </p:cNvPr>
          <p:cNvCxnSpPr>
            <a:cxnSpLocks/>
          </p:cNvCxnSpPr>
          <p:nvPr/>
        </p:nvCxnSpPr>
        <p:spPr>
          <a:xfrm flipH="1" flipV="1">
            <a:off x="8983317" y="3329498"/>
            <a:ext cx="264445" cy="3605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i="1" dirty="0"/>
              <a:t>K</a:t>
            </a:r>
            <a:r>
              <a:rPr lang="en-US" dirty="0"/>
              <a:t>-hop path query example: Job “blast radius” over machine generated lineage graphs</a:t>
            </a:r>
          </a:p>
        </p:txBody>
      </p:sp>
      <p:pic>
        <p:nvPicPr>
          <p:cNvPr id="9" name="Picture 8">
            <a:extLst>
              <a:ext uri="{FF2B5EF4-FFF2-40B4-BE49-F238E27FC236}">
                <a16:creationId xmlns:a16="http://schemas.microsoft.com/office/drawing/2014/main" id="{494F4500-5559-EF41-80E9-573A87EDD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452" y="2163528"/>
            <a:ext cx="6230329" cy="1115306"/>
          </a:xfrm>
          <a:prstGeom prst="rect">
            <a:avLst/>
          </a:prstGeom>
        </p:spPr>
      </p:pic>
      <p:sp>
        <p:nvSpPr>
          <p:cNvPr id="10" name="Content Placeholder 2">
            <a:extLst>
              <a:ext uri="{FF2B5EF4-FFF2-40B4-BE49-F238E27FC236}">
                <a16:creationId xmlns:a16="http://schemas.microsoft.com/office/drawing/2014/main" id="{51FEE6B4-7B4B-0841-8E00-5E1F56E67C3B}"/>
              </a:ext>
            </a:extLst>
          </p:cNvPr>
          <p:cNvSpPr txBox="1">
            <a:spLocks/>
          </p:cNvSpPr>
          <p:nvPr/>
        </p:nvSpPr>
        <p:spPr>
          <a:xfrm>
            <a:off x="497305" y="6192249"/>
            <a:ext cx="11293642" cy="73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1">
                    <a:lumMod val="50000"/>
                  </a:schemeClr>
                </a:solidFill>
              </a:rPr>
              <a:t>R. </a:t>
            </a:r>
            <a:r>
              <a:rPr lang="en-US" sz="1800" dirty="0" err="1">
                <a:solidFill>
                  <a:schemeClr val="accent1">
                    <a:lumMod val="50000"/>
                  </a:schemeClr>
                </a:solidFill>
              </a:rPr>
              <a:t>Mavlyutov</a:t>
            </a:r>
            <a:r>
              <a:rPr lang="en-US" sz="1800" dirty="0">
                <a:solidFill>
                  <a:schemeClr val="accent1">
                    <a:lumMod val="50000"/>
                  </a:schemeClr>
                </a:solidFill>
              </a:rPr>
              <a:t> </a:t>
            </a:r>
            <a:r>
              <a:rPr lang="en-US" sz="1800" i="1" dirty="0">
                <a:solidFill>
                  <a:schemeClr val="accent1">
                    <a:lumMod val="50000"/>
                  </a:schemeClr>
                </a:solidFill>
              </a:rPr>
              <a:t>et al</a:t>
            </a:r>
            <a:r>
              <a:rPr lang="en-US" sz="1800" dirty="0">
                <a:solidFill>
                  <a:schemeClr val="accent1">
                    <a:lumMod val="50000"/>
                  </a:schemeClr>
                </a:solidFill>
              </a:rPr>
              <a:t>, </a:t>
            </a:r>
            <a:r>
              <a:rPr lang="en-US" sz="1800" i="1" dirty="0">
                <a:solidFill>
                  <a:schemeClr val="accent1">
                    <a:lumMod val="50000"/>
                  </a:schemeClr>
                </a:solidFill>
              </a:rPr>
              <a:t>Dependency-Driven Analytics: A Compass for Uncharted Data Oceans. </a:t>
            </a:r>
            <a:r>
              <a:rPr lang="en-US" sz="1800" dirty="0">
                <a:solidFill>
                  <a:schemeClr val="accent1">
                    <a:lumMod val="50000"/>
                  </a:schemeClr>
                </a:solidFill>
              </a:rPr>
              <a:t>CIDR 2017</a:t>
            </a:r>
          </a:p>
        </p:txBody>
      </p:sp>
      <p:pic>
        <p:nvPicPr>
          <p:cNvPr id="11" name="Picture 10">
            <a:extLst>
              <a:ext uri="{FF2B5EF4-FFF2-40B4-BE49-F238E27FC236}">
                <a16:creationId xmlns:a16="http://schemas.microsoft.com/office/drawing/2014/main" id="{1AD7334A-EBF3-5149-89C0-6168D6D97D1D}"/>
              </a:ext>
            </a:extLst>
          </p:cNvPr>
          <p:cNvPicPr>
            <a:picLocks noChangeAspect="1"/>
          </p:cNvPicPr>
          <p:nvPr/>
        </p:nvPicPr>
        <p:blipFill>
          <a:blip r:embed="rId4"/>
          <a:stretch>
            <a:fillRect/>
          </a:stretch>
        </p:blipFill>
        <p:spPr>
          <a:xfrm>
            <a:off x="1303507" y="1880549"/>
            <a:ext cx="1400916" cy="1400916"/>
          </a:xfrm>
          <a:prstGeom prst="rect">
            <a:avLst/>
          </a:prstGeom>
        </p:spPr>
      </p:pic>
      <p:sp>
        <p:nvSpPr>
          <p:cNvPr id="12" name="Rectangle 11">
            <a:extLst>
              <a:ext uri="{FF2B5EF4-FFF2-40B4-BE49-F238E27FC236}">
                <a16:creationId xmlns:a16="http://schemas.microsoft.com/office/drawing/2014/main" id="{723A1752-69E7-2941-A5B8-24710B8948F0}"/>
              </a:ext>
            </a:extLst>
          </p:cNvPr>
          <p:cNvSpPr/>
          <p:nvPr/>
        </p:nvSpPr>
        <p:spPr>
          <a:xfrm>
            <a:off x="1256196" y="3096799"/>
            <a:ext cx="1517980" cy="369332"/>
          </a:xfrm>
          <a:prstGeom prst="rect">
            <a:avLst/>
          </a:prstGeom>
        </p:spPr>
        <p:txBody>
          <a:bodyPr wrap="none">
            <a:spAutoFit/>
          </a:bodyPr>
          <a:lstStyle/>
          <a:p>
            <a:r>
              <a:rPr lang="en-US" dirty="0"/>
              <a:t>System Admin</a:t>
            </a:r>
          </a:p>
        </p:txBody>
      </p:sp>
      <p:sp>
        <p:nvSpPr>
          <p:cNvPr id="15" name="Rectangle 14">
            <a:extLst>
              <a:ext uri="{FF2B5EF4-FFF2-40B4-BE49-F238E27FC236}">
                <a16:creationId xmlns:a16="http://schemas.microsoft.com/office/drawing/2014/main" id="{3C71EACF-8183-9E4C-97CC-EA02D19E191E}"/>
              </a:ext>
            </a:extLst>
          </p:cNvPr>
          <p:cNvSpPr/>
          <p:nvPr/>
        </p:nvSpPr>
        <p:spPr>
          <a:xfrm>
            <a:off x="916022" y="5006367"/>
            <a:ext cx="9105313" cy="830997"/>
          </a:xfrm>
          <a:prstGeom prst="rect">
            <a:avLst/>
          </a:prstGeom>
        </p:spPr>
        <p:txBody>
          <a:bodyPr wrap="square">
            <a:spAutoFit/>
          </a:bodyPr>
          <a:lstStyle/>
          <a:p>
            <a:r>
              <a:rPr lang="en-US" sz="2400" dirty="0"/>
              <a:t>Several incident response use cases (e.g., identifying privacy violations) </a:t>
            </a:r>
          </a:p>
          <a:p>
            <a:r>
              <a:rPr lang="en-US" sz="2400" dirty="0"/>
              <a:t>in datacenters consist of answering  </a:t>
            </a:r>
            <a:r>
              <a:rPr lang="en-US" sz="2400" i="1" dirty="0"/>
              <a:t>k</a:t>
            </a:r>
            <a:r>
              <a:rPr lang="en-US" sz="2400" dirty="0"/>
              <a:t>-hop path queries.</a:t>
            </a:r>
          </a:p>
        </p:txBody>
      </p:sp>
      <p:sp>
        <p:nvSpPr>
          <p:cNvPr id="2" name="Slide Number Placeholder 1">
            <a:extLst>
              <a:ext uri="{FF2B5EF4-FFF2-40B4-BE49-F238E27FC236}">
                <a16:creationId xmlns:a16="http://schemas.microsoft.com/office/drawing/2014/main" id="{0840BCA6-A221-DA47-955E-FDE23612BE82}"/>
              </a:ext>
            </a:extLst>
          </p:cNvPr>
          <p:cNvSpPr>
            <a:spLocks noGrp="1"/>
          </p:cNvSpPr>
          <p:nvPr>
            <p:ph type="sldNum" sz="quarter" idx="12"/>
          </p:nvPr>
        </p:nvSpPr>
        <p:spPr/>
        <p:txBody>
          <a:bodyPr/>
          <a:lstStyle/>
          <a:p>
            <a:fld id="{B2616F0E-BCAF-964B-B067-C622FBF8CA6B}" type="slidenum">
              <a:rPr lang="en-US" smtClean="0"/>
              <a:t>132</a:t>
            </a:fld>
            <a:endParaRPr lang="en-US"/>
          </a:p>
        </p:txBody>
      </p:sp>
    </p:spTree>
    <p:extLst>
      <p:ext uri="{BB962C8B-B14F-4D97-AF65-F5344CB8AC3E}">
        <p14:creationId xmlns:p14="http://schemas.microsoft.com/office/powerpoint/2010/main" val="14658937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57EC44-F81F-2F17-37DC-C99EE98F7822}"/>
              </a:ext>
            </a:extLst>
          </p:cNvPr>
          <p:cNvSpPr>
            <a:spLocks noGrp="1"/>
          </p:cNvSpPr>
          <p:nvPr>
            <p:ph type="title"/>
          </p:nvPr>
        </p:nvSpPr>
        <p:spPr>
          <a:xfrm>
            <a:off x="838200" y="365125"/>
            <a:ext cx="10515600" cy="1325563"/>
          </a:xfrm>
        </p:spPr>
        <p:txBody>
          <a:bodyPr>
            <a:normAutofit/>
          </a:bodyPr>
          <a:lstStyle/>
          <a:p>
            <a:r>
              <a:rPr lang="en-US" dirty="0"/>
              <a:t>Real-world graphs are skewed (degree distr.)</a:t>
            </a:r>
          </a:p>
        </p:txBody>
      </p:sp>
      <p:sp>
        <p:nvSpPr>
          <p:cNvPr id="6" name="Slide Number Placeholder 1">
            <a:extLst>
              <a:ext uri="{FF2B5EF4-FFF2-40B4-BE49-F238E27FC236}">
                <a16:creationId xmlns:a16="http://schemas.microsoft.com/office/drawing/2014/main" id="{EDAD26C2-49F7-60F3-5063-BAD2279CBC6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133</a:t>
            </a:fld>
            <a:endParaRPr lang="en-US" dirty="0"/>
          </a:p>
        </p:txBody>
      </p:sp>
      <p:pic>
        <p:nvPicPr>
          <p:cNvPr id="3" name="Picture 2" descr="A close-up of a pattern&#10;&#10;Description automatically generated">
            <a:extLst>
              <a:ext uri="{FF2B5EF4-FFF2-40B4-BE49-F238E27FC236}">
                <a16:creationId xmlns:a16="http://schemas.microsoft.com/office/drawing/2014/main" id="{1490624C-D06E-9D36-9D9C-74A6045790AA}"/>
              </a:ext>
            </a:extLst>
          </p:cNvPr>
          <p:cNvPicPr>
            <a:picLocks noChangeAspect="1"/>
          </p:cNvPicPr>
          <p:nvPr/>
        </p:nvPicPr>
        <p:blipFill>
          <a:blip r:embed="rId3"/>
          <a:stretch>
            <a:fillRect/>
          </a:stretch>
        </p:blipFill>
        <p:spPr>
          <a:xfrm>
            <a:off x="1438368" y="1429661"/>
            <a:ext cx="5930170" cy="4458344"/>
          </a:xfrm>
          <a:prstGeom prst="rect">
            <a:avLst/>
          </a:prstGeom>
        </p:spPr>
      </p:pic>
      <p:pic>
        <p:nvPicPr>
          <p:cNvPr id="7" name="Picture 6" descr="A close up of a circle&#10;&#10;Description automatically generated">
            <a:extLst>
              <a:ext uri="{FF2B5EF4-FFF2-40B4-BE49-F238E27FC236}">
                <a16:creationId xmlns:a16="http://schemas.microsoft.com/office/drawing/2014/main" id="{272ECBD1-509D-BC3D-F2B9-015DE1902E42}"/>
              </a:ext>
            </a:extLst>
          </p:cNvPr>
          <p:cNvPicPr>
            <a:picLocks noChangeAspect="1"/>
          </p:cNvPicPr>
          <p:nvPr/>
        </p:nvPicPr>
        <p:blipFill>
          <a:blip r:embed="rId4"/>
          <a:stretch>
            <a:fillRect/>
          </a:stretch>
        </p:blipFill>
        <p:spPr>
          <a:xfrm>
            <a:off x="7819695" y="2854368"/>
            <a:ext cx="2926080" cy="2926080"/>
          </a:xfrm>
          <a:prstGeom prst="rect">
            <a:avLst/>
          </a:prstGeom>
        </p:spPr>
      </p:pic>
      <p:sp>
        <p:nvSpPr>
          <p:cNvPr id="8" name="Rectangle 7">
            <a:extLst>
              <a:ext uri="{FF2B5EF4-FFF2-40B4-BE49-F238E27FC236}">
                <a16:creationId xmlns:a16="http://schemas.microsoft.com/office/drawing/2014/main" id="{C7EDA7A1-4A35-F0BF-71F8-B23ABFCC966E}"/>
              </a:ext>
            </a:extLst>
          </p:cNvPr>
          <p:cNvSpPr/>
          <p:nvPr/>
        </p:nvSpPr>
        <p:spPr>
          <a:xfrm>
            <a:off x="9348133" y="3403501"/>
            <a:ext cx="1271754" cy="903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11EEF8-CECE-76EF-4FA9-E74C132511A6}"/>
              </a:ext>
            </a:extLst>
          </p:cNvPr>
          <p:cNvSpPr/>
          <p:nvPr/>
        </p:nvSpPr>
        <p:spPr>
          <a:xfrm>
            <a:off x="1438367" y="1429661"/>
            <a:ext cx="5930169" cy="44583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257663CA-1FFF-63B8-3954-757C39FBBE86}"/>
              </a:ext>
            </a:extLst>
          </p:cNvPr>
          <p:cNvSpPr txBox="1">
            <a:spLocks/>
          </p:cNvSpPr>
          <p:nvPr/>
        </p:nvSpPr>
        <p:spPr>
          <a:xfrm>
            <a:off x="1607701" y="6040404"/>
            <a:ext cx="8756917" cy="578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1">
                    <a:lumMod val="50000"/>
                  </a:schemeClr>
                </a:solidFill>
              </a:rPr>
              <a:t>Sample from Microsoft prod cluster data lineage graph: each CC is a pipeline</a:t>
            </a:r>
          </a:p>
        </p:txBody>
      </p:sp>
    </p:spTree>
    <p:extLst>
      <p:ext uri="{BB962C8B-B14F-4D97-AF65-F5344CB8AC3E}">
        <p14:creationId xmlns:p14="http://schemas.microsoft.com/office/powerpoint/2010/main" val="30759644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9DF2F546-F8B1-0444-B4BB-EEFAF8AF10D6}"/>
              </a:ext>
            </a:extLst>
          </p:cNvPr>
          <p:cNvSpPr txBox="1">
            <a:spLocks/>
          </p:cNvSpPr>
          <p:nvPr/>
        </p:nvSpPr>
        <p:spPr>
          <a:xfrm>
            <a:off x="8335745" y="3473382"/>
            <a:ext cx="3540946" cy="880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b="1" i="1" dirty="0">
                <a:solidFill>
                  <a:srgbClr val="FF0000"/>
                </a:solidFill>
              </a:rPr>
              <a:t>e.g., a single job produced output </a:t>
            </a:r>
          </a:p>
          <a:p>
            <a:pPr marL="0" indent="0" algn="ctr">
              <a:buNone/>
            </a:pPr>
            <a:r>
              <a:rPr lang="en-US" sz="1800" b="1" i="1" dirty="0">
                <a:solidFill>
                  <a:srgbClr val="FF0000"/>
                </a:solidFill>
              </a:rPr>
              <a:t>consumed by almost all pipelines</a:t>
            </a:r>
          </a:p>
        </p:txBody>
      </p:sp>
      <p:pic>
        <p:nvPicPr>
          <p:cNvPr id="11" name="Picture 10">
            <a:extLst>
              <a:ext uri="{FF2B5EF4-FFF2-40B4-BE49-F238E27FC236}">
                <a16:creationId xmlns:a16="http://schemas.microsoft.com/office/drawing/2014/main" id="{A387EB84-A3CB-D047-A631-E6E6D877E3FB}"/>
              </a:ext>
            </a:extLst>
          </p:cNvPr>
          <p:cNvPicPr>
            <a:picLocks noChangeAspect="1"/>
          </p:cNvPicPr>
          <p:nvPr/>
        </p:nvPicPr>
        <p:blipFill>
          <a:blip r:embed="rId3"/>
          <a:stretch>
            <a:fillRect/>
          </a:stretch>
        </p:blipFill>
        <p:spPr>
          <a:xfrm>
            <a:off x="3631455" y="2211735"/>
            <a:ext cx="4485023" cy="3521874"/>
          </a:xfrm>
          <a:prstGeom prst="rect">
            <a:avLst/>
          </a:prstGeom>
        </p:spPr>
      </p:pic>
      <p:cxnSp>
        <p:nvCxnSpPr>
          <p:cNvPr id="14" name="Straight Connector 13">
            <a:extLst>
              <a:ext uri="{FF2B5EF4-FFF2-40B4-BE49-F238E27FC236}">
                <a16:creationId xmlns:a16="http://schemas.microsoft.com/office/drawing/2014/main" id="{4E07EFB0-504B-6948-941B-9FA92F6AB3FF}"/>
              </a:ext>
            </a:extLst>
          </p:cNvPr>
          <p:cNvCxnSpPr>
            <a:cxnSpLocks/>
          </p:cNvCxnSpPr>
          <p:nvPr/>
        </p:nvCxnSpPr>
        <p:spPr>
          <a:xfrm>
            <a:off x="4341376" y="2211735"/>
            <a:ext cx="0" cy="3085598"/>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852C801-5286-6249-888D-6AB9E4C9CECD}"/>
              </a:ext>
            </a:extLst>
          </p:cNvPr>
          <p:cNvCxnSpPr>
            <a:cxnSpLocks/>
          </p:cNvCxnSpPr>
          <p:nvPr/>
        </p:nvCxnSpPr>
        <p:spPr>
          <a:xfrm flipH="1">
            <a:off x="3952510" y="2628960"/>
            <a:ext cx="4163968" cy="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1596FD11-EE0A-AD48-8AE0-98E061C710A9}"/>
              </a:ext>
            </a:extLst>
          </p:cNvPr>
          <p:cNvSpPr txBox="1">
            <a:spLocks/>
          </p:cNvSpPr>
          <p:nvPr/>
        </p:nvSpPr>
        <p:spPr>
          <a:xfrm>
            <a:off x="977465" y="2421570"/>
            <a:ext cx="2653990" cy="87408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t>90</a:t>
            </a:r>
            <a:r>
              <a:rPr lang="en-US" sz="2400" baseline="30000" dirty="0"/>
              <a:t>th</a:t>
            </a:r>
            <a:r>
              <a:rPr lang="en-US" sz="2400" dirty="0"/>
              <a:t> %</a:t>
            </a:r>
            <a:r>
              <a:rPr lang="en-US" sz="2400" dirty="0" err="1"/>
              <a:t>ile</a:t>
            </a:r>
            <a:r>
              <a:rPr lang="en-US" sz="2400" dirty="0"/>
              <a:t> CC size is orders of magnitude smaller than largest CC</a:t>
            </a:r>
          </a:p>
        </p:txBody>
      </p:sp>
      <p:sp>
        <p:nvSpPr>
          <p:cNvPr id="18" name="Rectangle 17">
            <a:extLst>
              <a:ext uri="{FF2B5EF4-FFF2-40B4-BE49-F238E27FC236}">
                <a16:creationId xmlns:a16="http://schemas.microsoft.com/office/drawing/2014/main" id="{C65D7B0A-1DDB-CF48-995D-C742196F9C12}"/>
              </a:ext>
            </a:extLst>
          </p:cNvPr>
          <p:cNvSpPr/>
          <p:nvPr/>
        </p:nvSpPr>
        <p:spPr>
          <a:xfrm>
            <a:off x="4122110" y="5297333"/>
            <a:ext cx="3994368" cy="2067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 axis values omitted)</a:t>
            </a:r>
          </a:p>
        </p:txBody>
      </p:sp>
      <p:sp>
        <p:nvSpPr>
          <p:cNvPr id="5" name="Title 1">
            <a:extLst>
              <a:ext uri="{FF2B5EF4-FFF2-40B4-BE49-F238E27FC236}">
                <a16:creationId xmlns:a16="http://schemas.microsoft.com/office/drawing/2014/main" id="{9357EC44-F81F-2F17-37DC-C99EE98F7822}"/>
              </a:ext>
            </a:extLst>
          </p:cNvPr>
          <p:cNvSpPr>
            <a:spLocks noGrp="1"/>
          </p:cNvSpPr>
          <p:nvPr>
            <p:ph type="title"/>
          </p:nvPr>
        </p:nvSpPr>
        <p:spPr>
          <a:xfrm>
            <a:off x="838200" y="365125"/>
            <a:ext cx="10515600" cy="1325563"/>
          </a:xfrm>
        </p:spPr>
        <p:txBody>
          <a:bodyPr>
            <a:normAutofit/>
          </a:bodyPr>
          <a:lstStyle/>
          <a:p>
            <a:r>
              <a:rPr lang="en-US" dirty="0"/>
              <a:t>Real-world graphs are skewed (degree distr.)</a:t>
            </a:r>
          </a:p>
        </p:txBody>
      </p:sp>
      <p:sp>
        <p:nvSpPr>
          <p:cNvPr id="6" name="Slide Number Placeholder 1">
            <a:extLst>
              <a:ext uri="{FF2B5EF4-FFF2-40B4-BE49-F238E27FC236}">
                <a16:creationId xmlns:a16="http://schemas.microsoft.com/office/drawing/2014/main" id="{EDAD26C2-49F7-60F3-5063-BAD2279CBC6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134</a:t>
            </a:fld>
            <a:endParaRPr lang="en-US" dirty="0"/>
          </a:p>
        </p:txBody>
      </p:sp>
      <p:sp>
        <p:nvSpPr>
          <p:cNvPr id="3" name="Content Placeholder 2">
            <a:extLst>
              <a:ext uri="{FF2B5EF4-FFF2-40B4-BE49-F238E27FC236}">
                <a16:creationId xmlns:a16="http://schemas.microsoft.com/office/drawing/2014/main" id="{F2C5891E-AA44-8B63-5866-628C83F0496D}"/>
              </a:ext>
            </a:extLst>
          </p:cNvPr>
          <p:cNvSpPr txBox="1">
            <a:spLocks/>
          </p:cNvSpPr>
          <p:nvPr/>
        </p:nvSpPr>
        <p:spPr>
          <a:xfrm>
            <a:off x="1607701" y="6040404"/>
            <a:ext cx="8756917" cy="578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1">
                    <a:lumMod val="50000"/>
                  </a:schemeClr>
                </a:solidFill>
              </a:rPr>
              <a:t>Sample from Microsoft prod cluster data lineage graph: each CC is a pipeline</a:t>
            </a:r>
          </a:p>
        </p:txBody>
      </p:sp>
    </p:spTree>
    <p:extLst>
      <p:ext uri="{BB962C8B-B14F-4D97-AF65-F5344CB8AC3E}">
        <p14:creationId xmlns:p14="http://schemas.microsoft.com/office/powerpoint/2010/main" val="40587191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57EC44-F81F-2F17-37DC-C99EE98F7822}"/>
              </a:ext>
            </a:extLst>
          </p:cNvPr>
          <p:cNvSpPr>
            <a:spLocks noGrp="1"/>
          </p:cNvSpPr>
          <p:nvPr>
            <p:ph type="title"/>
          </p:nvPr>
        </p:nvSpPr>
        <p:spPr>
          <a:xfrm>
            <a:off x="838200" y="365125"/>
            <a:ext cx="10515600" cy="1325563"/>
          </a:xfrm>
        </p:spPr>
        <p:txBody>
          <a:bodyPr>
            <a:normAutofit/>
          </a:bodyPr>
          <a:lstStyle/>
          <a:p>
            <a:r>
              <a:rPr lang="en-US" dirty="0"/>
              <a:t>Real-world graphs are skewed (duration &amp; </a:t>
            </a:r>
            <a:r>
              <a:rPr lang="en-US" dirty="0" err="1"/>
              <a:t>iat</a:t>
            </a:r>
            <a:r>
              <a:rPr lang="en-US" dirty="0"/>
              <a:t>)</a:t>
            </a:r>
          </a:p>
        </p:txBody>
      </p:sp>
      <p:sp>
        <p:nvSpPr>
          <p:cNvPr id="6" name="Slide Number Placeholder 1">
            <a:extLst>
              <a:ext uri="{FF2B5EF4-FFF2-40B4-BE49-F238E27FC236}">
                <a16:creationId xmlns:a16="http://schemas.microsoft.com/office/drawing/2014/main" id="{EDAD26C2-49F7-60F3-5063-BAD2279CBC6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135</a:t>
            </a:fld>
            <a:endParaRPr lang="en-US" dirty="0"/>
          </a:p>
        </p:txBody>
      </p:sp>
      <p:sp>
        <p:nvSpPr>
          <p:cNvPr id="8" name="Content Placeholder 2">
            <a:extLst>
              <a:ext uri="{FF2B5EF4-FFF2-40B4-BE49-F238E27FC236}">
                <a16:creationId xmlns:a16="http://schemas.microsoft.com/office/drawing/2014/main" id="{ED4B2022-23AE-CFEF-8C98-EBE885A712AE}"/>
              </a:ext>
            </a:extLst>
          </p:cNvPr>
          <p:cNvSpPr txBox="1">
            <a:spLocks/>
          </p:cNvSpPr>
          <p:nvPr/>
        </p:nvSpPr>
        <p:spPr>
          <a:xfrm>
            <a:off x="640270" y="6143122"/>
            <a:ext cx="4277532" cy="578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1">
                    <a:lumMod val="50000"/>
                  </a:schemeClr>
                </a:solidFill>
              </a:rPr>
              <a:t>Trip start time: [8am, 8:05am]</a:t>
            </a:r>
          </a:p>
        </p:txBody>
      </p:sp>
      <p:pic>
        <p:nvPicPr>
          <p:cNvPr id="13" name="Picture 12" descr="A map with red and blue dots&#10;&#10;Description automatically generated">
            <a:extLst>
              <a:ext uri="{FF2B5EF4-FFF2-40B4-BE49-F238E27FC236}">
                <a16:creationId xmlns:a16="http://schemas.microsoft.com/office/drawing/2014/main" id="{15E7CAA3-E4A9-97FD-61EB-FB94BC4CEBE7}"/>
              </a:ext>
            </a:extLst>
          </p:cNvPr>
          <p:cNvPicPr>
            <a:picLocks noChangeAspect="1"/>
          </p:cNvPicPr>
          <p:nvPr/>
        </p:nvPicPr>
        <p:blipFill>
          <a:blip r:embed="rId3"/>
          <a:stretch>
            <a:fillRect/>
          </a:stretch>
        </p:blipFill>
        <p:spPr>
          <a:xfrm>
            <a:off x="731864" y="1471560"/>
            <a:ext cx="2600270" cy="4609570"/>
          </a:xfrm>
          <a:prstGeom prst="rect">
            <a:avLst/>
          </a:prstGeom>
        </p:spPr>
      </p:pic>
      <p:pic>
        <p:nvPicPr>
          <p:cNvPr id="25" name="Picture 24" descr="A graph showing a trip duration&#10;&#10;Description automatically generated">
            <a:extLst>
              <a:ext uri="{FF2B5EF4-FFF2-40B4-BE49-F238E27FC236}">
                <a16:creationId xmlns:a16="http://schemas.microsoft.com/office/drawing/2014/main" id="{EA45C385-CDC3-6CE9-E31A-B3AA06A1D84C}"/>
              </a:ext>
            </a:extLst>
          </p:cNvPr>
          <p:cNvPicPr>
            <a:picLocks noChangeAspect="1"/>
          </p:cNvPicPr>
          <p:nvPr/>
        </p:nvPicPr>
        <p:blipFill>
          <a:blip r:embed="rId4"/>
          <a:stretch>
            <a:fillRect/>
          </a:stretch>
        </p:blipFill>
        <p:spPr>
          <a:xfrm>
            <a:off x="4214927" y="1530490"/>
            <a:ext cx="7433412" cy="2467952"/>
          </a:xfrm>
          <a:prstGeom prst="rect">
            <a:avLst/>
          </a:prstGeom>
        </p:spPr>
      </p:pic>
      <p:pic>
        <p:nvPicPr>
          <p:cNvPr id="27" name="Picture 26" descr="A graph with a number of blue bars&#10;&#10;Description automatically generated with medium confidence">
            <a:extLst>
              <a:ext uri="{FF2B5EF4-FFF2-40B4-BE49-F238E27FC236}">
                <a16:creationId xmlns:a16="http://schemas.microsoft.com/office/drawing/2014/main" id="{EE392BEF-7B12-798B-F036-F8E58C15470D}"/>
              </a:ext>
            </a:extLst>
          </p:cNvPr>
          <p:cNvPicPr>
            <a:picLocks noChangeAspect="1"/>
          </p:cNvPicPr>
          <p:nvPr/>
        </p:nvPicPr>
        <p:blipFill>
          <a:blip r:embed="rId5"/>
          <a:stretch>
            <a:fillRect/>
          </a:stretch>
        </p:blipFill>
        <p:spPr>
          <a:xfrm>
            <a:off x="4190139" y="4020236"/>
            <a:ext cx="7465558" cy="2215873"/>
          </a:xfrm>
          <a:prstGeom prst="rect">
            <a:avLst/>
          </a:prstGeom>
        </p:spPr>
      </p:pic>
      <p:sp>
        <p:nvSpPr>
          <p:cNvPr id="28" name="Rectangle 27">
            <a:extLst>
              <a:ext uri="{FF2B5EF4-FFF2-40B4-BE49-F238E27FC236}">
                <a16:creationId xmlns:a16="http://schemas.microsoft.com/office/drawing/2014/main" id="{3C2C0ADF-06EA-3337-DA31-29DE9C35067C}"/>
              </a:ext>
            </a:extLst>
          </p:cNvPr>
          <p:cNvSpPr/>
          <p:nvPr/>
        </p:nvSpPr>
        <p:spPr>
          <a:xfrm>
            <a:off x="3972279" y="6378048"/>
            <a:ext cx="4686604" cy="276999"/>
          </a:xfrm>
          <a:prstGeom prst="rect">
            <a:avLst/>
          </a:prstGeom>
        </p:spPr>
        <p:txBody>
          <a:bodyPr wrap="none">
            <a:spAutoFit/>
          </a:bodyPr>
          <a:lstStyle/>
          <a:p>
            <a:r>
              <a:rPr lang="en-US" sz="1200" dirty="0" err="1">
                <a:solidFill>
                  <a:schemeClr val="tx1">
                    <a:lumMod val="50000"/>
                    <a:lumOff val="50000"/>
                  </a:schemeClr>
                </a:solidFill>
              </a:rPr>
              <a:t>CitiBike</a:t>
            </a:r>
            <a:r>
              <a:rPr lang="en-US" sz="1200" dirty="0">
                <a:solidFill>
                  <a:schemeClr val="tx1">
                    <a:lumMod val="50000"/>
                    <a:lumOff val="50000"/>
                  </a:schemeClr>
                </a:solidFill>
              </a:rPr>
              <a:t> NYC trips data available at https://</a:t>
            </a:r>
            <a:r>
              <a:rPr lang="en-US" sz="1200" dirty="0" err="1">
                <a:solidFill>
                  <a:schemeClr val="tx1">
                    <a:lumMod val="50000"/>
                    <a:lumOff val="50000"/>
                  </a:schemeClr>
                </a:solidFill>
              </a:rPr>
              <a:t>citibikenyc.com</a:t>
            </a:r>
            <a:r>
              <a:rPr lang="en-US" sz="1200" dirty="0">
                <a:solidFill>
                  <a:schemeClr val="tx1">
                    <a:lumMod val="50000"/>
                    <a:lumOff val="50000"/>
                  </a:schemeClr>
                </a:solidFill>
              </a:rPr>
              <a:t>/system-data</a:t>
            </a:r>
          </a:p>
        </p:txBody>
      </p:sp>
    </p:spTree>
    <p:extLst>
      <p:ext uri="{BB962C8B-B14F-4D97-AF65-F5344CB8AC3E}">
        <p14:creationId xmlns:p14="http://schemas.microsoft.com/office/powerpoint/2010/main" val="20496760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9878-3E5D-8B41-9095-122314C67C85}"/>
              </a:ext>
            </a:extLst>
          </p:cNvPr>
          <p:cNvSpPr>
            <a:spLocks noGrp="1"/>
          </p:cNvSpPr>
          <p:nvPr>
            <p:ph type="title"/>
          </p:nvPr>
        </p:nvSpPr>
        <p:spPr/>
        <p:txBody>
          <a:bodyPr>
            <a:normAutofit fontScale="90000"/>
          </a:bodyPr>
          <a:lstStyle/>
          <a:p>
            <a:r>
              <a:rPr lang="en-US" dirty="0"/>
              <a:t>Why do we care about temporal graphs? Certain questions answered incorrectly without time info</a:t>
            </a:r>
          </a:p>
        </p:txBody>
      </p:sp>
      <p:sp>
        <p:nvSpPr>
          <p:cNvPr id="6" name="Content Placeholder 2">
            <a:extLst>
              <a:ext uri="{FF2B5EF4-FFF2-40B4-BE49-F238E27FC236}">
                <a16:creationId xmlns:a16="http://schemas.microsoft.com/office/drawing/2014/main" id="{93F3B4F7-CC54-1948-8170-0B6F23682353}"/>
              </a:ext>
            </a:extLst>
          </p:cNvPr>
          <p:cNvSpPr txBox="1">
            <a:spLocks/>
          </p:cNvSpPr>
          <p:nvPr/>
        </p:nvSpPr>
        <p:spPr>
          <a:xfrm>
            <a:off x="838200" y="6201901"/>
            <a:ext cx="11187923" cy="444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1">
                    <a:lumMod val="50000"/>
                  </a:schemeClr>
                </a:solidFill>
              </a:rPr>
              <a:t>M. Johannes and M. </a:t>
            </a:r>
            <a:r>
              <a:rPr lang="en-US" sz="1800" dirty="0" err="1">
                <a:solidFill>
                  <a:schemeClr val="accent1">
                    <a:lumMod val="50000"/>
                  </a:schemeClr>
                </a:solidFill>
              </a:rPr>
              <a:t>Kretzschmar</a:t>
            </a:r>
            <a:r>
              <a:rPr lang="en-US" sz="1800" dirty="0">
                <a:solidFill>
                  <a:schemeClr val="accent1">
                    <a:lumMod val="50000"/>
                  </a:schemeClr>
                </a:solidFill>
              </a:rPr>
              <a:t>, </a:t>
            </a:r>
            <a:r>
              <a:rPr lang="en-US" sz="1800" i="1" dirty="0">
                <a:solidFill>
                  <a:schemeClr val="accent1">
                    <a:lumMod val="50000"/>
                  </a:schemeClr>
                </a:solidFill>
              </a:rPr>
              <a:t>Forward thinking on backward tracing. </a:t>
            </a:r>
            <a:r>
              <a:rPr lang="en-US" sz="1800" dirty="0">
                <a:solidFill>
                  <a:schemeClr val="accent1">
                    <a:lumMod val="50000"/>
                  </a:schemeClr>
                </a:solidFill>
              </a:rPr>
              <a:t>Nature Physics 2021</a:t>
            </a:r>
          </a:p>
        </p:txBody>
      </p:sp>
      <p:pic>
        <p:nvPicPr>
          <p:cNvPr id="10" name="Picture 9">
            <a:extLst>
              <a:ext uri="{FF2B5EF4-FFF2-40B4-BE49-F238E27FC236}">
                <a16:creationId xmlns:a16="http://schemas.microsoft.com/office/drawing/2014/main" id="{EB3476A3-2FD3-5F45-B564-35988DDC01DF}"/>
              </a:ext>
            </a:extLst>
          </p:cNvPr>
          <p:cNvPicPr>
            <a:picLocks noChangeAspect="1"/>
          </p:cNvPicPr>
          <p:nvPr/>
        </p:nvPicPr>
        <p:blipFill>
          <a:blip r:embed="rId3"/>
          <a:stretch>
            <a:fillRect/>
          </a:stretch>
        </p:blipFill>
        <p:spPr>
          <a:xfrm>
            <a:off x="924261" y="1874160"/>
            <a:ext cx="6648301" cy="4144269"/>
          </a:xfrm>
          <a:prstGeom prst="rect">
            <a:avLst/>
          </a:prstGeom>
        </p:spPr>
      </p:pic>
      <p:sp>
        <p:nvSpPr>
          <p:cNvPr id="11" name="TextBox 10">
            <a:extLst>
              <a:ext uri="{FF2B5EF4-FFF2-40B4-BE49-F238E27FC236}">
                <a16:creationId xmlns:a16="http://schemas.microsoft.com/office/drawing/2014/main" id="{5B449120-DDB3-B840-83C3-8A4099A1774C}"/>
              </a:ext>
            </a:extLst>
          </p:cNvPr>
          <p:cNvSpPr txBox="1"/>
          <p:nvPr/>
        </p:nvSpPr>
        <p:spPr>
          <a:xfrm>
            <a:off x="7768984" y="3480792"/>
            <a:ext cx="3939092" cy="1938992"/>
          </a:xfrm>
          <a:prstGeom prst="rect">
            <a:avLst/>
          </a:prstGeom>
          <a:noFill/>
        </p:spPr>
        <p:txBody>
          <a:bodyPr wrap="square" rtlCol="0">
            <a:spAutoFit/>
          </a:bodyPr>
          <a:lstStyle/>
          <a:p>
            <a:pPr algn="ctr"/>
            <a:r>
              <a:rPr lang="en-US" sz="2400" i="1" dirty="0">
                <a:solidFill>
                  <a:srgbClr val="FF0000"/>
                </a:solidFill>
                <a:latin typeface="Calibri" panose="020F0502020204030204" pitchFamily="34" charset="0"/>
                <a:ea typeface="Bradley Hand" charset="0"/>
                <a:cs typeface="Calibri" panose="020F0502020204030204" pitchFamily="34" charset="0"/>
              </a:rPr>
              <a:t>Direction is incorrect if edge start time is missing.</a:t>
            </a:r>
          </a:p>
          <a:p>
            <a:pPr algn="ctr"/>
            <a:endParaRPr lang="en-US" sz="2400" i="1" dirty="0">
              <a:solidFill>
                <a:srgbClr val="FF0000"/>
              </a:solidFill>
              <a:latin typeface="Bradley Hand" charset="0"/>
              <a:ea typeface="Bradley Hand" charset="0"/>
              <a:cs typeface="Bradley Hand" charset="0"/>
            </a:endParaRPr>
          </a:p>
          <a:p>
            <a:pPr algn="ctr"/>
            <a:r>
              <a:rPr lang="en-US" sz="2400" i="1" dirty="0">
                <a:solidFill>
                  <a:srgbClr val="FF0000"/>
                </a:solidFill>
                <a:latin typeface="Calibri" panose="020F0502020204030204" pitchFamily="34" charset="0"/>
                <a:ea typeface="Bradley Hand" charset="0"/>
                <a:cs typeface="Calibri" panose="020F0502020204030204" pitchFamily="34" charset="0"/>
              </a:rPr>
              <a:t>False positives / negatives if edge duration is missing.</a:t>
            </a:r>
          </a:p>
        </p:txBody>
      </p:sp>
      <p:sp>
        <p:nvSpPr>
          <p:cNvPr id="3" name="Slide Number Placeholder 1">
            <a:extLst>
              <a:ext uri="{FF2B5EF4-FFF2-40B4-BE49-F238E27FC236}">
                <a16:creationId xmlns:a16="http://schemas.microsoft.com/office/drawing/2014/main" id="{F0958374-1066-CBA0-5862-9701083FB7FD}"/>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136</a:t>
            </a:fld>
            <a:endParaRPr lang="en-US" dirty="0"/>
          </a:p>
        </p:txBody>
      </p:sp>
    </p:spTree>
    <p:extLst>
      <p:ext uri="{BB962C8B-B14F-4D97-AF65-F5344CB8AC3E}">
        <p14:creationId xmlns:p14="http://schemas.microsoft.com/office/powerpoint/2010/main" val="13246674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FFB6-51AD-33B4-FB11-3977233EE621}"/>
              </a:ext>
            </a:extLst>
          </p:cNvPr>
          <p:cNvSpPr>
            <a:spLocks noGrp="1"/>
          </p:cNvSpPr>
          <p:nvPr>
            <p:ph type="title"/>
          </p:nvPr>
        </p:nvSpPr>
        <p:spPr/>
        <p:txBody>
          <a:bodyPr/>
          <a:lstStyle/>
          <a:p>
            <a:r>
              <a:rPr lang="en-US" dirty="0"/>
              <a:t>Is TGER sufficient for retrieving vertex’s neighbors in all temporal walks of interest?</a:t>
            </a:r>
          </a:p>
        </p:txBody>
      </p:sp>
      <p:pic>
        <p:nvPicPr>
          <p:cNvPr id="7" name="Content Placeholder 6">
            <a:extLst>
              <a:ext uri="{FF2B5EF4-FFF2-40B4-BE49-F238E27FC236}">
                <a16:creationId xmlns:a16="http://schemas.microsoft.com/office/drawing/2014/main" id="{122D3ED3-D5DE-0EF5-09D6-88DF4B64DE51}"/>
              </a:ext>
            </a:extLst>
          </p:cNvPr>
          <p:cNvPicPr>
            <a:picLocks noGrp="1" noChangeAspect="1"/>
          </p:cNvPicPr>
          <p:nvPr>
            <p:ph idx="1"/>
          </p:nvPr>
        </p:nvPicPr>
        <p:blipFill>
          <a:blip r:embed="rId2"/>
          <a:stretch>
            <a:fillRect/>
          </a:stretch>
        </p:blipFill>
        <p:spPr>
          <a:xfrm>
            <a:off x="1711508" y="2307217"/>
            <a:ext cx="8768984" cy="3221831"/>
          </a:xfrm>
        </p:spPr>
      </p:pic>
    </p:spTree>
    <p:extLst>
      <p:ext uri="{BB962C8B-B14F-4D97-AF65-F5344CB8AC3E}">
        <p14:creationId xmlns:p14="http://schemas.microsoft.com/office/powerpoint/2010/main" val="3894407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p:txBody>
          <a:bodyPr/>
          <a:lstStyle/>
          <a:p>
            <a:r>
              <a:rPr lang="en-US" dirty="0"/>
              <a:t>What is a Graph View?</a:t>
            </a:r>
          </a:p>
        </p:txBody>
      </p:sp>
      <p:sp>
        <p:nvSpPr>
          <p:cNvPr id="3" name="Content Placeholder 2">
            <a:extLst>
              <a:ext uri="{FF2B5EF4-FFF2-40B4-BE49-F238E27FC236}">
                <a16:creationId xmlns:a16="http://schemas.microsoft.com/office/drawing/2014/main" id="{297D7A59-1D71-734F-98FB-3D2B7AC11D78}"/>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9" name="Picture 8">
            <a:extLst>
              <a:ext uri="{FF2B5EF4-FFF2-40B4-BE49-F238E27FC236}">
                <a16:creationId xmlns:a16="http://schemas.microsoft.com/office/drawing/2014/main" id="{5B54804D-664F-7346-AD10-F613EA936EE7}"/>
              </a:ext>
            </a:extLst>
          </p:cNvPr>
          <p:cNvPicPr>
            <a:picLocks noChangeAspect="1"/>
          </p:cNvPicPr>
          <p:nvPr/>
        </p:nvPicPr>
        <p:blipFill>
          <a:blip r:embed="rId3"/>
          <a:stretch>
            <a:fillRect/>
          </a:stretch>
        </p:blipFill>
        <p:spPr>
          <a:xfrm>
            <a:off x="1665725" y="4838816"/>
            <a:ext cx="1596746" cy="861167"/>
          </a:xfrm>
          <a:prstGeom prst="rect">
            <a:avLst/>
          </a:prstGeom>
        </p:spPr>
      </p:pic>
      <p:sp>
        <p:nvSpPr>
          <p:cNvPr id="14" name="Rectangle 13">
            <a:extLst>
              <a:ext uri="{FF2B5EF4-FFF2-40B4-BE49-F238E27FC236}">
                <a16:creationId xmlns:a16="http://schemas.microsoft.com/office/drawing/2014/main" id="{B44251DB-C388-CE43-AAE5-5C9F2052087C}"/>
              </a:ext>
            </a:extLst>
          </p:cNvPr>
          <p:cNvSpPr/>
          <p:nvPr/>
        </p:nvSpPr>
        <p:spPr>
          <a:xfrm>
            <a:off x="749242" y="4469484"/>
            <a:ext cx="3732240" cy="369332"/>
          </a:xfrm>
          <a:prstGeom prst="rect">
            <a:avLst/>
          </a:prstGeom>
        </p:spPr>
        <p:txBody>
          <a:bodyPr wrap="none">
            <a:spAutoFit/>
          </a:bodyPr>
          <a:lstStyle/>
          <a:p>
            <a:pPr algn="ctr"/>
            <a:r>
              <a:rPr lang="en-US" i="1" dirty="0">
                <a:latin typeface="Calibri" panose="020F0502020204030204" pitchFamily="34" charset="0"/>
                <a:ea typeface="Bradley Hand" charset="0"/>
                <a:cs typeface="Calibri" panose="020F0502020204030204" pitchFamily="34" charset="0"/>
              </a:rPr>
              <a:t>V1: “Which files has Job1 written to?”</a:t>
            </a:r>
          </a:p>
        </p:txBody>
      </p:sp>
      <p:pic>
        <p:nvPicPr>
          <p:cNvPr id="20" name="Picture 19">
            <a:extLst>
              <a:ext uri="{FF2B5EF4-FFF2-40B4-BE49-F238E27FC236}">
                <a16:creationId xmlns:a16="http://schemas.microsoft.com/office/drawing/2014/main" id="{7AE68CA4-E871-564D-93FE-946AC44C06BC}"/>
              </a:ext>
            </a:extLst>
          </p:cNvPr>
          <p:cNvPicPr>
            <a:picLocks noChangeAspect="1"/>
          </p:cNvPicPr>
          <p:nvPr/>
        </p:nvPicPr>
        <p:blipFill>
          <a:blip r:embed="rId4"/>
          <a:stretch>
            <a:fillRect/>
          </a:stretch>
        </p:blipFill>
        <p:spPr>
          <a:xfrm>
            <a:off x="1605190" y="2042807"/>
            <a:ext cx="8984177" cy="1922540"/>
          </a:xfrm>
          <a:prstGeom prst="rect">
            <a:avLst/>
          </a:prstGeom>
        </p:spPr>
      </p:pic>
      <p:sp>
        <p:nvSpPr>
          <p:cNvPr id="21" name="Rectangle 20">
            <a:extLst>
              <a:ext uri="{FF2B5EF4-FFF2-40B4-BE49-F238E27FC236}">
                <a16:creationId xmlns:a16="http://schemas.microsoft.com/office/drawing/2014/main" id="{DBEA63A4-E68D-6640-9EBD-3D686FF75D3E}"/>
              </a:ext>
            </a:extLst>
          </p:cNvPr>
          <p:cNvSpPr/>
          <p:nvPr/>
        </p:nvSpPr>
        <p:spPr>
          <a:xfrm>
            <a:off x="6052424" y="4496183"/>
            <a:ext cx="3398494" cy="369332"/>
          </a:xfrm>
          <a:prstGeom prst="rect">
            <a:avLst/>
          </a:prstGeom>
        </p:spPr>
        <p:txBody>
          <a:bodyPr wrap="none">
            <a:spAutoFit/>
          </a:bodyPr>
          <a:lstStyle/>
          <a:p>
            <a:pPr algn="ctr"/>
            <a:r>
              <a:rPr lang="en-US" i="1" dirty="0">
                <a:latin typeface="Calibri" panose="020F0502020204030204" pitchFamily="34" charset="0"/>
                <a:ea typeface="Bradley Hand" charset="0"/>
                <a:cs typeface="Calibri" panose="020F0502020204030204" pitchFamily="34" charset="0"/>
              </a:rPr>
              <a:t>V2: “Which jobs depend on Job1?”</a:t>
            </a:r>
          </a:p>
        </p:txBody>
      </p:sp>
      <p:pic>
        <p:nvPicPr>
          <p:cNvPr id="23" name="Picture 22">
            <a:extLst>
              <a:ext uri="{FF2B5EF4-FFF2-40B4-BE49-F238E27FC236}">
                <a16:creationId xmlns:a16="http://schemas.microsoft.com/office/drawing/2014/main" id="{8B8DDD3D-1B24-EB4B-9629-0E818F7B0E14}"/>
              </a:ext>
            </a:extLst>
          </p:cNvPr>
          <p:cNvPicPr>
            <a:picLocks noChangeAspect="1"/>
          </p:cNvPicPr>
          <p:nvPr/>
        </p:nvPicPr>
        <p:blipFill>
          <a:blip r:embed="rId5"/>
          <a:stretch>
            <a:fillRect/>
          </a:stretch>
        </p:blipFill>
        <p:spPr>
          <a:xfrm>
            <a:off x="5807143" y="4821183"/>
            <a:ext cx="2158752" cy="896431"/>
          </a:xfrm>
          <a:prstGeom prst="rect">
            <a:avLst/>
          </a:prstGeom>
        </p:spPr>
      </p:pic>
      <p:pic>
        <p:nvPicPr>
          <p:cNvPr id="24" name="Picture 23">
            <a:extLst>
              <a:ext uri="{FF2B5EF4-FFF2-40B4-BE49-F238E27FC236}">
                <a16:creationId xmlns:a16="http://schemas.microsoft.com/office/drawing/2014/main" id="{B83D8C4F-82BB-1B43-A91C-365FB85CF583}"/>
              </a:ext>
            </a:extLst>
          </p:cNvPr>
          <p:cNvPicPr>
            <a:picLocks noChangeAspect="1"/>
          </p:cNvPicPr>
          <p:nvPr/>
        </p:nvPicPr>
        <p:blipFill>
          <a:blip r:embed="rId6"/>
          <a:stretch>
            <a:fillRect/>
          </a:stretch>
        </p:blipFill>
        <p:spPr>
          <a:xfrm>
            <a:off x="8656221" y="4884270"/>
            <a:ext cx="2005293" cy="815713"/>
          </a:xfrm>
          <a:prstGeom prst="rect">
            <a:avLst/>
          </a:prstGeom>
        </p:spPr>
      </p:pic>
      <p:sp>
        <p:nvSpPr>
          <p:cNvPr id="4" name="Slide Number Placeholder 3">
            <a:extLst>
              <a:ext uri="{FF2B5EF4-FFF2-40B4-BE49-F238E27FC236}">
                <a16:creationId xmlns:a16="http://schemas.microsoft.com/office/drawing/2014/main" id="{95F07B93-2FF1-5046-88D6-39A152591323}"/>
              </a:ext>
            </a:extLst>
          </p:cNvPr>
          <p:cNvSpPr>
            <a:spLocks noGrp="1"/>
          </p:cNvSpPr>
          <p:nvPr>
            <p:ph type="sldNum" sz="quarter" idx="12"/>
          </p:nvPr>
        </p:nvSpPr>
        <p:spPr/>
        <p:txBody>
          <a:bodyPr/>
          <a:lstStyle/>
          <a:p>
            <a:fld id="{B2616F0E-BCAF-964B-B067-C622FBF8CA6B}" type="slidenum">
              <a:rPr lang="en-US" smtClean="0"/>
              <a:t>14</a:t>
            </a:fld>
            <a:endParaRPr lang="en-US"/>
          </a:p>
        </p:txBody>
      </p:sp>
    </p:spTree>
    <p:extLst>
      <p:ext uri="{BB962C8B-B14F-4D97-AF65-F5344CB8AC3E}">
        <p14:creationId xmlns:p14="http://schemas.microsoft.com/office/powerpoint/2010/main" val="113042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dirty="0"/>
              <a:t>Key Insight: exploit regular structure in graphs to improve query performance</a:t>
            </a:r>
            <a:endParaRPr lang="en-US" dirty="0">
              <a:solidFill>
                <a:srgbClr val="FF0000"/>
              </a:solidFill>
            </a:endParaRPr>
          </a:p>
        </p:txBody>
      </p:sp>
      <p:grpSp>
        <p:nvGrpSpPr>
          <p:cNvPr id="23" name="Group 22">
            <a:extLst>
              <a:ext uri="{FF2B5EF4-FFF2-40B4-BE49-F238E27FC236}">
                <a16:creationId xmlns:a16="http://schemas.microsoft.com/office/drawing/2014/main" id="{6ADF810F-B594-FB45-AD3E-2C547323A52B}"/>
              </a:ext>
            </a:extLst>
          </p:cNvPr>
          <p:cNvGrpSpPr/>
          <p:nvPr/>
        </p:nvGrpSpPr>
        <p:grpSpPr>
          <a:xfrm>
            <a:off x="-287895" y="365125"/>
            <a:ext cx="5474494" cy="4622510"/>
            <a:chOff x="-428081" y="550218"/>
            <a:chExt cx="5474494" cy="4622510"/>
          </a:xfrm>
        </p:grpSpPr>
        <p:grpSp>
          <p:nvGrpSpPr>
            <p:cNvPr id="4" name="Group 3">
              <a:extLst>
                <a:ext uri="{FF2B5EF4-FFF2-40B4-BE49-F238E27FC236}">
                  <a16:creationId xmlns:a16="http://schemas.microsoft.com/office/drawing/2014/main" id="{A31E2749-15EF-DD44-9540-6A8AEFCA8362}"/>
                </a:ext>
              </a:extLst>
            </p:cNvPr>
            <p:cNvGrpSpPr/>
            <p:nvPr/>
          </p:nvGrpSpPr>
          <p:grpSpPr>
            <a:xfrm>
              <a:off x="838200" y="550218"/>
              <a:ext cx="3010381" cy="4622510"/>
              <a:chOff x="1050141" y="664588"/>
              <a:chExt cx="3010381" cy="4622510"/>
            </a:xfrm>
          </p:grpSpPr>
          <p:sp>
            <p:nvSpPr>
              <p:cNvPr id="5" name="Arc 4">
                <a:extLst>
                  <a:ext uri="{FF2B5EF4-FFF2-40B4-BE49-F238E27FC236}">
                    <a16:creationId xmlns:a16="http://schemas.microsoft.com/office/drawing/2014/main" id="{6E08D39C-D1A9-5B47-9ECB-A217A624EB2A}"/>
                  </a:ext>
                </a:extLst>
              </p:cNvPr>
              <p:cNvSpPr/>
              <p:nvPr/>
            </p:nvSpPr>
            <p:spPr>
              <a:xfrm rot="18888051">
                <a:off x="1275061" y="2548326"/>
                <a:ext cx="2670925" cy="2806620"/>
              </a:xfrm>
              <a:prstGeom prst="arc">
                <a:avLst>
                  <a:gd name="adj1" fmla="val 16251476"/>
                  <a:gd name="adj2" fmla="val 215090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3DF9EC2A-80FA-C84E-B9A9-55DACB1F6DAD}"/>
                  </a:ext>
                </a:extLst>
              </p:cNvPr>
              <p:cNvGrpSpPr/>
              <p:nvPr/>
            </p:nvGrpSpPr>
            <p:grpSpPr>
              <a:xfrm>
                <a:off x="1050141" y="664588"/>
                <a:ext cx="3010381" cy="3171106"/>
                <a:chOff x="1050141" y="664588"/>
                <a:chExt cx="3010381" cy="3171106"/>
              </a:xfrm>
            </p:grpSpPr>
            <p:grpSp>
              <p:nvGrpSpPr>
                <p:cNvPr id="7" name="Group 6">
                  <a:extLst>
                    <a:ext uri="{FF2B5EF4-FFF2-40B4-BE49-F238E27FC236}">
                      <a16:creationId xmlns:a16="http://schemas.microsoft.com/office/drawing/2014/main" id="{1880274E-D84F-3949-AA28-A84E55F68854}"/>
                    </a:ext>
                  </a:extLst>
                </p:cNvPr>
                <p:cNvGrpSpPr/>
                <p:nvPr/>
              </p:nvGrpSpPr>
              <p:grpSpPr>
                <a:xfrm>
                  <a:off x="1050141" y="2204800"/>
                  <a:ext cx="3010381" cy="1630894"/>
                  <a:chOff x="1050141" y="2204800"/>
                  <a:chExt cx="3010381" cy="1630894"/>
                </a:xfrm>
              </p:grpSpPr>
              <p:sp>
                <p:nvSpPr>
                  <p:cNvPr id="10" name="Oval 9">
                    <a:extLst>
                      <a:ext uri="{FF2B5EF4-FFF2-40B4-BE49-F238E27FC236}">
                        <a16:creationId xmlns:a16="http://schemas.microsoft.com/office/drawing/2014/main" id="{C6DB81BF-6441-BA46-AFDA-E2997276A9FB}"/>
                      </a:ext>
                    </a:extLst>
                  </p:cNvPr>
                  <p:cNvSpPr/>
                  <p:nvPr/>
                </p:nvSpPr>
                <p:spPr>
                  <a:xfrm>
                    <a:off x="1069675" y="2708694"/>
                    <a:ext cx="548640" cy="54864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A9E3CC3-9767-124D-BDEE-A5A4A6DFA8F7}"/>
                      </a:ext>
                    </a:extLst>
                  </p:cNvPr>
                  <p:cNvSpPr/>
                  <p:nvPr/>
                </p:nvSpPr>
                <p:spPr>
                  <a:xfrm>
                    <a:off x="1050141" y="3242291"/>
                    <a:ext cx="570990" cy="430887"/>
                  </a:xfrm>
                  <a:prstGeom prst="rect">
                    <a:avLst/>
                  </a:prstGeom>
                </p:spPr>
                <p:txBody>
                  <a:bodyPr wrap="none">
                    <a:spAutoFit/>
                  </a:bodyPr>
                  <a:lstStyle/>
                  <a:p>
                    <a:r>
                      <a:rPr lang="en-US" sz="2200" dirty="0"/>
                      <a:t>Job</a:t>
                    </a:r>
                  </a:p>
                </p:txBody>
              </p:sp>
              <p:sp>
                <p:nvSpPr>
                  <p:cNvPr id="12" name="Rounded Rectangle 11">
                    <a:extLst>
                      <a:ext uri="{FF2B5EF4-FFF2-40B4-BE49-F238E27FC236}">
                        <a16:creationId xmlns:a16="http://schemas.microsoft.com/office/drawing/2014/main" id="{5D82111C-10D4-BD4A-841C-0E1E70954280}"/>
                      </a:ext>
                    </a:extLst>
                  </p:cNvPr>
                  <p:cNvSpPr/>
                  <p:nvPr/>
                </p:nvSpPr>
                <p:spPr>
                  <a:xfrm>
                    <a:off x="3495608" y="2708694"/>
                    <a:ext cx="552090" cy="54864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818D58-A838-1745-8C76-9932662BA147}"/>
                      </a:ext>
                    </a:extLst>
                  </p:cNvPr>
                  <p:cNvSpPr/>
                  <p:nvPr/>
                </p:nvSpPr>
                <p:spPr>
                  <a:xfrm>
                    <a:off x="1831897" y="2204800"/>
                    <a:ext cx="1273747" cy="430887"/>
                  </a:xfrm>
                  <a:prstGeom prst="rect">
                    <a:avLst/>
                  </a:prstGeom>
                </p:spPr>
                <p:txBody>
                  <a:bodyPr wrap="none">
                    <a:spAutoFit/>
                  </a:bodyPr>
                  <a:lstStyle/>
                  <a:p>
                    <a:r>
                      <a:rPr lang="en-US" sz="2200" dirty="0" err="1"/>
                      <a:t>writes_to</a:t>
                    </a:r>
                    <a:endParaRPr lang="en-US" sz="2200" dirty="0"/>
                  </a:p>
                </p:txBody>
              </p:sp>
              <p:sp>
                <p:nvSpPr>
                  <p:cNvPr id="14" name="Rectangle 13">
                    <a:extLst>
                      <a:ext uri="{FF2B5EF4-FFF2-40B4-BE49-F238E27FC236}">
                        <a16:creationId xmlns:a16="http://schemas.microsoft.com/office/drawing/2014/main" id="{0EC49097-48BF-0E4B-B7A4-644BCF51DE85}"/>
                      </a:ext>
                    </a:extLst>
                  </p:cNvPr>
                  <p:cNvSpPr/>
                  <p:nvPr/>
                </p:nvSpPr>
                <p:spPr>
                  <a:xfrm>
                    <a:off x="3476708" y="3242290"/>
                    <a:ext cx="583814" cy="430887"/>
                  </a:xfrm>
                  <a:prstGeom prst="rect">
                    <a:avLst/>
                  </a:prstGeom>
                </p:spPr>
                <p:txBody>
                  <a:bodyPr wrap="none">
                    <a:spAutoFit/>
                  </a:bodyPr>
                  <a:lstStyle/>
                  <a:p>
                    <a:r>
                      <a:rPr lang="en-US" sz="2200" dirty="0"/>
                      <a:t>File</a:t>
                    </a:r>
                  </a:p>
                </p:txBody>
              </p:sp>
              <p:sp>
                <p:nvSpPr>
                  <p:cNvPr id="15" name="Rectangle 14">
                    <a:extLst>
                      <a:ext uri="{FF2B5EF4-FFF2-40B4-BE49-F238E27FC236}">
                        <a16:creationId xmlns:a16="http://schemas.microsoft.com/office/drawing/2014/main" id="{C71BFBE4-B78E-9C44-90CA-E5ABAA6BA33E}"/>
                      </a:ext>
                    </a:extLst>
                  </p:cNvPr>
                  <p:cNvSpPr/>
                  <p:nvPr/>
                </p:nvSpPr>
                <p:spPr>
                  <a:xfrm>
                    <a:off x="1804533" y="3404807"/>
                    <a:ext cx="1433149" cy="430887"/>
                  </a:xfrm>
                  <a:prstGeom prst="rect">
                    <a:avLst/>
                  </a:prstGeom>
                </p:spPr>
                <p:txBody>
                  <a:bodyPr wrap="none">
                    <a:spAutoFit/>
                  </a:bodyPr>
                  <a:lstStyle/>
                  <a:p>
                    <a:r>
                      <a:rPr lang="en-US" sz="2200" dirty="0" err="1"/>
                      <a:t>is_read_by</a:t>
                    </a:r>
                    <a:endParaRPr lang="en-US" sz="2200" dirty="0"/>
                  </a:p>
                </p:txBody>
              </p:sp>
            </p:grpSp>
            <p:sp>
              <p:nvSpPr>
                <p:cNvPr id="9" name="Arc 8">
                  <a:extLst>
                    <a:ext uri="{FF2B5EF4-FFF2-40B4-BE49-F238E27FC236}">
                      <a16:creationId xmlns:a16="http://schemas.microsoft.com/office/drawing/2014/main" id="{BF596493-2210-E14E-8781-130A7E55B7C3}"/>
                    </a:ext>
                  </a:extLst>
                </p:cNvPr>
                <p:cNvSpPr/>
                <p:nvPr/>
              </p:nvSpPr>
              <p:spPr>
                <a:xfrm rot="8111398">
                  <a:off x="1185646" y="664588"/>
                  <a:ext cx="2670925" cy="2806620"/>
                </a:xfrm>
                <a:prstGeom prst="arc">
                  <a:avLst>
                    <a:gd name="adj1" fmla="val 16251476"/>
                    <a:gd name="adj2" fmla="val 215090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6" name="TextBox 15">
              <a:extLst>
                <a:ext uri="{FF2B5EF4-FFF2-40B4-BE49-F238E27FC236}">
                  <a16:creationId xmlns:a16="http://schemas.microsoft.com/office/drawing/2014/main" id="{641E933F-9E9F-7A45-A7BF-7D6C2766C24C}"/>
                </a:ext>
              </a:extLst>
            </p:cNvPr>
            <p:cNvSpPr txBox="1"/>
            <p:nvPr/>
          </p:nvSpPr>
          <p:spPr>
            <a:xfrm>
              <a:off x="-428081" y="3663110"/>
              <a:ext cx="5474494" cy="369332"/>
            </a:xfrm>
            <a:prstGeom prst="rect">
              <a:avLst/>
            </a:prstGeom>
            <a:noFill/>
          </p:spPr>
          <p:txBody>
            <a:bodyPr wrap="square" rtlCol="0">
              <a:spAutoFit/>
            </a:bodyPr>
            <a:lstStyle/>
            <a:p>
              <a:pPr algn="ctr"/>
              <a:r>
                <a:rPr lang="en-US" i="1" dirty="0">
                  <a:latin typeface="Calibri" panose="020F0502020204030204" pitchFamily="34" charset="0"/>
                  <a:ea typeface="Bradley Hand" charset="0"/>
                  <a:cs typeface="Calibri" panose="020F0502020204030204" pitchFamily="34" charset="0"/>
                </a:rPr>
                <a:t>Schema for data lineage graph.</a:t>
              </a:r>
            </a:p>
          </p:txBody>
        </p:sp>
      </p:grpSp>
      <p:pic>
        <p:nvPicPr>
          <p:cNvPr id="17" name="Picture 16">
            <a:extLst>
              <a:ext uri="{FF2B5EF4-FFF2-40B4-BE49-F238E27FC236}">
                <a16:creationId xmlns:a16="http://schemas.microsoft.com/office/drawing/2014/main" id="{B1C16C65-5B93-C24E-AAE4-E52AD3196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5495">
            <a:off x="4228005" y="2502252"/>
            <a:ext cx="905303" cy="812110"/>
          </a:xfrm>
          <a:prstGeom prst="rect">
            <a:avLst/>
          </a:prstGeom>
        </p:spPr>
      </p:pic>
      <p:pic>
        <p:nvPicPr>
          <p:cNvPr id="2" name="Picture 1">
            <a:extLst>
              <a:ext uri="{FF2B5EF4-FFF2-40B4-BE49-F238E27FC236}">
                <a16:creationId xmlns:a16="http://schemas.microsoft.com/office/drawing/2014/main" id="{3AA188FE-EBC0-AD44-9065-1BFF6F330292}"/>
              </a:ext>
            </a:extLst>
          </p:cNvPr>
          <p:cNvPicPr>
            <a:picLocks noChangeAspect="1"/>
          </p:cNvPicPr>
          <p:nvPr/>
        </p:nvPicPr>
        <p:blipFill>
          <a:blip r:embed="rId4"/>
          <a:stretch>
            <a:fillRect/>
          </a:stretch>
        </p:blipFill>
        <p:spPr>
          <a:xfrm>
            <a:off x="6070739" y="1821942"/>
            <a:ext cx="2663111" cy="738898"/>
          </a:xfrm>
          <a:prstGeom prst="rect">
            <a:avLst/>
          </a:prstGeom>
        </p:spPr>
      </p:pic>
      <p:pic>
        <p:nvPicPr>
          <p:cNvPr id="18" name="Picture 17">
            <a:extLst>
              <a:ext uri="{FF2B5EF4-FFF2-40B4-BE49-F238E27FC236}">
                <a16:creationId xmlns:a16="http://schemas.microsoft.com/office/drawing/2014/main" id="{C57E1E96-01D3-A441-8B4F-FBAE5ABFDF19}"/>
              </a:ext>
            </a:extLst>
          </p:cNvPr>
          <p:cNvPicPr>
            <a:picLocks noChangeAspect="1"/>
          </p:cNvPicPr>
          <p:nvPr/>
        </p:nvPicPr>
        <p:blipFill>
          <a:blip r:embed="rId5"/>
          <a:stretch>
            <a:fillRect/>
          </a:stretch>
        </p:blipFill>
        <p:spPr>
          <a:xfrm>
            <a:off x="5283565" y="2868644"/>
            <a:ext cx="2662857" cy="758605"/>
          </a:xfrm>
          <a:prstGeom prst="rect">
            <a:avLst/>
          </a:prstGeom>
        </p:spPr>
      </p:pic>
      <p:pic>
        <p:nvPicPr>
          <p:cNvPr id="20" name="Picture 19">
            <a:extLst>
              <a:ext uri="{FF2B5EF4-FFF2-40B4-BE49-F238E27FC236}">
                <a16:creationId xmlns:a16="http://schemas.microsoft.com/office/drawing/2014/main" id="{A9079C9D-2E35-4F44-9B17-23B675623CE9}"/>
              </a:ext>
            </a:extLst>
          </p:cNvPr>
          <p:cNvPicPr>
            <a:picLocks noChangeAspect="1"/>
          </p:cNvPicPr>
          <p:nvPr/>
        </p:nvPicPr>
        <p:blipFill>
          <a:blip r:embed="rId6"/>
          <a:stretch>
            <a:fillRect/>
          </a:stretch>
        </p:blipFill>
        <p:spPr>
          <a:xfrm>
            <a:off x="9521025" y="1846768"/>
            <a:ext cx="2055294" cy="932787"/>
          </a:xfrm>
          <a:prstGeom prst="rect">
            <a:avLst/>
          </a:prstGeom>
        </p:spPr>
      </p:pic>
      <p:pic>
        <p:nvPicPr>
          <p:cNvPr id="21" name="Picture 20">
            <a:extLst>
              <a:ext uri="{FF2B5EF4-FFF2-40B4-BE49-F238E27FC236}">
                <a16:creationId xmlns:a16="http://schemas.microsoft.com/office/drawing/2014/main" id="{B1D05074-F32A-824E-A205-8DCFCC0E85F9}"/>
              </a:ext>
            </a:extLst>
          </p:cNvPr>
          <p:cNvPicPr>
            <a:picLocks noChangeAspect="1"/>
          </p:cNvPicPr>
          <p:nvPr/>
        </p:nvPicPr>
        <p:blipFill>
          <a:blip r:embed="rId7"/>
          <a:stretch>
            <a:fillRect/>
          </a:stretch>
        </p:blipFill>
        <p:spPr>
          <a:xfrm>
            <a:off x="8376062" y="2816948"/>
            <a:ext cx="2172610" cy="971091"/>
          </a:xfrm>
          <a:prstGeom prst="rect">
            <a:avLst/>
          </a:prstGeom>
        </p:spPr>
      </p:pic>
      <p:sp>
        <p:nvSpPr>
          <p:cNvPr id="26" name="Rectangle 25">
            <a:extLst>
              <a:ext uri="{FF2B5EF4-FFF2-40B4-BE49-F238E27FC236}">
                <a16:creationId xmlns:a16="http://schemas.microsoft.com/office/drawing/2014/main" id="{E409D195-E559-1D4E-99E5-C97241105E2C}"/>
              </a:ext>
            </a:extLst>
          </p:cNvPr>
          <p:cNvSpPr/>
          <p:nvPr/>
        </p:nvSpPr>
        <p:spPr>
          <a:xfrm>
            <a:off x="4795094" y="3731551"/>
            <a:ext cx="7107677" cy="400110"/>
          </a:xfrm>
          <a:prstGeom prst="rect">
            <a:avLst/>
          </a:prstGeom>
        </p:spPr>
        <p:txBody>
          <a:bodyPr wrap="square">
            <a:spAutoFit/>
          </a:bodyPr>
          <a:lstStyle/>
          <a:p>
            <a:r>
              <a:rPr lang="en-US" sz="2000" dirty="0"/>
              <a:t>Schema dictates </a:t>
            </a:r>
            <a:r>
              <a:rPr lang="en-US" sz="2000" b="1" dirty="0">
                <a:solidFill>
                  <a:srgbClr val="FF0000"/>
                </a:solidFill>
              </a:rPr>
              <a:t>regularity: </a:t>
            </a:r>
            <a:r>
              <a:rPr lang="en-US" sz="2000" dirty="0"/>
              <a:t>can use it to infer smaller </a:t>
            </a:r>
            <a:r>
              <a:rPr lang="en-US" sz="2000" b="1" dirty="0">
                <a:solidFill>
                  <a:srgbClr val="FF0000"/>
                </a:solidFill>
              </a:rPr>
              <a:t>graph views</a:t>
            </a:r>
            <a:r>
              <a:rPr lang="en-US" sz="2000" dirty="0"/>
              <a:t>.</a:t>
            </a:r>
          </a:p>
        </p:txBody>
      </p:sp>
      <p:sp>
        <p:nvSpPr>
          <p:cNvPr id="27" name="Slide Number Placeholder 26">
            <a:extLst>
              <a:ext uri="{FF2B5EF4-FFF2-40B4-BE49-F238E27FC236}">
                <a16:creationId xmlns:a16="http://schemas.microsoft.com/office/drawing/2014/main" id="{FAF4DF2E-7095-374B-B8D8-A7BC553A0584}"/>
              </a:ext>
            </a:extLst>
          </p:cNvPr>
          <p:cNvSpPr>
            <a:spLocks noGrp="1"/>
          </p:cNvSpPr>
          <p:nvPr>
            <p:ph type="sldNum" sz="quarter" idx="12"/>
          </p:nvPr>
        </p:nvSpPr>
        <p:spPr/>
        <p:txBody>
          <a:bodyPr/>
          <a:lstStyle/>
          <a:p>
            <a:fld id="{B2616F0E-BCAF-964B-B067-C622FBF8CA6B}" type="slidenum">
              <a:rPr lang="en-US" smtClean="0"/>
              <a:t>15</a:t>
            </a:fld>
            <a:endParaRPr lang="en-US"/>
          </a:p>
        </p:txBody>
      </p:sp>
    </p:spTree>
    <p:extLst>
      <p:ext uri="{BB962C8B-B14F-4D97-AF65-F5344CB8AC3E}">
        <p14:creationId xmlns:p14="http://schemas.microsoft.com/office/powerpoint/2010/main" val="3711129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dirty="0"/>
              <a:t>Key Insight: exploit regular structure in graphs to improve query performance</a:t>
            </a:r>
            <a:endParaRPr lang="en-US" dirty="0">
              <a:solidFill>
                <a:srgbClr val="FF0000"/>
              </a:solidFill>
            </a:endParaRPr>
          </a:p>
        </p:txBody>
      </p:sp>
      <p:sp>
        <p:nvSpPr>
          <p:cNvPr id="8" name="Content Placeholder 2">
            <a:extLst>
              <a:ext uri="{FF2B5EF4-FFF2-40B4-BE49-F238E27FC236}">
                <a16:creationId xmlns:a16="http://schemas.microsoft.com/office/drawing/2014/main" id="{ECE91D5B-88D0-CF46-9813-E552C4AFAF0F}"/>
              </a:ext>
            </a:extLst>
          </p:cNvPr>
          <p:cNvSpPr>
            <a:spLocks noGrp="1"/>
          </p:cNvSpPr>
          <p:nvPr>
            <p:ph idx="1"/>
          </p:nvPr>
        </p:nvSpPr>
        <p:spPr>
          <a:xfrm>
            <a:off x="5839416" y="4914299"/>
            <a:ext cx="6340168" cy="1633054"/>
          </a:xfrm>
        </p:spPr>
        <p:txBody>
          <a:bodyPr>
            <a:normAutofit/>
          </a:bodyPr>
          <a:lstStyle/>
          <a:p>
            <a:pPr marL="0" indent="0">
              <a:buNone/>
            </a:pPr>
            <a:endParaRPr lang="en-US" i="1" dirty="0"/>
          </a:p>
          <a:p>
            <a:pPr marL="0" indent="0">
              <a:buNone/>
            </a:pPr>
            <a:r>
              <a:rPr lang="en-US" sz="2000" dirty="0"/>
              <a:t>Graph data </a:t>
            </a:r>
            <a:r>
              <a:rPr lang="en-US" sz="2000" b="1" dirty="0">
                <a:solidFill>
                  <a:srgbClr val="FF0000"/>
                </a:solidFill>
              </a:rPr>
              <a:t>statistics</a:t>
            </a:r>
            <a:r>
              <a:rPr lang="en-US" sz="2000" dirty="0"/>
              <a:t> tell us when these views have a lot </a:t>
            </a:r>
            <a:r>
              <a:rPr lang="en-US" sz="2000" b="1" dirty="0">
                <a:solidFill>
                  <a:srgbClr val="FF0000"/>
                </a:solidFill>
              </a:rPr>
              <a:t>fewer vertices and edges</a:t>
            </a:r>
            <a:r>
              <a:rPr lang="en-US" sz="2000" dirty="0"/>
              <a:t>, leading to much faster queries.</a:t>
            </a:r>
          </a:p>
        </p:txBody>
      </p:sp>
      <p:grpSp>
        <p:nvGrpSpPr>
          <p:cNvPr id="23" name="Group 22">
            <a:extLst>
              <a:ext uri="{FF2B5EF4-FFF2-40B4-BE49-F238E27FC236}">
                <a16:creationId xmlns:a16="http://schemas.microsoft.com/office/drawing/2014/main" id="{6ADF810F-B594-FB45-AD3E-2C547323A52B}"/>
              </a:ext>
            </a:extLst>
          </p:cNvPr>
          <p:cNvGrpSpPr/>
          <p:nvPr/>
        </p:nvGrpSpPr>
        <p:grpSpPr>
          <a:xfrm>
            <a:off x="-287895" y="365125"/>
            <a:ext cx="5474494" cy="4622510"/>
            <a:chOff x="-428081" y="550218"/>
            <a:chExt cx="5474494" cy="4622510"/>
          </a:xfrm>
        </p:grpSpPr>
        <p:grpSp>
          <p:nvGrpSpPr>
            <p:cNvPr id="4" name="Group 3">
              <a:extLst>
                <a:ext uri="{FF2B5EF4-FFF2-40B4-BE49-F238E27FC236}">
                  <a16:creationId xmlns:a16="http://schemas.microsoft.com/office/drawing/2014/main" id="{A31E2749-15EF-DD44-9540-6A8AEFCA8362}"/>
                </a:ext>
              </a:extLst>
            </p:cNvPr>
            <p:cNvGrpSpPr/>
            <p:nvPr/>
          </p:nvGrpSpPr>
          <p:grpSpPr>
            <a:xfrm>
              <a:off x="838200" y="550218"/>
              <a:ext cx="3010381" cy="4622510"/>
              <a:chOff x="1050141" y="664588"/>
              <a:chExt cx="3010381" cy="4622510"/>
            </a:xfrm>
          </p:grpSpPr>
          <p:sp>
            <p:nvSpPr>
              <p:cNvPr id="5" name="Arc 4">
                <a:extLst>
                  <a:ext uri="{FF2B5EF4-FFF2-40B4-BE49-F238E27FC236}">
                    <a16:creationId xmlns:a16="http://schemas.microsoft.com/office/drawing/2014/main" id="{6E08D39C-D1A9-5B47-9ECB-A217A624EB2A}"/>
                  </a:ext>
                </a:extLst>
              </p:cNvPr>
              <p:cNvSpPr/>
              <p:nvPr/>
            </p:nvSpPr>
            <p:spPr>
              <a:xfrm rot="18888051">
                <a:off x="1275061" y="2548326"/>
                <a:ext cx="2670925" cy="2806620"/>
              </a:xfrm>
              <a:prstGeom prst="arc">
                <a:avLst>
                  <a:gd name="adj1" fmla="val 16251476"/>
                  <a:gd name="adj2" fmla="val 215090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3DF9EC2A-80FA-C84E-B9A9-55DACB1F6DAD}"/>
                  </a:ext>
                </a:extLst>
              </p:cNvPr>
              <p:cNvGrpSpPr/>
              <p:nvPr/>
            </p:nvGrpSpPr>
            <p:grpSpPr>
              <a:xfrm>
                <a:off x="1050141" y="664588"/>
                <a:ext cx="3010381" cy="3171106"/>
                <a:chOff x="1050141" y="664588"/>
                <a:chExt cx="3010381" cy="3171106"/>
              </a:xfrm>
            </p:grpSpPr>
            <p:grpSp>
              <p:nvGrpSpPr>
                <p:cNvPr id="7" name="Group 6">
                  <a:extLst>
                    <a:ext uri="{FF2B5EF4-FFF2-40B4-BE49-F238E27FC236}">
                      <a16:creationId xmlns:a16="http://schemas.microsoft.com/office/drawing/2014/main" id="{1880274E-D84F-3949-AA28-A84E55F68854}"/>
                    </a:ext>
                  </a:extLst>
                </p:cNvPr>
                <p:cNvGrpSpPr/>
                <p:nvPr/>
              </p:nvGrpSpPr>
              <p:grpSpPr>
                <a:xfrm>
                  <a:off x="1050141" y="2204800"/>
                  <a:ext cx="3010381" cy="1630894"/>
                  <a:chOff x="1050141" y="2204800"/>
                  <a:chExt cx="3010381" cy="1630894"/>
                </a:xfrm>
              </p:grpSpPr>
              <p:sp>
                <p:nvSpPr>
                  <p:cNvPr id="10" name="Oval 9">
                    <a:extLst>
                      <a:ext uri="{FF2B5EF4-FFF2-40B4-BE49-F238E27FC236}">
                        <a16:creationId xmlns:a16="http://schemas.microsoft.com/office/drawing/2014/main" id="{C6DB81BF-6441-BA46-AFDA-E2997276A9FB}"/>
                      </a:ext>
                    </a:extLst>
                  </p:cNvPr>
                  <p:cNvSpPr/>
                  <p:nvPr/>
                </p:nvSpPr>
                <p:spPr>
                  <a:xfrm>
                    <a:off x="1069675" y="2708694"/>
                    <a:ext cx="548640" cy="54864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A9E3CC3-9767-124D-BDEE-A5A4A6DFA8F7}"/>
                      </a:ext>
                    </a:extLst>
                  </p:cNvPr>
                  <p:cNvSpPr/>
                  <p:nvPr/>
                </p:nvSpPr>
                <p:spPr>
                  <a:xfrm>
                    <a:off x="1050141" y="3242291"/>
                    <a:ext cx="570990" cy="430887"/>
                  </a:xfrm>
                  <a:prstGeom prst="rect">
                    <a:avLst/>
                  </a:prstGeom>
                </p:spPr>
                <p:txBody>
                  <a:bodyPr wrap="none">
                    <a:spAutoFit/>
                  </a:bodyPr>
                  <a:lstStyle/>
                  <a:p>
                    <a:r>
                      <a:rPr lang="en-US" sz="2200" dirty="0"/>
                      <a:t>Job</a:t>
                    </a:r>
                  </a:p>
                </p:txBody>
              </p:sp>
              <p:sp>
                <p:nvSpPr>
                  <p:cNvPr id="12" name="Rounded Rectangle 11">
                    <a:extLst>
                      <a:ext uri="{FF2B5EF4-FFF2-40B4-BE49-F238E27FC236}">
                        <a16:creationId xmlns:a16="http://schemas.microsoft.com/office/drawing/2014/main" id="{5D82111C-10D4-BD4A-841C-0E1E70954280}"/>
                      </a:ext>
                    </a:extLst>
                  </p:cNvPr>
                  <p:cNvSpPr/>
                  <p:nvPr/>
                </p:nvSpPr>
                <p:spPr>
                  <a:xfrm>
                    <a:off x="3495608" y="2708694"/>
                    <a:ext cx="552090" cy="54864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818D58-A838-1745-8C76-9932662BA147}"/>
                      </a:ext>
                    </a:extLst>
                  </p:cNvPr>
                  <p:cNvSpPr/>
                  <p:nvPr/>
                </p:nvSpPr>
                <p:spPr>
                  <a:xfrm>
                    <a:off x="1831897" y="2204800"/>
                    <a:ext cx="1273747" cy="430887"/>
                  </a:xfrm>
                  <a:prstGeom prst="rect">
                    <a:avLst/>
                  </a:prstGeom>
                </p:spPr>
                <p:txBody>
                  <a:bodyPr wrap="none">
                    <a:spAutoFit/>
                  </a:bodyPr>
                  <a:lstStyle/>
                  <a:p>
                    <a:r>
                      <a:rPr lang="en-US" sz="2200" dirty="0" err="1"/>
                      <a:t>writes_to</a:t>
                    </a:r>
                    <a:endParaRPr lang="en-US" sz="2200" dirty="0"/>
                  </a:p>
                </p:txBody>
              </p:sp>
              <p:sp>
                <p:nvSpPr>
                  <p:cNvPr id="14" name="Rectangle 13">
                    <a:extLst>
                      <a:ext uri="{FF2B5EF4-FFF2-40B4-BE49-F238E27FC236}">
                        <a16:creationId xmlns:a16="http://schemas.microsoft.com/office/drawing/2014/main" id="{0EC49097-48BF-0E4B-B7A4-644BCF51DE85}"/>
                      </a:ext>
                    </a:extLst>
                  </p:cNvPr>
                  <p:cNvSpPr/>
                  <p:nvPr/>
                </p:nvSpPr>
                <p:spPr>
                  <a:xfrm>
                    <a:off x="3476708" y="3242290"/>
                    <a:ext cx="583814" cy="430887"/>
                  </a:xfrm>
                  <a:prstGeom prst="rect">
                    <a:avLst/>
                  </a:prstGeom>
                </p:spPr>
                <p:txBody>
                  <a:bodyPr wrap="none">
                    <a:spAutoFit/>
                  </a:bodyPr>
                  <a:lstStyle/>
                  <a:p>
                    <a:r>
                      <a:rPr lang="en-US" sz="2200" dirty="0"/>
                      <a:t>File</a:t>
                    </a:r>
                  </a:p>
                </p:txBody>
              </p:sp>
              <p:sp>
                <p:nvSpPr>
                  <p:cNvPr id="15" name="Rectangle 14">
                    <a:extLst>
                      <a:ext uri="{FF2B5EF4-FFF2-40B4-BE49-F238E27FC236}">
                        <a16:creationId xmlns:a16="http://schemas.microsoft.com/office/drawing/2014/main" id="{C71BFBE4-B78E-9C44-90CA-E5ABAA6BA33E}"/>
                      </a:ext>
                    </a:extLst>
                  </p:cNvPr>
                  <p:cNvSpPr/>
                  <p:nvPr/>
                </p:nvSpPr>
                <p:spPr>
                  <a:xfrm>
                    <a:off x="1804533" y="3404807"/>
                    <a:ext cx="1433149" cy="430887"/>
                  </a:xfrm>
                  <a:prstGeom prst="rect">
                    <a:avLst/>
                  </a:prstGeom>
                </p:spPr>
                <p:txBody>
                  <a:bodyPr wrap="none">
                    <a:spAutoFit/>
                  </a:bodyPr>
                  <a:lstStyle/>
                  <a:p>
                    <a:r>
                      <a:rPr lang="en-US" sz="2200" dirty="0" err="1"/>
                      <a:t>is_read_by</a:t>
                    </a:r>
                    <a:endParaRPr lang="en-US" sz="2200" dirty="0"/>
                  </a:p>
                </p:txBody>
              </p:sp>
            </p:grpSp>
            <p:sp>
              <p:nvSpPr>
                <p:cNvPr id="9" name="Arc 8">
                  <a:extLst>
                    <a:ext uri="{FF2B5EF4-FFF2-40B4-BE49-F238E27FC236}">
                      <a16:creationId xmlns:a16="http://schemas.microsoft.com/office/drawing/2014/main" id="{BF596493-2210-E14E-8781-130A7E55B7C3}"/>
                    </a:ext>
                  </a:extLst>
                </p:cNvPr>
                <p:cNvSpPr/>
                <p:nvPr/>
              </p:nvSpPr>
              <p:spPr>
                <a:xfrm rot="8111398">
                  <a:off x="1185646" y="664588"/>
                  <a:ext cx="2670925" cy="2806620"/>
                </a:xfrm>
                <a:prstGeom prst="arc">
                  <a:avLst>
                    <a:gd name="adj1" fmla="val 16251476"/>
                    <a:gd name="adj2" fmla="val 215090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6" name="TextBox 15">
              <a:extLst>
                <a:ext uri="{FF2B5EF4-FFF2-40B4-BE49-F238E27FC236}">
                  <a16:creationId xmlns:a16="http://schemas.microsoft.com/office/drawing/2014/main" id="{641E933F-9E9F-7A45-A7BF-7D6C2766C24C}"/>
                </a:ext>
              </a:extLst>
            </p:cNvPr>
            <p:cNvSpPr txBox="1"/>
            <p:nvPr/>
          </p:nvSpPr>
          <p:spPr>
            <a:xfrm>
              <a:off x="-428081" y="3663110"/>
              <a:ext cx="5474494" cy="369332"/>
            </a:xfrm>
            <a:prstGeom prst="rect">
              <a:avLst/>
            </a:prstGeom>
            <a:noFill/>
          </p:spPr>
          <p:txBody>
            <a:bodyPr wrap="square" rtlCol="0">
              <a:spAutoFit/>
            </a:bodyPr>
            <a:lstStyle/>
            <a:p>
              <a:pPr algn="ctr"/>
              <a:r>
                <a:rPr lang="en-US" i="1" dirty="0">
                  <a:latin typeface="Calibri" panose="020F0502020204030204" pitchFamily="34" charset="0"/>
                  <a:ea typeface="Bradley Hand" charset="0"/>
                  <a:cs typeface="Calibri" panose="020F0502020204030204" pitchFamily="34" charset="0"/>
                </a:rPr>
                <a:t>Schema for data lineage graph.</a:t>
              </a:r>
            </a:p>
          </p:txBody>
        </p:sp>
      </p:grpSp>
      <p:pic>
        <p:nvPicPr>
          <p:cNvPr id="17" name="Picture 16">
            <a:extLst>
              <a:ext uri="{FF2B5EF4-FFF2-40B4-BE49-F238E27FC236}">
                <a16:creationId xmlns:a16="http://schemas.microsoft.com/office/drawing/2014/main" id="{B1C16C65-5B93-C24E-AAE4-E52AD3196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5495">
            <a:off x="4228005" y="2502252"/>
            <a:ext cx="905303" cy="812110"/>
          </a:xfrm>
          <a:prstGeom prst="rect">
            <a:avLst/>
          </a:prstGeom>
        </p:spPr>
      </p:pic>
      <p:pic>
        <p:nvPicPr>
          <p:cNvPr id="2" name="Picture 1">
            <a:extLst>
              <a:ext uri="{FF2B5EF4-FFF2-40B4-BE49-F238E27FC236}">
                <a16:creationId xmlns:a16="http://schemas.microsoft.com/office/drawing/2014/main" id="{3AA188FE-EBC0-AD44-9065-1BFF6F330292}"/>
              </a:ext>
            </a:extLst>
          </p:cNvPr>
          <p:cNvPicPr>
            <a:picLocks noChangeAspect="1"/>
          </p:cNvPicPr>
          <p:nvPr/>
        </p:nvPicPr>
        <p:blipFill>
          <a:blip r:embed="rId4"/>
          <a:stretch>
            <a:fillRect/>
          </a:stretch>
        </p:blipFill>
        <p:spPr>
          <a:xfrm>
            <a:off x="6070739" y="1821942"/>
            <a:ext cx="2663111" cy="738898"/>
          </a:xfrm>
          <a:prstGeom prst="rect">
            <a:avLst/>
          </a:prstGeom>
        </p:spPr>
      </p:pic>
      <p:pic>
        <p:nvPicPr>
          <p:cNvPr id="18" name="Picture 17">
            <a:extLst>
              <a:ext uri="{FF2B5EF4-FFF2-40B4-BE49-F238E27FC236}">
                <a16:creationId xmlns:a16="http://schemas.microsoft.com/office/drawing/2014/main" id="{C57E1E96-01D3-A441-8B4F-FBAE5ABFDF19}"/>
              </a:ext>
            </a:extLst>
          </p:cNvPr>
          <p:cNvPicPr>
            <a:picLocks noChangeAspect="1"/>
          </p:cNvPicPr>
          <p:nvPr/>
        </p:nvPicPr>
        <p:blipFill>
          <a:blip r:embed="rId5"/>
          <a:stretch>
            <a:fillRect/>
          </a:stretch>
        </p:blipFill>
        <p:spPr>
          <a:xfrm>
            <a:off x="5283565" y="2868644"/>
            <a:ext cx="2662857" cy="758605"/>
          </a:xfrm>
          <a:prstGeom prst="rect">
            <a:avLst/>
          </a:prstGeom>
        </p:spPr>
      </p:pic>
      <p:pic>
        <p:nvPicPr>
          <p:cNvPr id="20" name="Picture 19">
            <a:extLst>
              <a:ext uri="{FF2B5EF4-FFF2-40B4-BE49-F238E27FC236}">
                <a16:creationId xmlns:a16="http://schemas.microsoft.com/office/drawing/2014/main" id="{A9079C9D-2E35-4F44-9B17-23B675623CE9}"/>
              </a:ext>
            </a:extLst>
          </p:cNvPr>
          <p:cNvPicPr>
            <a:picLocks noChangeAspect="1"/>
          </p:cNvPicPr>
          <p:nvPr/>
        </p:nvPicPr>
        <p:blipFill>
          <a:blip r:embed="rId6"/>
          <a:stretch>
            <a:fillRect/>
          </a:stretch>
        </p:blipFill>
        <p:spPr>
          <a:xfrm>
            <a:off x="9521025" y="1846768"/>
            <a:ext cx="2055294" cy="932787"/>
          </a:xfrm>
          <a:prstGeom prst="rect">
            <a:avLst/>
          </a:prstGeom>
        </p:spPr>
      </p:pic>
      <p:pic>
        <p:nvPicPr>
          <p:cNvPr id="21" name="Picture 20">
            <a:extLst>
              <a:ext uri="{FF2B5EF4-FFF2-40B4-BE49-F238E27FC236}">
                <a16:creationId xmlns:a16="http://schemas.microsoft.com/office/drawing/2014/main" id="{B1D05074-F32A-824E-A205-8DCFCC0E85F9}"/>
              </a:ext>
            </a:extLst>
          </p:cNvPr>
          <p:cNvPicPr>
            <a:picLocks noChangeAspect="1"/>
          </p:cNvPicPr>
          <p:nvPr/>
        </p:nvPicPr>
        <p:blipFill>
          <a:blip r:embed="rId7"/>
          <a:stretch>
            <a:fillRect/>
          </a:stretch>
        </p:blipFill>
        <p:spPr>
          <a:xfrm>
            <a:off x="8376062" y="2816948"/>
            <a:ext cx="2172610" cy="971091"/>
          </a:xfrm>
          <a:prstGeom prst="rect">
            <a:avLst/>
          </a:prstGeom>
        </p:spPr>
      </p:pic>
      <p:graphicFrame>
        <p:nvGraphicFramePr>
          <p:cNvPr id="24" name="Table 23">
            <a:extLst>
              <a:ext uri="{FF2B5EF4-FFF2-40B4-BE49-F238E27FC236}">
                <a16:creationId xmlns:a16="http://schemas.microsoft.com/office/drawing/2014/main" id="{50C1A298-E81F-854E-83B2-A98A7F0606AA}"/>
              </a:ext>
            </a:extLst>
          </p:cNvPr>
          <p:cNvGraphicFramePr>
            <a:graphicFrameLocks noGrp="1"/>
          </p:cNvGraphicFramePr>
          <p:nvPr/>
        </p:nvGraphicFramePr>
        <p:xfrm>
          <a:off x="731954" y="4437680"/>
          <a:ext cx="4977516" cy="1799080"/>
        </p:xfrm>
        <a:graphic>
          <a:graphicData uri="http://schemas.openxmlformats.org/drawingml/2006/table">
            <a:tbl>
              <a:tblPr firstRow="1" bandRow="1">
                <a:tableStyleId>{5C22544A-7EE6-4342-B048-85BDC9FD1C3A}</a:tableStyleId>
              </a:tblPr>
              <a:tblGrid>
                <a:gridCol w="1352341">
                  <a:extLst>
                    <a:ext uri="{9D8B030D-6E8A-4147-A177-3AD203B41FA5}">
                      <a16:colId xmlns:a16="http://schemas.microsoft.com/office/drawing/2014/main" val="243672318"/>
                    </a:ext>
                  </a:extLst>
                </a:gridCol>
                <a:gridCol w="3625175">
                  <a:extLst>
                    <a:ext uri="{9D8B030D-6E8A-4147-A177-3AD203B41FA5}">
                      <a16:colId xmlns:a16="http://schemas.microsoft.com/office/drawing/2014/main" val="2995532412"/>
                    </a:ext>
                  </a:extLst>
                </a:gridCol>
              </a:tblGrid>
              <a:tr h="518920">
                <a:tc>
                  <a:txBody>
                    <a:bodyPr/>
                    <a:lstStyle/>
                    <a:p>
                      <a:r>
                        <a:rPr lang="en-US" dirty="0"/>
                        <a:t>Statistic</a:t>
                      </a:r>
                    </a:p>
                  </a:txBody>
                  <a:tcPr anchor="ctr"/>
                </a:tc>
                <a:tc>
                  <a:txBody>
                    <a:bodyPr/>
                    <a:lstStyle/>
                    <a:p>
                      <a:r>
                        <a:rPr lang="en-US" dirty="0"/>
                        <a:t>Example</a:t>
                      </a:r>
                    </a:p>
                  </a:txBody>
                  <a:tcPr anchor="ctr"/>
                </a:tc>
                <a:extLst>
                  <a:ext uri="{0D108BD9-81ED-4DB2-BD59-A6C34878D82A}">
                    <a16:rowId xmlns:a16="http://schemas.microsoft.com/office/drawing/2014/main" val="3394712771"/>
                  </a:ext>
                </a:extLst>
              </a:tr>
              <a:tr h="566047">
                <a:tc>
                  <a:txBody>
                    <a:bodyPr/>
                    <a:lstStyle/>
                    <a:p>
                      <a:r>
                        <a:rPr lang="en-US" dirty="0"/>
                        <a:t>Cardinality</a:t>
                      </a:r>
                    </a:p>
                  </a:txBody>
                  <a:tcPr anchor="ctr"/>
                </a:tc>
                <a:tc>
                  <a:txBody>
                    <a:bodyPr/>
                    <a:lstStyle/>
                    <a:p>
                      <a:pPr marL="285750" indent="-285750">
                        <a:buFontTx/>
                        <a:buChar char="-"/>
                      </a:pPr>
                      <a:r>
                        <a:rPr lang="en-US" dirty="0"/>
                        <a:t>No. vertices per Type</a:t>
                      </a:r>
                    </a:p>
                    <a:p>
                      <a:pPr marL="285750" indent="-285750">
                        <a:buFontTx/>
                        <a:buChar char="-"/>
                      </a:pPr>
                      <a:r>
                        <a:rPr lang="en-US" dirty="0"/>
                        <a:t>No. edges per type</a:t>
                      </a:r>
                    </a:p>
                  </a:txBody>
                  <a:tcPr anchor="ctr"/>
                </a:tc>
                <a:extLst>
                  <a:ext uri="{0D108BD9-81ED-4DB2-BD59-A6C34878D82A}">
                    <a16:rowId xmlns:a16="http://schemas.microsoft.com/office/drawing/2014/main" val="2076067746"/>
                  </a:ext>
                </a:extLst>
              </a:tr>
              <a:tr h="566047">
                <a:tc>
                  <a:txBody>
                    <a:bodyPr/>
                    <a:lstStyle/>
                    <a:p>
                      <a:r>
                        <a:rPr lang="en-US" dirty="0"/>
                        <a:t>Degree</a:t>
                      </a:r>
                    </a:p>
                    <a:p>
                      <a:r>
                        <a:rPr lang="en-US" dirty="0"/>
                        <a:t>Distribution</a:t>
                      </a:r>
                    </a:p>
                  </a:txBody>
                  <a:tcPr anchor="ctr"/>
                </a:tc>
                <a:tc>
                  <a:txBody>
                    <a:bodyPr/>
                    <a:lstStyle/>
                    <a:p>
                      <a:pPr marL="285750" indent="-285750">
                        <a:buFontTx/>
                        <a:buChar char="-"/>
                      </a:pPr>
                      <a:r>
                        <a:rPr lang="en-US" dirty="0"/>
                        <a:t>Max out-</a:t>
                      </a:r>
                      <a:r>
                        <a:rPr lang="en-US" dirty="0" err="1"/>
                        <a:t>deg</a:t>
                      </a:r>
                      <a:r>
                        <a:rPr lang="en-US" dirty="0"/>
                        <a:t> per vertex type</a:t>
                      </a:r>
                    </a:p>
                    <a:p>
                      <a:pPr marL="285750" indent="-285750">
                        <a:buFontTx/>
                        <a:buChar char="-"/>
                      </a:pPr>
                      <a:r>
                        <a:rPr lang="en-US" dirty="0"/>
                        <a:t>Median out-</a:t>
                      </a:r>
                      <a:r>
                        <a:rPr lang="en-US" dirty="0" err="1"/>
                        <a:t>deg</a:t>
                      </a:r>
                      <a:r>
                        <a:rPr lang="en-US" dirty="0"/>
                        <a:t> per vertex type</a:t>
                      </a:r>
                    </a:p>
                  </a:txBody>
                  <a:tcPr anchor="ctr"/>
                </a:tc>
                <a:extLst>
                  <a:ext uri="{0D108BD9-81ED-4DB2-BD59-A6C34878D82A}">
                    <a16:rowId xmlns:a16="http://schemas.microsoft.com/office/drawing/2014/main" val="594928466"/>
                  </a:ext>
                </a:extLst>
              </a:tr>
            </a:tbl>
          </a:graphicData>
        </a:graphic>
      </p:graphicFrame>
      <p:sp>
        <p:nvSpPr>
          <p:cNvPr id="25" name="Rectangle 24">
            <a:extLst>
              <a:ext uri="{FF2B5EF4-FFF2-40B4-BE49-F238E27FC236}">
                <a16:creationId xmlns:a16="http://schemas.microsoft.com/office/drawing/2014/main" id="{6265B1F6-8396-DB4C-A99F-D14D4934414B}"/>
              </a:ext>
            </a:extLst>
          </p:cNvPr>
          <p:cNvSpPr/>
          <p:nvPr/>
        </p:nvSpPr>
        <p:spPr>
          <a:xfrm>
            <a:off x="1866792" y="6236760"/>
            <a:ext cx="2928302" cy="369332"/>
          </a:xfrm>
          <a:prstGeom prst="rect">
            <a:avLst/>
          </a:prstGeom>
        </p:spPr>
        <p:txBody>
          <a:bodyPr wrap="none">
            <a:spAutoFit/>
          </a:bodyPr>
          <a:lstStyle/>
          <a:p>
            <a:pPr algn="ctr"/>
            <a:r>
              <a:rPr lang="en-US" i="1" dirty="0">
                <a:latin typeface="Calibri" panose="020F0502020204030204" pitchFamily="34" charset="0"/>
                <a:ea typeface="Bradley Hand" charset="0"/>
                <a:cs typeface="Calibri" panose="020F0502020204030204" pitchFamily="34" charset="0"/>
              </a:rPr>
              <a:t>Example graph data statistics</a:t>
            </a:r>
          </a:p>
        </p:txBody>
      </p:sp>
      <p:sp>
        <p:nvSpPr>
          <p:cNvPr id="26" name="Rectangle 25">
            <a:extLst>
              <a:ext uri="{FF2B5EF4-FFF2-40B4-BE49-F238E27FC236}">
                <a16:creationId xmlns:a16="http://schemas.microsoft.com/office/drawing/2014/main" id="{E409D195-E559-1D4E-99E5-C97241105E2C}"/>
              </a:ext>
            </a:extLst>
          </p:cNvPr>
          <p:cNvSpPr/>
          <p:nvPr/>
        </p:nvSpPr>
        <p:spPr>
          <a:xfrm>
            <a:off x="4795094" y="3731551"/>
            <a:ext cx="7107677" cy="400110"/>
          </a:xfrm>
          <a:prstGeom prst="rect">
            <a:avLst/>
          </a:prstGeom>
        </p:spPr>
        <p:txBody>
          <a:bodyPr wrap="square">
            <a:spAutoFit/>
          </a:bodyPr>
          <a:lstStyle/>
          <a:p>
            <a:r>
              <a:rPr lang="en-US" sz="2000" dirty="0"/>
              <a:t>Schema dictates </a:t>
            </a:r>
            <a:r>
              <a:rPr lang="en-US" sz="2000" b="1" dirty="0">
                <a:solidFill>
                  <a:srgbClr val="FF0000"/>
                </a:solidFill>
              </a:rPr>
              <a:t>regularity: </a:t>
            </a:r>
            <a:r>
              <a:rPr lang="en-US" sz="2000" dirty="0"/>
              <a:t>can use it to infer smaller </a:t>
            </a:r>
            <a:r>
              <a:rPr lang="en-US" sz="2000" b="1" dirty="0">
                <a:solidFill>
                  <a:srgbClr val="FF0000"/>
                </a:solidFill>
              </a:rPr>
              <a:t>graph views</a:t>
            </a:r>
            <a:r>
              <a:rPr lang="en-US" sz="2000" dirty="0"/>
              <a:t>.</a:t>
            </a:r>
          </a:p>
        </p:txBody>
      </p:sp>
      <p:sp>
        <p:nvSpPr>
          <p:cNvPr id="19" name="Slide Number Placeholder 18">
            <a:extLst>
              <a:ext uri="{FF2B5EF4-FFF2-40B4-BE49-F238E27FC236}">
                <a16:creationId xmlns:a16="http://schemas.microsoft.com/office/drawing/2014/main" id="{8C2894D9-9242-B645-82A2-DB401ED98849}"/>
              </a:ext>
            </a:extLst>
          </p:cNvPr>
          <p:cNvSpPr>
            <a:spLocks noGrp="1"/>
          </p:cNvSpPr>
          <p:nvPr>
            <p:ph type="sldNum" sz="quarter" idx="12"/>
          </p:nvPr>
        </p:nvSpPr>
        <p:spPr/>
        <p:txBody>
          <a:bodyPr/>
          <a:lstStyle/>
          <a:p>
            <a:fld id="{B2616F0E-BCAF-964B-B067-C622FBF8CA6B}" type="slidenum">
              <a:rPr lang="en-US" smtClean="0"/>
              <a:t>16</a:t>
            </a:fld>
            <a:endParaRPr lang="en-US"/>
          </a:p>
        </p:txBody>
      </p:sp>
    </p:spTree>
    <p:extLst>
      <p:ext uri="{BB962C8B-B14F-4D97-AF65-F5344CB8AC3E}">
        <p14:creationId xmlns:p14="http://schemas.microsoft.com/office/powerpoint/2010/main" val="1436220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2146-54F5-A94E-AD92-915241F00BA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57533FF1-E58B-A54A-AED1-B39CE58EF0D5}"/>
              </a:ext>
            </a:extLst>
          </p:cNvPr>
          <p:cNvSpPr>
            <a:spLocks noGrp="1"/>
          </p:cNvSpPr>
          <p:nvPr>
            <p:ph idx="1"/>
          </p:nvPr>
        </p:nvSpPr>
        <p:spPr/>
        <p:txBody>
          <a:bodyPr>
            <a:normAutofit/>
          </a:bodyPr>
          <a:lstStyle/>
          <a:p>
            <a:pPr marL="0" indent="0">
              <a:buNone/>
            </a:pPr>
            <a:endParaRPr lang="en-US" dirty="0"/>
          </a:p>
          <a:p>
            <a:pPr marL="0" indent="0">
              <a:buNone/>
            </a:pPr>
            <a:r>
              <a:rPr lang="en-US" sz="3000" dirty="0"/>
              <a:t>Inputs</a:t>
            </a:r>
          </a:p>
          <a:p>
            <a:pPr lvl="1"/>
            <a:r>
              <a:rPr lang="en-US" sz="2600" dirty="0"/>
              <a:t>Graph queries</a:t>
            </a:r>
          </a:p>
          <a:p>
            <a:pPr lvl="1"/>
            <a:r>
              <a:rPr lang="en-US" sz="2600" dirty="0"/>
              <a:t>Graph schema</a:t>
            </a:r>
          </a:p>
          <a:p>
            <a:pPr lvl="1"/>
            <a:r>
              <a:rPr lang="en-US" sz="2600" dirty="0"/>
              <a:t>Graph data statistics</a:t>
            </a:r>
          </a:p>
          <a:p>
            <a:pPr lvl="1"/>
            <a:endParaRPr lang="en-US" dirty="0"/>
          </a:p>
          <a:p>
            <a:pPr marL="0" indent="0">
              <a:buNone/>
            </a:pPr>
            <a:r>
              <a:rPr lang="en-US" sz="3000" dirty="0"/>
              <a:t>Goals</a:t>
            </a:r>
          </a:p>
          <a:p>
            <a:pPr marL="457200" lvl="1" indent="0">
              <a:buNone/>
            </a:pPr>
            <a:r>
              <a:rPr lang="en-US" sz="2600" dirty="0"/>
              <a:t>Find </a:t>
            </a:r>
            <a:r>
              <a:rPr lang="en-US" sz="2600" b="1" dirty="0">
                <a:solidFill>
                  <a:srgbClr val="FF0000"/>
                </a:solidFill>
              </a:rPr>
              <a:t>graph views </a:t>
            </a:r>
            <a:r>
              <a:rPr lang="en-US" sz="2600" dirty="0"/>
              <a:t>that can be used to answer queries more efficiently.</a:t>
            </a:r>
          </a:p>
          <a:p>
            <a:pPr marL="457200" lvl="1" indent="0">
              <a:buNone/>
            </a:pPr>
            <a:r>
              <a:rPr lang="en-US" sz="2600" dirty="0"/>
              <a:t>Translate original queries to equivalent version (</a:t>
            </a:r>
            <a:r>
              <a:rPr lang="en-US" sz="2600" i="1" dirty="0"/>
              <a:t>query rewriting</a:t>
            </a:r>
            <a:r>
              <a:rPr lang="en-US" sz="2600" dirty="0"/>
              <a:t>).</a:t>
            </a:r>
          </a:p>
        </p:txBody>
      </p:sp>
      <p:sp>
        <p:nvSpPr>
          <p:cNvPr id="10" name="Slide Number Placeholder 9">
            <a:extLst>
              <a:ext uri="{FF2B5EF4-FFF2-40B4-BE49-F238E27FC236}">
                <a16:creationId xmlns:a16="http://schemas.microsoft.com/office/drawing/2014/main" id="{10EE6B25-3592-B54C-ADD7-00677A5C5589}"/>
              </a:ext>
            </a:extLst>
          </p:cNvPr>
          <p:cNvSpPr>
            <a:spLocks noGrp="1"/>
          </p:cNvSpPr>
          <p:nvPr>
            <p:ph type="sldNum" sz="quarter" idx="12"/>
          </p:nvPr>
        </p:nvSpPr>
        <p:spPr/>
        <p:txBody>
          <a:bodyPr/>
          <a:lstStyle/>
          <a:p>
            <a:fld id="{B2616F0E-BCAF-964B-B067-C622FBF8CA6B}" type="slidenum">
              <a:rPr lang="en-US" smtClean="0"/>
              <a:t>17</a:t>
            </a:fld>
            <a:endParaRPr lang="en-US"/>
          </a:p>
        </p:txBody>
      </p:sp>
    </p:spTree>
    <p:extLst>
      <p:ext uri="{BB962C8B-B14F-4D97-AF65-F5344CB8AC3E}">
        <p14:creationId xmlns:p14="http://schemas.microsoft.com/office/powerpoint/2010/main" val="2937980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26595"/>
            <a:ext cx="9144000" cy="2387600"/>
          </a:xfrm>
        </p:spPr>
        <p:txBody>
          <a:bodyPr/>
          <a:lstStyle/>
          <a:p>
            <a:r>
              <a:rPr lang="en-US" dirty="0" err="1">
                <a:latin typeface="Gill Sans" charset="0"/>
                <a:cs typeface="Gill Sans" charset="0"/>
              </a:rPr>
              <a:t>Kaskade</a:t>
            </a:r>
            <a:r>
              <a:rPr lang="en-US" dirty="0">
                <a:latin typeface="Gill Sans" charset="0"/>
                <a:cs typeface="Gill Sans" charset="0"/>
              </a:rPr>
              <a:t>: </a:t>
            </a:r>
            <a:r>
              <a:rPr lang="en-US" dirty="0">
                <a:solidFill>
                  <a:srgbClr val="FF0000"/>
                </a:solidFill>
                <a:latin typeface="Gill Sans" charset="0"/>
                <a:cs typeface="Gill Sans" charset="0"/>
              </a:rPr>
              <a:t>Graph Views </a:t>
            </a:r>
            <a:r>
              <a:rPr lang="en-US" dirty="0">
                <a:latin typeface="Gill Sans" charset="0"/>
                <a:cs typeface="Gill Sans" charset="0"/>
              </a:rPr>
              <a:t>for Efficient Graph Analytics</a:t>
            </a:r>
          </a:p>
        </p:txBody>
      </p:sp>
    </p:spTree>
    <p:extLst>
      <p:ext uri="{BB962C8B-B14F-4D97-AF65-F5344CB8AC3E}">
        <p14:creationId xmlns:p14="http://schemas.microsoft.com/office/powerpoint/2010/main" val="2462347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D170-E224-4888-B787-901D45C7E605}"/>
              </a:ext>
            </a:extLst>
          </p:cNvPr>
          <p:cNvSpPr>
            <a:spLocks noGrp="1"/>
          </p:cNvSpPr>
          <p:nvPr>
            <p:ph type="title"/>
          </p:nvPr>
        </p:nvSpPr>
        <p:spPr/>
        <p:txBody>
          <a:bodyPr>
            <a:normAutofit/>
          </a:bodyPr>
          <a:lstStyle/>
          <a:p>
            <a:r>
              <a:rPr lang="en-US" dirty="0"/>
              <a:t>Graph view example: 2-hop connectors</a:t>
            </a:r>
            <a:br>
              <a:rPr lang="en-US" dirty="0"/>
            </a:br>
            <a:r>
              <a:rPr lang="en-US" dirty="0"/>
              <a:t>on data lineage graph</a:t>
            </a:r>
          </a:p>
        </p:txBody>
      </p:sp>
      <p:sp>
        <p:nvSpPr>
          <p:cNvPr id="8" name="Rectangle 7">
            <a:extLst>
              <a:ext uri="{FF2B5EF4-FFF2-40B4-BE49-F238E27FC236}">
                <a16:creationId xmlns:a16="http://schemas.microsoft.com/office/drawing/2014/main" id="{AF34CAF4-CCBE-B344-A87F-0F5E1E30A0F4}"/>
              </a:ext>
            </a:extLst>
          </p:cNvPr>
          <p:cNvSpPr/>
          <p:nvPr/>
        </p:nvSpPr>
        <p:spPr>
          <a:xfrm>
            <a:off x="3049868" y="3227294"/>
            <a:ext cx="5950698" cy="3330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C283F0F-29C6-C142-9CAC-47124CA6ECB9}"/>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19</a:t>
            </a:fld>
            <a:endParaRPr lang="en-US"/>
          </a:p>
        </p:txBody>
      </p:sp>
      <p:pic>
        <p:nvPicPr>
          <p:cNvPr id="4" name="Picture 3">
            <a:extLst>
              <a:ext uri="{FF2B5EF4-FFF2-40B4-BE49-F238E27FC236}">
                <a16:creationId xmlns:a16="http://schemas.microsoft.com/office/drawing/2014/main" id="{7564E7DC-8EE9-ED40-800F-062DA7355368}"/>
              </a:ext>
            </a:extLst>
          </p:cNvPr>
          <p:cNvPicPr>
            <a:picLocks noChangeAspect="1"/>
          </p:cNvPicPr>
          <p:nvPr/>
        </p:nvPicPr>
        <p:blipFill>
          <a:blip r:embed="rId3"/>
          <a:stretch>
            <a:fillRect/>
          </a:stretch>
        </p:blipFill>
        <p:spPr>
          <a:xfrm>
            <a:off x="3049868" y="1690688"/>
            <a:ext cx="5567790" cy="1125098"/>
          </a:xfrm>
          <a:prstGeom prst="rect">
            <a:avLst/>
          </a:prstGeom>
        </p:spPr>
      </p:pic>
    </p:spTree>
    <p:extLst>
      <p:ext uri="{BB962C8B-B14F-4D97-AF65-F5344CB8AC3E}">
        <p14:creationId xmlns:p14="http://schemas.microsoft.com/office/powerpoint/2010/main" val="346659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70786D6-B177-6C53-D354-A372A96A2A0F}"/>
              </a:ext>
            </a:extLst>
          </p:cNvPr>
          <p:cNvPicPr>
            <a:picLocks noChangeAspect="1"/>
          </p:cNvPicPr>
          <p:nvPr/>
        </p:nvPicPr>
        <p:blipFill>
          <a:blip r:embed="rId3"/>
          <a:stretch>
            <a:fillRect/>
          </a:stretch>
        </p:blipFill>
        <p:spPr>
          <a:xfrm>
            <a:off x="3785636" y="3264895"/>
            <a:ext cx="4197069" cy="2814456"/>
          </a:xfrm>
          <a:prstGeom prst="rect">
            <a:avLst/>
          </a:prstGeom>
        </p:spPr>
      </p:pic>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a:xfrm>
            <a:off x="838200" y="365125"/>
            <a:ext cx="10515600" cy="1325563"/>
          </a:xfrm>
        </p:spPr>
        <p:txBody>
          <a:bodyPr/>
          <a:lstStyle/>
          <a:p>
            <a:r>
              <a:rPr lang="en-US" dirty="0"/>
              <a:t>“Graphs are everywhere” they say</a:t>
            </a:r>
          </a:p>
        </p:txBody>
      </p:sp>
      <p:sp>
        <p:nvSpPr>
          <p:cNvPr id="4" name="Slide Number Placeholder 3">
            <a:extLst>
              <a:ext uri="{FF2B5EF4-FFF2-40B4-BE49-F238E27FC236}">
                <a16:creationId xmlns:a16="http://schemas.microsoft.com/office/drawing/2014/main" id="{B9523EC1-FFF6-E74B-A50C-9E525CD5FC56}"/>
              </a:ext>
            </a:extLst>
          </p:cNvPr>
          <p:cNvSpPr>
            <a:spLocks noGrp="1"/>
          </p:cNvSpPr>
          <p:nvPr>
            <p:ph type="sldNum" sz="quarter" idx="12"/>
          </p:nvPr>
        </p:nvSpPr>
        <p:spPr/>
        <p:txBody>
          <a:bodyPr/>
          <a:lstStyle/>
          <a:p>
            <a:fld id="{B2616F0E-BCAF-964B-B067-C622FBF8CA6B}" type="slidenum">
              <a:rPr lang="en-US" smtClean="0"/>
              <a:t>2</a:t>
            </a:fld>
            <a:endParaRPr lang="en-US"/>
          </a:p>
        </p:txBody>
      </p:sp>
      <p:pic>
        <p:nvPicPr>
          <p:cNvPr id="7" name="Picture 6" descr="A close-up of a brain&#10;&#10;Description automatically generated">
            <a:extLst>
              <a:ext uri="{FF2B5EF4-FFF2-40B4-BE49-F238E27FC236}">
                <a16:creationId xmlns:a16="http://schemas.microsoft.com/office/drawing/2014/main" id="{C7C40BAB-08C9-AC51-E7F1-DF9F7B3F92C0}"/>
              </a:ext>
            </a:extLst>
          </p:cNvPr>
          <p:cNvPicPr>
            <a:picLocks noChangeAspect="1"/>
          </p:cNvPicPr>
          <p:nvPr/>
        </p:nvPicPr>
        <p:blipFill>
          <a:blip r:embed="rId4"/>
          <a:stretch>
            <a:fillRect/>
          </a:stretch>
        </p:blipFill>
        <p:spPr>
          <a:xfrm>
            <a:off x="7982705" y="1546826"/>
            <a:ext cx="3768811" cy="2502726"/>
          </a:xfrm>
          <a:prstGeom prst="rect">
            <a:avLst/>
          </a:prstGeom>
        </p:spPr>
      </p:pic>
      <p:pic>
        <p:nvPicPr>
          <p:cNvPr id="19" name="Picture 18" descr="A map of a city&#10;&#10;Description automatically generated">
            <a:extLst>
              <a:ext uri="{FF2B5EF4-FFF2-40B4-BE49-F238E27FC236}">
                <a16:creationId xmlns:a16="http://schemas.microsoft.com/office/drawing/2014/main" id="{573DB8B7-7606-4786-5359-BF2C3D2A668E}"/>
              </a:ext>
            </a:extLst>
          </p:cNvPr>
          <p:cNvPicPr>
            <a:picLocks noChangeAspect="1"/>
          </p:cNvPicPr>
          <p:nvPr/>
        </p:nvPicPr>
        <p:blipFill>
          <a:blip r:embed="rId5"/>
          <a:stretch>
            <a:fillRect/>
          </a:stretch>
        </p:blipFill>
        <p:spPr>
          <a:xfrm>
            <a:off x="554130" y="1579769"/>
            <a:ext cx="3231506" cy="2419780"/>
          </a:xfrm>
          <a:prstGeom prst="rect">
            <a:avLst/>
          </a:prstGeom>
        </p:spPr>
      </p:pic>
      <p:sp>
        <p:nvSpPr>
          <p:cNvPr id="20" name="Rectangle 19">
            <a:extLst>
              <a:ext uri="{FF2B5EF4-FFF2-40B4-BE49-F238E27FC236}">
                <a16:creationId xmlns:a16="http://schemas.microsoft.com/office/drawing/2014/main" id="{510CA63A-56DB-55F8-D464-04C541FB6287}"/>
              </a:ext>
            </a:extLst>
          </p:cNvPr>
          <p:cNvSpPr/>
          <p:nvPr/>
        </p:nvSpPr>
        <p:spPr>
          <a:xfrm>
            <a:off x="666809" y="3999549"/>
            <a:ext cx="2833789" cy="276999"/>
          </a:xfrm>
          <a:prstGeom prst="rect">
            <a:avLst/>
          </a:prstGeom>
        </p:spPr>
        <p:txBody>
          <a:bodyPr wrap="none">
            <a:spAutoFit/>
          </a:bodyPr>
          <a:lstStyle/>
          <a:p>
            <a:r>
              <a:rPr lang="en-US" sz="1200" dirty="0" err="1">
                <a:solidFill>
                  <a:schemeClr val="tx1">
                    <a:lumMod val="50000"/>
                    <a:lumOff val="50000"/>
                  </a:schemeClr>
                </a:solidFill>
              </a:rPr>
              <a:t>www.tripinfo.com</a:t>
            </a:r>
            <a:r>
              <a:rPr lang="en-US" sz="1200" dirty="0">
                <a:solidFill>
                  <a:schemeClr val="tx1">
                    <a:lumMod val="50000"/>
                    <a:lumOff val="50000"/>
                  </a:schemeClr>
                </a:solidFill>
              </a:rPr>
              <a:t>/maps/</a:t>
            </a:r>
            <a:r>
              <a:rPr lang="en-US" sz="1200" dirty="0" err="1">
                <a:solidFill>
                  <a:schemeClr val="tx1">
                    <a:lumMod val="50000"/>
                    <a:lumOff val="50000"/>
                  </a:schemeClr>
                </a:solidFill>
              </a:rPr>
              <a:t>ny</a:t>
            </a:r>
            <a:r>
              <a:rPr lang="en-US" sz="1200" dirty="0">
                <a:solidFill>
                  <a:schemeClr val="tx1">
                    <a:lumMod val="50000"/>
                    <a:lumOff val="50000"/>
                  </a:schemeClr>
                </a:solidFill>
              </a:rPr>
              <a:t>-new-</a:t>
            </a:r>
            <a:r>
              <a:rPr lang="en-US" sz="1200" dirty="0" err="1">
                <a:solidFill>
                  <a:schemeClr val="tx1">
                    <a:lumMod val="50000"/>
                    <a:lumOff val="50000"/>
                  </a:schemeClr>
                </a:solidFill>
              </a:rPr>
              <a:t>york</a:t>
            </a:r>
            <a:r>
              <a:rPr lang="en-US" sz="1200" dirty="0">
                <a:solidFill>
                  <a:schemeClr val="tx1">
                    <a:lumMod val="50000"/>
                    <a:lumOff val="50000"/>
                  </a:schemeClr>
                </a:solidFill>
              </a:rPr>
              <a:t>-city </a:t>
            </a:r>
          </a:p>
        </p:txBody>
      </p:sp>
      <p:sp>
        <p:nvSpPr>
          <p:cNvPr id="21" name="Rectangle 20">
            <a:extLst>
              <a:ext uri="{FF2B5EF4-FFF2-40B4-BE49-F238E27FC236}">
                <a16:creationId xmlns:a16="http://schemas.microsoft.com/office/drawing/2014/main" id="{7824413B-16D5-FD91-75B0-9ED2E40060C3}"/>
              </a:ext>
            </a:extLst>
          </p:cNvPr>
          <p:cNvSpPr/>
          <p:nvPr/>
        </p:nvSpPr>
        <p:spPr>
          <a:xfrm>
            <a:off x="8267743" y="4066568"/>
            <a:ext cx="3392019" cy="461665"/>
          </a:xfrm>
          <a:prstGeom prst="rect">
            <a:avLst/>
          </a:prstGeom>
        </p:spPr>
        <p:txBody>
          <a:bodyPr wrap="none">
            <a:spAutoFit/>
          </a:bodyPr>
          <a:lstStyle/>
          <a:p>
            <a:r>
              <a:rPr lang="en-US" sz="1200" dirty="0">
                <a:solidFill>
                  <a:schemeClr val="tx1">
                    <a:lumMod val="50000"/>
                    <a:lumOff val="50000"/>
                  </a:schemeClr>
                </a:solidFill>
              </a:rPr>
              <a:t>“Brain Network Mapping Study Challenges Basis for</a:t>
            </a:r>
          </a:p>
          <a:p>
            <a:r>
              <a:rPr lang="en-US" sz="1200" dirty="0">
                <a:solidFill>
                  <a:schemeClr val="tx1">
                    <a:lumMod val="50000"/>
                    <a:lumOff val="50000"/>
                  </a:schemeClr>
                </a:solidFill>
              </a:rPr>
              <a:t>Psychiatric Distinctions” (</a:t>
            </a:r>
            <a:r>
              <a:rPr lang="en-US" sz="1200" dirty="0" err="1">
                <a:solidFill>
                  <a:schemeClr val="tx1">
                    <a:lumMod val="50000"/>
                    <a:lumOff val="50000"/>
                  </a:schemeClr>
                </a:solidFill>
              </a:rPr>
              <a:t>genengnews.com</a:t>
            </a:r>
            <a:r>
              <a:rPr lang="en-US" sz="1200" dirty="0">
                <a:solidFill>
                  <a:schemeClr val="tx1">
                    <a:lumMod val="50000"/>
                    <a:lumOff val="50000"/>
                  </a:schemeClr>
                </a:solidFill>
              </a:rPr>
              <a:t>)</a:t>
            </a:r>
          </a:p>
        </p:txBody>
      </p:sp>
      <p:sp>
        <p:nvSpPr>
          <p:cNvPr id="24" name="Rectangle 23">
            <a:extLst>
              <a:ext uri="{FF2B5EF4-FFF2-40B4-BE49-F238E27FC236}">
                <a16:creationId xmlns:a16="http://schemas.microsoft.com/office/drawing/2014/main" id="{E075BFA2-7671-8240-FB07-B1E5DB955A1A}"/>
              </a:ext>
            </a:extLst>
          </p:cNvPr>
          <p:cNvSpPr/>
          <p:nvPr/>
        </p:nvSpPr>
        <p:spPr>
          <a:xfrm>
            <a:off x="4110994" y="6079351"/>
            <a:ext cx="3546355" cy="276999"/>
          </a:xfrm>
          <a:prstGeom prst="rect">
            <a:avLst/>
          </a:prstGeom>
        </p:spPr>
        <p:txBody>
          <a:bodyPr wrap="none">
            <a:spAutoFit/>
          </a:bodyPr>
          <a:lstStyle/>
          <a:p>
            <a:r>
              <a:rPr lang="en-US" sz="1200" dirty="0">
                <a:solidFill>
                  <a:schemeClr val="tx1">
                    <a:lumMod val="50000"/>
                    <a:lumOff val="50000"/>
                  </a:schemeClr>
                </a:solidFill>
              </a:rPr>
              <a:t>“Deep learning on dynamic graphs” (</a:t>
            </a:r>
            <a:r>
              <a:rPr lang="en-US" sz="1200" dirty="0" err="1">
                <a:solidFill>
                  <a:schemeClr val="tx1">
                    <a:lumMod val="50000"/>
                    <a:lumOff val="50000"/>
                  </a:schemeClr>
                </a:solidFill>
              </a:rPr>
              <a:t>blog.twitter.com</a:t>
            </a:r>
            <a:r>
              <a:rPr lang="en-US" sz="1200" dirty="0">
                <a:solidFill>
                  <a:schemeClr val="tx1">
                    <a:lumMod val="50000"/>
                    <a:lumOff val="50000"/>
                  </a:schemeClr>
                </a:solidFill>
              </a:rPr>
              <a:t>)</a:t>
            </a:r>
          </a:p>
        </p:txBody>
      </p:sp>
      <p:sp>
        <p:nvSpPr>
          <p:cNvPr id="5" name="Rectangle 4">
            <a:extLst>
              <a:ext uri="{FF2B5EF4-FFF2-40B4-BE49-F238E27FC236}">
                <a16:creationId xmlns:a16="http://schemas.microsoft.com/office/drawing/2014/main" id="{240889F7-63E0-EB99-452E-A460F337980F}"/>
              </a:ext>
            </a:extLst>
          </p:cNvPr>
          <p:cNvSpPr/>
          <p:nvPr/>
        </p:nvSpPr>
        <p:spPr>
          <a:xfrm>
            <a:off x="344395" y="4927425"/>
            <a:ext cx="3650976" cy="923330"/>
          </a:xfrm>
          <a:prstGeom prst="rect">
            <a:avLst/>
          </a:prstGeom>
        </p:spPr>
        <p:txBody>
          <a:bodyPr wrap="square">
            <a:spAutoFit/>
          </a:bodyPr>
          <a:lstStyle/>
          <a:p>
            <a:r>
              <a:rPr lang="en-US" dirty="0"/>
              <a:t>e.g.,</a:t>
            </a:r>
          </a:p>
          <a:p>
            <a:r>
              <a:rPr lang="en-US" dirty="0"/>
              <a:t>- hyperlink 2012: 128B edges</a:t>
            </a:r>
          </a:p>
          <a:p>
            <a:r>
              <a:rPr lang="en-US" b="1" dirty="0"/>
              <a:t>- MSFT data infra: 16B edges / week</a:t>
            </a:r>
          </a:p>
        </p:txBody>
      </p:sp>
    </p:spTree>
    <p:extLst>
      <p:ext uri="{BB962C8B-B14F-4D97-AF65-F5344CB8AC3E}">
        <p14:creationId xmlns:p14="http://schemas.microsoft.com/office/powerpoint/2010/main" val="3254230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D170-E224-4888-B787-901D45C7E605}"/>
              </a:ext>
            </a:extLst>
          </p:cNvPr>
          <p:cNvSpPr>
            <a:spLocks noGrp="1"/>
          </p:cNvSpPr>
          <p:nvPr>
            <p:ph type="title"/>
          </p:nvPr>
        </p:nvSpPr>
        <p:spPr/>
        <p:txBody>
          <a:bodyPr>
            <a:normAutofit/>
          </a:bodyPr>
          <a:lstStyle/>
          <a:p>
            <a:r>
              <a:rPr lang="en-US" dirty="0"/>
              <a:t>Graph view example: 2-hop connectors</a:t>
            </a:r>
            <a:br>
              <a:rPr lang="en-US" dirty="0"/>
            </a:br>
            <a:r>
              <a:rPr lang="en-US" dirty="0"/>
              <a:t>on data lineage graph</a:t>
            </a:r>
          </a:p>
        </p:txBody>
      </p:sp>
      <p:sp>
        <p:nvSpPr>
          <p:cNvPr id="8" name="Rectangle 7">
            <a:extLst>
              <a:ext uri="{FF2B5EF4-FFF2-40B4-BE49-F238E27FC236}">
                <a16:creationId xmlns:a16="http://schemas.microsoft.com/office/drawing/2014/main" id="{AF34CAF4-CCBE-B344-A87F-0F5E1E30A0F4}"/>
              </a:ext>
            </a:extLst>
          </p:cNvPr>
          <p:cNvSpPr/>
          <p:nvPr/>
        </p:nvSpPr>
        <p:spPr>
          <a:xfrm>
            <a:off x="3049868" y="3227294"/>
            <a:ext cx="5950698" cy="3330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C283F0F-29C6-C142-9CAC-47124CA6ECB9}"/>
              </a:ext>
            </a:extLst>
          </p:cNvPr>
          <p:cNvSpPr>
            <a:spLocks noGrp="1"/>
          </p:cNvSpPr>
          <p:nvPr>
            <p:ph type="sldNum" sz="quarter" idx="12"/>
          </p:nvPr>
        </p:nvSpPr>
        <p:spPr/>
        <p:txBody>
          <a:bodyPr/>
          <a:lstStyle/>
          <a:p>
            <a:fld id="{B2616F0E-BCAF-964B-B067-C622FBF8CA6B}" type="slidenum">
              <a:rPr lang="en-US" smtClean="0"/>
              <a:t>20</a:t>
            </a:fld>
            <a:endParaRPr lang="en-US"/>
          </a:p>
        </p:txBody>
      </p:sp>
      <p:pic>
        <p:nvPicPr>
          <p:cNvPr id="4" name="Picture 3">
            <a:extLst>
              <a:ext uri="{FF2B5EF4-FFF2-40B4-BE49-F238E27FC236}">
                <a16:creationId xmlns:a16="http://schemas.microsoft.com/office/drawing/2014/main" id="{7564E7DC-8EE9-ED40-800F-062DA7355368}"/>
              </a:ext>
            </a:extLst>
          </p:cNvPr>
          <p:cNvPicPr>
            <a:picLocks noChangeAspect="1"/>
          </p:cNvPicPr>
          <p:nvPr/>
        </p:nvPicPr>
        <p:blipFill>
          <a:blip r:embed="rId3"/>
          <a:stretch>
            <a:fillRect/>
          </a:stretch>
        </p:blipFill>
        <p:spPr>
          <a:xfrm>
            <a:off x="3049868" y="1690688"/>
            <a:ext cx="5567790" cy="1125098"/>
          </a:xfrm>
          <a:prstGeom prst="rect">
            <a:avLst/>
          </a:prstGeom>
        </p:spPr>
      </p:pic>
      <p:pic>
        <p:nvPicPr>
          <p:cNvPr id="11" name="Picture 10">
            <a:extLst>
              <a:ext uri="{FF2B5EF4-FFF2-40B4-BE49-F238E27FC236}">
                <a16:creationId xmlns:a16="http://schemas.microsoft.com/office/drawing/2014/main" id="{BF9740F6-EEED-3847-8AD8-F33A446B0204}"/>
              </a:ext>
            </a:extLst>
          </p:cNvPr>
          <p:cNvPicPr>
            <a:picLocks noChangeAspect="1"/>
          </p:cNvPicPr>
          <p:nvPr/>
        </p:nvPicPr>
        <p:blipFill>
          <a:blip r:embed="rId4"/>
          <a:stretch>
            <a:fillRect/>
          </a:stretch>
        </p:blipFill>
        <p:spPr>
          <a:xfrm>
            <a:off x="3049867" y="3057719"/>
            <a:ext cx="5567791" cy="1831890"/>
          </a:xfrm>
          <a:prstGeom prst="rect">
            <a:avLst/>
          </a:prstGeom>
        </p:spPr>
      </p:pic>
    </p:spTree>
    <p:extLst>
      <p:ext uri="{BB962C8B-B14F-4D97-AF65-F5344CB8AC3E}">
        <p14:creationId xmlns:p14="http://schemas.microsoft.com/office/powerpoint/2010/main" val="2204856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D170-E224-4888-B787-901D45C7E605}"/>
              </a:ext>
            </a:extLst>
          </p:cNvPr>
          <p:cNvSpPr>
            <a:spLocks noGrp="1"/>
          </p:cNvSpPr>
          <p:nvPr>
            <p:ph type="title"/>
          </p:nvPr>
        </p:nvSpPr>
        <p:spPr/>
        <p:txBody>
          <a:bodyPr>
            <a:normAutofit/>
          </a:bodyPr>
          <a:lstStyle/>
          <a:p>
            <a:r>
              <a:rPr lang="en-US" dirty="0"/>
              <a:t>Graph view example: 2-hop connectors</a:t>
            </a:r>
            <a:br>
              <a:rPr lang="en-US" dirty="0"/>
            </a:br>
            <a:r>
              <a:rPr lang="en-US" dirty="0"/>
              <a:t>on data lineage graph</a:t>
            </a:r>
          </a:p>
        </p:txBody>
      </p:sp>
      <p:sp>
        <p:nvSpPr>
          <p:cNvPr id="8" name="Rectangle 7">
            <a:extLst>
              <a:ext uri="{FF2B5EF4-FFF2-40B4-BE49-F238E27FC236}">
                <a16:creationId xmlns:a16="http://schemas.microsoft.com/office/drawing/2014/main" id="{AF34CAF4-CCBE-B344-A87F-0F5E1E30A0F4}"/>
              </a:ext>
            </a:extLst>
          </p:cNvPr>
          <p:cNvSpPr/>
          <p:nvPr/>
        </p:nvSpPr>
        <p:spPr>
          <a:xfrm>
            <a:off x="3049868" y="3227294"/>
            <a:ext cx="5950698" cy="3330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C283F0F-29C6-C142-9CAC-47124CA6ECB9}"/>
              </a:ext>
            </a:extLst>
          </p:cNvPr>
          <p:cNvSpPr>
            <a:spLocks noGrp="1"/>
          </p:cNvSpPr>
          <p:nvPr>
            <p:ph type="sldNum" sz="quarter" idx="12"/>
          </p:nvPr>
        </p:nvSpPr>
        <p:spPr/>
        <p:txBody>
          <a:bodyPr/>
          <a:lstStyle/>
          <a:p>
            <a:fld id="{B2616F0E-BCAF-964B-B067-C622FBF8CA6B}" type="slidenum">
              <a:rPr lang="en-US" smtClean="0"/>
              <a:t>21</a:t>
            </a:fld>
            <a:endParaRPr lang="en-US"/>
          </a:p>
        </p:txBody>
      </p:sp>
      <p:pic>
        <p:nvPicPr>
          <p:cNvPr id="4" name="Picture 3">
            <a:extLst>
              <a:ext uri="{FF2B5EF4-FFF2-40B4-BE49-F238E27FC236}">
                <a16:creationId xmlns:a16="http://schemas.microsoft.com/office/drawing/2014/main" id="{7564E7DC-8EE9-ED40-800F-062DA7355368}"/>
              </a:ext>
            </a:extLst>
          </p:cNvPr>
          <p:cNvPicPr>
            <a:picLocks noChangeAspect="1"/>
          </p:cNvPicPr>
          <p:nvPr/>
        </p:nvPicPr>
        <p:blipFill>
          <a:blip r:embed="rId3"/>
          <a:stretch>
            <a:fillRect/>
          </a:stretch>
        </p:blipFill>
        <p:spPr>
          <a:xfrm>
            <a:off x="3049868" y="1690688"/>
            <a:ext cx="5567790" cy="1125098"/>
          </a:xfrm>
          <a:prstGeom prst="rect">
            <a:avLst/>
          </a:prstGeom>
        </p:spPr>
      </p:pic>
      <p:pic>
        <p:nvPicPr>
          <p:cNvPr id="9" name="Picture 8">
            <a:extLst>
              <a:ext uri="{FF2B5EF4-FFF2-40B4-BE49-F238E27FC236}">
                <a16:creationId xmlns:a16="http://schemas.microsoft.com/office/drawing/2014/main" id="{AB8933AE-D185-E34D-91AB-49EC8809F62B}"/>
              </a:ext>
            </a:extLst>
          </p:cNvPr>
          <p:cNvPicPr>
            <a:picLocks noChangeAspect="1"/>
          </p:cNvPicPr>
          <p:nvPr/>
        </p:nvPicPr>
        <p:blipFill>
          <a:blip r:embed="rId4"/>
          <a:stretch>
            <a:fillRect/>
          </a:stretch>
        </p:blipFill>
        <p:spPr>
          <a:xfrm>
            <a:off x="3049867" y="5058322"/>
            <a:ext cx="2133303" cy="1125098"/>
          </a:xfrm>
          <a:prstGeom prst="rect">
            <a:avLst/>
          </a:prstGeom>
        </p:spPr>
      </p:pic>
      <p:pic>
        <p:nvPicPr>
          <p:cNvPr id="10" name="Picture 9">
            <a:extLst>
              <a:ext uri="{FF2B5EF4-FFF2-40B4-BE49-F238E27FC236}">
                <a16:creationId xmlns:a16="http://schemas.microsoft.com/office/drawing/2014/main" id="{1BE1F910-2889-AE4D-A74A-CFF4F22E855F}"/>
              </a:ext>
            </a:extLst>
          </p:cNvPr>
          <p:cNvPicPr>
            <a:picLocks noChangeAspect="1"/>
          </p:cNvPicPr>
          <p:nvPr/>
        </p:nvPicPr>
        <p:blipFill>
          <a:blip r:embed="rId5"/>
          <a:stretch>
            <a:fillRect/>
          </a:stretch>
        </p:blipFill>
        <p:spPr>
          <a:xfrm>
            <a:off x="6434254" y="5052852"/>
            <a:ext cx="2129506" cy="1227424"/>
          </a:xfrm>
          <a:prstGeom prst="rect">
            <a:avLst/>
          </a:prstGeom>
        </p:spPr>
      </p:pic>
      <p:pic>
        <p:nvPicPr>
          <p:cNvPr id="11" name="Picture 10">
            <a:extLst>
              <a:ext uri="{FF2B5EF4-FFF2-40B4-BE49-F238E27FC236}">
                <a16:creationId xmlns:a16="http://schemas.microsoft.com/office/drawing/2014/main" id="{BF9740F6-EEED-3847-8AD8-F33A446B0204}"/>
              </a:ext>
            </a:extLst>
          </p:cNvPr>
          <p:cNvPicPr>
            <a:picLocks noChangeAspect="1"/>
          </p:cNvPicPr>
          <p:nvPr/>
        </p:nvPicPr>
        <p:blipFill>
          <a:blip r:embed="rId6"/>
          <a:stretch>
            <a:fillRect/>
          </a:stretch>
        </p:blipFill>
        <p:spPr>
          <a:xfrm>
            <a:off x="3049867" y="3057719"/>
            <a:ext cx="5567791" cy="1831890"/>
          </a:xfrm>
          <a:prstGeom prst="rect">
            <a:avLst/>
          </a:prstGeom>
        </p:spPr>
      </p:pic>
    </p:spTree>
    <p:extLst>
      <p:ext uri="{BB962C8B-B14F-4D97-AF65-F5344CB8AC3E}">
        <p14:creationId xmlns:p14="http://schemas.microsoft.com/office/powerpoint/2010/main" val="2377688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3B45A28-F073-447F-865C-BD6470CB8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369" y="2377229"/>
            <a:ext cx="2137981" cy="2171819"/>
          </a:xfrm>
          <a:prstGeom prst="rect">
            <a:avLst/>
          </a:prstGeom>
        </p:spPr>
      </p:pic>
      <p:grpSp>
        <p:nvGrpSpPr>
          <p:cNvPr id="21" name="Group 20">
            <a:extLst>
              <a:ext uri="{FF2B5EF4-FFF2-40B4-BE49-F238E27FC236}">
                <a16:creationId xmlns:a16="http://schemas.microsoft.com/office/drawing/2014/main" id="{329B8929-093E-4855-9C5E-3E22667FF3BB}"/>
              </a:ext>
            </a:extLst>
          </p:cNvPr>
          <p:cNvGrpSpPr/>
          <p:nvPr/>
        </p:nvGrpSpPr>
        <p:grpSpPr>
          <a:xfrm>
            <a:off x="572600" y="2301787"/>
            <a:ext cx="2322705" cy="2322705"/>
            <a:chOff x="944265" y="2521189"/>
            <a:chExt cx="2322705" cy="2322705"/>
          </a:xfrm>
        </p:grpSpPr>
        <p:pic>
          <p:nvPicPr>
            <p:cNvPr id="20" name="Picture 19">
              <a:extLst>
                <a:ext uri="{FF2B5EF4-FFF2-40B4-BE49-F238E27FC236}">
                  <a16:creationId xmlns:a16="http://schemas.microsoft.com/office/drawing/2014/main" id="{CD509C3D-D9C3-4E34-897E-DDB9CACF0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47" y="2611144"/>
              <a:ext cx="2137981" cy="2171819"/>
            </a:xfrm>
            <a:prstGeom prst="rect">
              <a:avLst/>
            </a:prstGeom>
          </p:spPr>
        </p:pic>
        <p:pic>
          <p:nvPicPr>
            <p:cNvPr id="4" name="Picture 3">
              <a:extLst>
                <a:ext uri="{FF2B5EF4-FFF2-40B4-BE49-F238E27FC236}">
                  <a16:creationId xmlns:a16="http://schemas.microsoft.com/office/drawing/2014/main" id="{9C277BB6-4012-4474-8B1A-DB7953351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265" y="2521189"/>
              <a:ext cx="2322705" cy="2322705"/>
            </a:xfrm>
            <a:prstGeom prst="rect">
              <a:avLst/>
            </a:prstGeom>
          </p:spPr>
        </p:pic>
      </p:grpSp>
      <p:cxnSp>
        <p:nvCxnSpPr>
          <p:cNvPr id="22" name="Straight Arrow Connector 21">
            <a:extLst>
              <a:ext uri="{FF2B5EF4-FFF2-40B4-BE49-F238E27FC236}">
                <a16:creationId xmlns:a16="http://schemas.microsoft.com/office/drawing/2014/main" id="{B9F00E07-B75D-41CF-8EB7-64DA72B2F9E0}"/>
              </a:ext>
            </a:extLst>
          </p:cNvPr>
          <p:cNvCxnSpPr>
            <a:cxnSpLocks/>
          </p:cNvCxnSpPr>
          <p:nvPr/>
        </p:nvCxnSpPr>
        <p:spPr>
          <a:xfrm>
            <a:off x="2920009" y="3471540"/>
            <a:ext cx="1832295" cy="61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70849" y="4563561"/>
            <a:ext cx="1126206" cy="369332"/>
          </a:xfrm>
          <a:prstGeom prst="rect">
            <a:avLst/>
          </a:prstGeom>
          <a:noFill/>
        </p:spPr>
        <p:txBody>
          <a:bodyPr wrap="none" rtlCol="0">
            <a:spAutoFit/>
          </a:bodyPr>
          <a:lstStyle/>
          <a:p>
            <a:r>
              <a:rPr lang="en-US" dirty="0"/>
              <a:t>raw graph</a:t>
            </a:r>
          </a:p>
        </p:txBody>
      </p:sp>
      <p:pic>
        <p:nvPicPr>
          <p:cNvPr id="25" name="Picture 24">
            <a:extLst>
              <a:ext uri="{FF2B5EF4-FFF2-40B4-BE49-F238E27FC236}">
                <a16:creationId xmlns:a16="http://schemas.microsoft.com/office/drawing/2014/main" id="{5DBCE6A9-E2B7-4925-8165-421190764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476" y="2404621"/>
            <a:ext cx="2071234" cy="2045180"/>
          </a:xfrm>
          <a:prstGeom prst="rect">
            <a:avLst/>
          </a:prstGeom>
        </p:spPr>
      </p:pic>
      <p:sp>
        <p:nvSpPr>
          <p:cNvPr id="26" name="TextBox 25"/>
          <p:cNvSpPr txBox="1"/>
          <p:nvPr/>
        </p:nvSpPr>
        <p:spPr>
          <a:xfrm>
            <a:off x="9103542" y="4552036"/>
            <a:ext cx="2661102" cy="369332"/>
          </a:xfrm>
          <a:prstGeom prst="rect">
            <a:avLst/>
          </a:prstGeom>
          <a:noFill/>
        </p:spPr>
        <p:txBody>
          <a:bodyPr wrap="square" rtlCol="0">
            <a:spAutoFit/>
          </a:bodyPr>
          <a:lstStyle/>
          <a:p>
            <a:pPr algn="ctr"/>
            <a:r>
              <a:rPr lang="en-US" dirty="0"/>
              <a:t>job-job graph</a:t>
            </a:r>
          </a:p>
        </p:txBody>
      </p:sp>
      <p:sp>
        <p:nvSpPr>
          <p:cNvPr id="28" name="TextBox 27"/>
          <p:cNvSpPr txBox="1"/>
          <p:nvPr/>
        </p:nvSpPr>
        <p:spPr>
          <a:xfrm>
            <a:off x="5176047" y="4561928"/>
            <a:ext cx="1434624" cy="369332"/>
          </a:xfrm>
          <a:prstGeom prst="rect">
            <a:avLst/>
          </a:prstGeom>
          <a:noFill/>
        </p:spPr>
        <p:txBody>
          <a:bodyPr wrap="none" rtlCol="0">
            <a:spAutoFit/>
          </a:bodyPr>
          <a:lstStyle/>
          <a:p>
            <a:r>
              <a:rPr lang="en-US" dirty="0"/>
              <a:t>job-file graph</a:t>
            </a:r>
          </a:p>
        </p:txBody>
      </p:sp>
      <p:cxnSp>
        <p:nvCxnSpPr>
          <p:cNvPr id="31" name="Straight Arrow Connector 30">
            <a:extLst>
              <a:ext uri="{FF2B5EF4-FFF2-40B4-BE49-F238E27FC236}">
                <a16:creationId xmlns:a16="http://schemas.microsoft.com/office/drawing/2014/main" id="{87398EB8-B0EF-504B-AE59-7F1C90AB5B0A}"/>
              </a:ext>
            </a:extLst>
          </p:cNvPr>
          <p:cNvCxnSpPr>
            <a:cxnSpLocks/>
          </p:cNvCxnSpPr>
          <p:nvPr/>
        </p:nvCxnSpPr>
        <p:spPr>
          <a:xfrm>
            <a:off x="7079533" y="3484419"/>
            <a:ext cx="22545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CBDF1B-73C5-C346-8612-01C1FE33F398}"/>
              </a:ext>
            </a:extLst>
          </p:cNvPr>
          <p:cNvSpPr/>
          <p:nvPr/>
        </p:nvSpPr>
        <p:spPr>
          <a:xfrm>
            <a:off x="703482" y="5288509"/>
            <a:ext cx="1462260" cy="1200329"/>
          </a:xfrm>
          <a:prstGeom prst="rect">
            <a:avLst/>
          </a:prstGeom>
        </p:spPr>
        <p:txBody>
          <a:bodyPr wrap="none">
            <a:spAutoFit/>
          </a:bodyPr>
          <a:lstStyle/>
          <a:p>
            <a:r>
              <a:rPr lang="en-US" b="1" dirty="0"/>
              <a:t>Size:</a:t>
            </a:r>
          </a:p>
          <a:p>
            <a:r>
              <a:rPr lang="en-US" b="1" dirty="0"/>
              <a:t>O(B) vertices</a:t>
            </a:r>
          </a:p>
          <a:p>
            <a:r>
              <a:rPr lang="en-US" b="1" dirty="0"/>
              <a:t>O(B) edges</a:t>
            </a:r>
          </a:p>
          <a:p>
            <a:r>
              <a:rPr lang="en-US" b="1" dirty="0"/>
              <a:t>O(TB) on disk</a:t>
            </a:r>
          </a:p>
        </p:txBody>
      </p:sp>
      <p:sp>
        <p:nvSpPr>
          <p:cNvPr id="16" name="Rectangle 15">
            <a:extLst>
              <a:ext uri="{FF2B5EF4-FFF2-40B4-BE49-F238E27FC236}">
                <a16:creationId xmlns:a16="http://schemas.microsoft.com/office/drawing/2014/main" id="{AF4250DA-83C3-7B46-B03D-9AB60FF5B053}"/>
              </a:ext>
            </a:extLst>
          </p:cNvPr>
          <p:cNvSpPr/>
          <p:nvPr/>
        </p:nvSpPr>
        <p:spPr>
          <a:xfrm>
            <a:off x="4824369" y="5288509"/>
            <a:ext cx="1495922" cy="1200329"/>
          </a:xfrm>
          <a:prstGeom prst="rect">
            <a:avLst/>
          </a:prstGeom>
        </p:spPr>
        <p:txBody>
          <a:bodyPr wrap="none">
            <a:spAutoFit/>
          </a:bodyPr>
          <a:lstStyle/>
          <a:p>
            <a:r>
              <a:rPr lang="en-US" b="1" dirty="0"/>
              <a:t>Size:</a:t>
            </a:r>
          </a:p>
          <a:p>
            <a:r>
              <a:rPr lang="en-US" b="1" dirty="0"/>
              <a:t>O(M) vertices</a:t>
            </a:r>
          </a:p>
          <a:p>
            <a:r>
              <a:rPr lang="en-US" b="1" dirty="0"/>
              <a:t>O(M) edges</a:t>
            </a:r>
          </a:p>
          <a:p>
            <a:r>
              <a:rPr lang="en-US" b="1" dirty="0"/>
              <a:t>O(GB) on disk</a:t>
            </a:r>
          </a:p>
        </p:txBody>
      </p:sp>
      <p:sp>
        <p:nvSpPr>
          <p:cNvPr id="17" name="Rectangle 16">
            <a:extLst>
              <a:ext uri="{FF2B5EF4-FFF2-40B4-BE49-F238E27FC236}">
                <a16:creationId xmlns:a16="http://schemas.microsoft.com/office/drawing/2014/main" id="{4C83DDEB-53BB-0942-91EF-99E371D41E43}"/>
              </a:ext>
            </a:extLst>
          </p:cNvPr>
          <p:cNvSpPr/>
          <p:nvPr/>
        </p:nvSpPr>
        <p:spPr>
          <a:xfrm>
            <a:off x="9398476" y="5288509"/>
            <a:ext cx="1550424" cy="1200329"/>
          </a:xfrm>
          <a:prstGeom prst="rect">
            <a:avLst/>
          </a:prstGeom>
        </p:spPr>
        <p:txBody>
          <a:bodyPr wrap="none">
            <a:spAutoFit/>
          </a:bodyPr>
          <a:lstStyle/>
          <a:p>
            <a:r>
              <a:rPr lang="en-US" b="1" dirty="0"/>
              <a:t>Size:</a:t>
            </a:r>
          </a:p>
          <a:p>
            <a:r>
              <a:rPr lang="en-US" b="1" dirty="0"/>
              <a:t>O(K) vertices</a:t>
            </a:r>
          </a:p>
          <a:p>
            <a:r>
              <a:rPr lang="en-US" b="1" dirty="0"/>
              <a:t>O(K) edges</a:t>
            </a:r>
          </a:p>
          <a:p>
            <a:r>
              <a:rPr lang="en-US" b="1" dirty="0"/>
              <a:t>O(MB) on disk</a:t>
            </a:r>
          </a:p>
        </p:txBody>
      </p:sp>
      <p:sp>
        <p:nvSpPr>
          <p:cNvPr id="23" name="Title 1">
            <a:extLst>
              <a:ext uri="{FF2B5EF4-FFF2-40B4-BE49-F238E27FC236}">
                <a16:creationId xmlns:a16="http://schemas.microsoft.com/office/drawing/2014/main" id="{FECBCC79-3274-8447-8782-BE9ADCEF3F08}"/>
              </a:ext>
            </a:extLst>
          </p:cNvPr>
          <p:cNvSpPr>
            <a:spLocks noGrp="1"/>
          </p:cNvSpPr>
          <p:nvPr>
            <p:ph type="title"/>
          </p:nvPr>
        </p:nvSpPr>
        <p:spPr>
          <a:xfrm>
            <a:off x="849217" y="268465"/>
            <a:ext cx="10515600" cy="1325563"/>
          </a:xfrm>
        </p:spPr>
        <p:txBody>
          <a:bodyPr>
            <a:normAutofit fontScale="90000"/>
          </a:bodyPr>
          <a:lstStyle/>
          <a:p>
            <a:r>
              <a:rPr lang="en-US" dirty="0"/>
              <a:t>Example: input data size reduction when using graph views to answer “blast radius” query</a:t>
            </a:r>
          </a:p>
        </p:txBody>
      </p:sp>
      <p:sp>
        <p:nvSpPr>
          <p:cNvPr id="18" name="Content Placeholder 2">
            <a:extLst>
              <a:ext uri="{FF2B5EF4-FFF2-40B4-BE49-F238E27FC236}">
                <a16:creationId xmlns:a16="http://schemas.microsoft.com/office/drawing/2014/main" id="{1609DFC3-A3D8-A247-AEC8-374309A6270A}"/>
              </a:ext>
            </a:extLst>
          </p:cNvPr>
          <p:cNvSpPr txBox="1">
            <a:spLocks/>
          </p:cNvSpPr>
          <p:nvPr/>
        </p:nvSpPr>
        <p:spPr>
          <a:xfrm>
            <a:off x="3094104" y="3159087"/>
            <a:ext cx="1484103" cy="536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t>Graph view</a:t>
            </a:r>
          </a:p>
        </p:txBody>
      </p:sp>
      <p:sp>
        <p:nvSpPr>
          <p:cNvPr id="19" name="Content Placeholder 2">
            <a:extLst>
              <a:ext uri="{FF2B5EF4-FFF2-40B4-BE49-F238E27FC236}">
                <a16:creationId xmlns:a16="http://schemas.microsoft.com/office/drawing/2014/main" id="{B97F9BC2-D343-3142-8548-A0B97AC392EA}"/>
              </a:ext>
            </a:extLst>
          </p:cNvPr>
          <p:cNvSpPr txBox="1">
            <a:spLocks/>
          </p:cNvSpPr>
          <p:nvPr/>
        </p:nvSpPr>
        <p:spPr>
          <a:xfrm>
            <a:off x="7438361" y="3159087"/>
            <a:ext cx="1484103" cy="536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t>Graph view</a:t>
            </a:r>
          </a:p>
        </p:txBody>
      </p:sp>
      <p:sp>
        <p:nvSpPr>
          <p:cNvPr id="2" name="Slide Number Placeholder 1">
            <a:extLst>
              <a:ext uri="{FF2B5EF4-FFF2-40B4-BE49-F238E27FC236}">
                <a16:creationId xmlns:a16="http://schemas.microsoft.com/office/drawing/2014/main" id="{AF5DB57C-E20D-A243-A053-EAC72D3CB1C3}"/>
              </a:ext>
            </a:extLst>
          </p:cNvPr>
          <p:cNvSpPr>
            <a:spLocks noGrp="1"/>
          </p:cNvSpPr>
          <p:nvPr>
            <p:ph type="sldNum" sz="quarter" idx="12"/>
          </p:nvPr>
        </p:nvSpPr>
        <p:spPr/>
        <p:txBody>
          <a:bodyPr/>
          <a:lstStyle/>
          <a:p>
            <a:fld id="{B2616F0E-BCAF-964B-B067-C622FBF8CA6B}" type="slidenum">
              <a:rPr lang="en-US" smtClean="0"/>
              <a:t>22</a:t>
            </a:fld>
            <a:endParaRPr lang="en-US"/>
          </a:p>
        </p:txBody>
      </p:sp>
    </p:spTree>
    <p:extLst>
      <p:ext uri="{BB962C8B-B14F-4D97-AF65-F5344CB8AC3E}">
        <p14:creationId xmlns:p14="http://schemas.microsoft.com/office/powerpoint/2010/main" val="135931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16" grpId="0"/>
      <p:bldP spid="1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26595"/>
            <a:ext cx="9144000" cy="2387600"/>
          </a:xfrm>
        </p:spPr>
        <p:txBody>
          <a:bodyPr/>
          <a:lstStyle/>
          <a:p>
            <a:r>
              <a:rPr lang="en-US" dirty="0" err="1">
                <a:solidFill>
                  <a:srgbClr val="FF0000"/>
                </a:solidFill>
                <a:latin typeface="Gill Sans" charset="0"/>
                <a:cs typeface="Gill Sans" charset="0"/>
              </a:rPr>
              <a:t>Kaskade</a:t>
            </a:r>
            <a:r>
              <a:rPr lang="en-US" dirty="0">
                <a:latin typeface="Gill Sans" charset="0"/>
                <a:cs typeface="Gill Sans" charset="0"/>
              </a:rPr>
              <a:t>: Graph Views for Efficient Graph Analytics</a:t>
            </a:r>
          </a:p>
        </p:txBody>
      </p:sp>
    </p:spTree>
    <p:extLst>
      <p:ext uri="{BB962C8B-B14F-4D97-AF65-F5344CB8AC3E}">
        <p14:creationId xmlns:p14="http://schemas.microsoft.com/office/powerpoint/2010/main" val="1173084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E1F2-9C55-3241-BE59-4F9DD787E939}"/>
              </a:ext>
            </a:extLst>
          </p:cNvPr>
          <p:cNvSpPr>
            <a:spLocks noGrp="1"/>
          </p:cNvSpPr>
          <p:nvPr>
            <p:ph type="title"/>
          </p:nvPr>
        </p:nvSpPr>
        <p:spPr/>
        <p:txBody>
          <a:bodyPr/>
          <a:lstStyle/>
          <a:p>
            <a:r>
              <a:rPr lang="en-US" dirty="0" err="1"/>
              <a:t>Kaskade</a:t>
            </a:r>
            <a:r>
              <a:rPr lang="en-US" dirty="0"/>
              <a:t>: a system for graph query optimization using graph views</a:t>
            </a:r>
          </a:p>
        </p:txBody>
      </p:sp>
      <p:pic>
        <p:nvPicPr>
          <p:cNvPr id="10" name="Picture 9">
            <a:extLst>
              <a:ext uri="{FF2B5EF4-FFF2-40B4-BE49-F238E27FC236}">
                <a16:creationId xmlns:a16="http://schemas.microsoft.com/office/drawing/2014/main" id="{72504C9E-ECFA-8D44-AC70-0FE46FAB3EA4}"/>
              </a:ext>
            </a:extLst>
          </p:cNvPr>
          <p:cNvPicPr>
            <a:picLocks noChangeAspect="1"/>
          </p:cNvPicPr>
          <p:nvPr/>
        </p:nvPicPr>
        <p:blipFill>
          <a:blip r:embed="rId3"/>
          <a:stretch>
            <a:fillRect/>
          </a:stretch>
        </p:blipFill>
        <p:spPr>
          <a:xfrm>
            <a:off x="2157784" y="2152723"/>
            <a:ext cx="7876432" cy="3818574"/>
          </a:xfrm>
          <a:prstGeom prst="rect">
            <a:avLst/>
          </a:prstGeom>
        </p:spPr>
      </p:pic>
      <p:pic>
        <p:nvPicPr>
          <p:cNvPr id="13" name="Picture 12">
            <a:extLst>
              <a:ext uri="{FF2B5EF4-FFF2-40B4-BE49-F238E27FC236}">
                <a16:creationId xmlns:a16="http://schemas.microsoft.com/office/drawing/2014/main" id="{792F3B02-5E3A-AD4E-929F-131301337519}"/>
              </a:ext>
            </a:extLst>
          </p:cNvPr>
          <p:cNvPicPr>
            <a:picLocks noChangeAspect="1"/>
          </p:cNvPicPr>
          <p:nvPr/>
        </p:nvPicPr>
        <p:blipFill>
          <a:blip r:embed="rId3">
            <a:lum bright="70000" contrast="-70000"/>
          </a:blip>
          <a:srcRect/>
          <a:stretch>
            <a:fillRect/>
          </a:stretch>
        </p:blipFill>
        <p:spPr>
          <a:xfrm>
            <a:off x="2157784" y="2152723"/>
            <a:ext cx="7876432" cy="3818574"/>
          </a:xfrm>
          <a:custGeom>
            <a:avLst/>
            <a:gdLst>
              <a:gd name="connsiteX0" fmla="*/ 0 w 7876432"/>
              <a:gd name="connsiteY0" fmla="*/ 0 h 3818574"/>
              <a:gd name="connsiteX1" fmla="*/ 7876432 w 7876432"/>
              <a:gd name="connsiteY1" fmla="*/ 0 h 3818574"/>
              <a:gd name="connsiteX2" fmla="*/ 7876432 w 7876432"/>
              <a:gd name="connsiteY2" fmla="*/ 3818574 h 3818574"/>
              <a:gd name="connsiteX3" fmla="*/ 0 w 7876432"/>
              <a:gd name="connsiteY3" fmla="*/ 3818574 h 3818574"/>
              <a:gd name="connsiteX4" fmla="*/ 0 w 7876432"/>
              <a:gd name="connsiteY4" fmla="*/ 1718885 h 3818574"/>
              <a:gd name="connsiteX5" fmla="*/ 5040684 w 7876432"/>
              <a:gd name="connsiteY5" fmla="*/ 1718885 h 3818574"/>
              <a:gd name="connsiteX6" fmla="*/ 5040684 w 7876432"/>
              <a:gd name="connsiteY6" fmla="*/ 110578 h 3818574"/>
              <a:gd name="connsiteX7" fmla="*/ 0 w 7876432"/>
              <a:gd name="connsiteY7" fmla="*/ 110578 h 381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6432" h="3818574">
                <a:moveTo>
                  <a:pt x="0" y="0"/>
                </a:moveTo>
                <a:lnTo>
                  <a:pt x="7876432" y="0"/>
                </a:lnTo>
                <a:lnTo>
                  <a:pt x="7876432" y="3818574"/>
                </a:lnTo>
                <a:lnTo>
                  <a:pt x="0" y="3818574"/>
                </a:lnTo>
                <a:lnTo>
                  <a:pt x="0" y="1718885"/>
                </a:lnTo>
                <a:lnTo>
                  <a:pt x="5040684" y="1718885"/>
                </a:lnTo>
                <a:lnTo>
                  <a:pt x="5040684" y="110578"/>
                </a:lnTo>
                <a:lnTo>
                  <a:pt x="0" y="110578"/>
                </a:lnTo>
                <a:close/>
              </a:path>
            </a:pathLst>
          </a:custGeom>
        </p:spPr>
      </p:pic>
      <p:sp>
        <p:nvSpPr>
          <p:cNvPr id="14" name="TextBox 13">
            <a:extLst>
              <a:ext uri="{FF2B5EF4-FFF2-40B4-BE49-F238E27FC236}">
                <a16:creationId xmlns:a16="http://schemas.microsoft.com/office/drawing/2014/main" id="{F66AABDD-2D6D-1646-BA94-B712425500D4}"/>
              </a:ext>
            </a:extLst>
          </p:cNvPr>
          <p:cNvSpPr txBox="1"/>
          <p:nvPr/>
        </p:nvSpPr>
        <p:spPr>
          <a:xfrm>
            <a:off x="201037" y="3668752"/>
            <a:ext cx="2924783"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ea typeface="Bradley Hand" charset="0"/>
                <a:cs typeface="Arial" panose="020B0604020202020204" pitchFamily="34" charset="0"/>
              </a:rPr>
              <a:t>Offline: analysis of historical query workload</a:t>
            </a:r>
          </a:p>
        </p:txBody>
      </p:sp>
      <p:pic>
        <p:nvPicPr>
          <p:cNvPr id="6" name="Picture 5">
            <a:extLst>
              <a:ext uri="{FF2B5EF4-FFF2-40B4-BE49-F238E27FC236}">
                <a16:creationId xmlns:a16="http://schemas.microsoft.com/office/drawing/2014/main" id="{16BD14B6-6088-B342-965A-2D8D350C699D}"/>
              </a:ext>
            </a:extLst>
          </p:cNvPr>
          <p:cNvPicPr>
            <a:picLocks noChangeAspect="1"/>
          </p:cNvPicPr>
          <p:nvPr/>
        </p:nvPicPr>
        <p:blipFill>
          <a:blip r:embed="rId4"/>
          <a:stretch>
            <a:fillRect/>
          </a:stretch>
        </p:blipFill>
        <p:spPr>
          <a:xfrm>
            <a:off x="4438650" y="5697690"/>
            <a:ext cx="2788060" cy="1090980"/>
          </a:xfrm>
          <a:prstGeom prst="rect">
            <a:avLst/>
          </a:prstGeom>
        </p:spPr>
      </p:pic>
      <p:sp>
        <p:nvSpPr>
          <p:cNvPr id="3" name="Slide Number Placeholder 2">
            <a:extLst>
              <a:ext uri="{FF2B5EF4-FFF2-40B4-BE49-F238E27FC236}">
                <a16:creationId xmlns:a16="http://schemas.microsoft.com/office/drawing/2014/main" id="{6A4240A2-F80A-8E4F-8514-3F9277DD837F}"/>
              </a:ext>
            </a:extLst>
          </p:cNvPr>
          <p:cNvSpPr>
            <a:spLocks noGrp="1"/>
          </p:cNvSpPr>
          <p:nvPr>
            <p:ph type="sldNum" sz="quarter" idx="12"/>
          </p:nvPr>
        </p:nvSpPr>
        <p:spPr/>
        <p:txBody>
          <a:bodyPr/>
          <a:lstStyle/>
          <a:p>
            <a:fld id="{B2616F0E-BCAF-964B-B067-C622FBF8CA6B}" type="slidenum">
              <a:rPr lang="en-US" smtClean="0"/>
              <a:t>24</a:t>
            </a:fld>
            <a:endParaRPr lang="en-US"/>
          </a:p>
        </p:txBody>
      </p:sp>
    </p:spTree>
    <p:extLst>
      <p:ext uri="{BB962C8B-B14F-4D97-AF65-F5344CB8AC3E}">
        <p14:creationId xmlns:p14="http://schemas.microsoft.com/office/powerpoint/2010/main" val="1170731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E1F2-9C55-3241-BE59-4F9DD787E939}"/>
              </a:ext>
            </a:extLst>
          </p:cNvPr>
          <p:cNvSpPr>
            <a:spLocks noGrp="1"/>
          </p:cNvSpPr>
          <p:nvPr>
            <p:ph type="title"/>
          </p:nvPr>
        </p:nvSpPr>
        <p:spPr/>
        <p:txBody>
          <a:bodyPr/>
          <a:lstStyle/>
          <a:p>
            <a:r>
              <a:rPr lang="en-US" dirty="0" err="1"/>
              <a:t>Kaskade</a:t>
            </a:r>
            <a:r>
              <a:rPr lang="en-US" dirty="0"/>
              <a:t>: a system for graph query optimization using graph views</a:t>
            </a:r>
          </a:p>
        </p:txBody>
      </p:sp>
      <p:pic>
        <p:nvPicPr>
          <p:cNvPr id="10" name="Picture 9">
            <a:extLst>
              <a:ext uri="{FF2B5EF4-FFF2-40B4-BE49-F238E27FC236}">
                <a16:creationId xmlns:a16="http://schemas.microsoft.com/office/drawing/2014/main" id="{72504C9E-ECFA-8D44-AC70-0FE46FAB3EA4}"/>
              </a:ext>
            </a:extLst>
          </p:cNvPr>
          <p:cNvPicPr>
            <a:picLocks noChangeAspect="1"/>
          </p:cNvPicPr>
          <p:nvPr/>
        </p:nvPicPr>
        <p:blipFill>
          <a:blip r:embed="rId3"/>
          <a:stretch>
            <a:fillRect/>
          </a:stretch>
        </p:blipFill>
        <p:spPr>
          <a:xfrm>
            <a:off x="2157784" y="2152723"/>
            <a:ext cx="7876432" cy="3818574"/>
          </a:xfrm>
          <a:prstGeom prst="rect">
            <a:avLst/>
          </a:prstGeom>
        </p:spPr>
      </p:pic>
      <p:pic>
        <p:nvPicPr>
          <p:cNvPr id="7" name="Picture 6">
            <a:extLst>
              <a:ext uri="{FF2B5EF4-FFF2-40B4-BE49-F238E27FC236}">
                <a16:creationId xmlns:a16="http://schemas.microsoft.com/office/drawing/2014/main" id="{B59253B9-27D0-F041-AF47-D6407DE8C89E}"/>
              </a:ext>
            </a:extLst>
          </p:cNvPr>
          <p:cNvPicPr>
            <a:picLocks noChangeAspect="1"/>
          </p:cNvPicPr>
          <p:nvPr/>
        </p:nvPicPr>
        <p:blipFill>
          <a:blip r:embed="rId3">
            <a:lum bright="70000" contrast="-70000"/>
          </a:blip>
          <a:srcRect/>
          <a:stretch>
            <a:fillRect/>
          </a:stretch>
        </p:blipFill>
        <p:spPr>
          <a:xfrm>
            <a:off x="2157784" y="2152723"/>
            <a:ext cx="7876432" cy="3818574"/>
          </a:xfrm>
          <a:custGeom>
            <a:avLst/>
            <a:gdLst>
              <a:gd name="connsiteX0" fmla="*/ 0 w 7876432"/>
              <a:gd name="connsiteY0" fmla="*/ 0 h 3818574"/>
              <a:gd name="connsiteX1" fmla="*/ 7876432 w 7876432"/>
              <a:gd name="connsiteY1" fmla="*/ 0 h 3818574"/>
              <a:gd name="connsiteX2" fmla="*/ 7876432 w 7876432"/>
              <a:gd name="connsiteY2" fmla="*/ 3818574 h 3818574"/>
              <a:gd name="connsiteX3" fmla="*/ 5137961 w 7876432"/>
              <a:gd name="connsiteY3" fmla="*/ 3818574 h 3818574"/>
              <a:gd name="connsiteX4" fmla="*/ 5137961 w 7876432"/>
              <a:gd name="connsiteY4" fmla="*/ 1712400 h 3818574"/>
              <a:gd name="connsiteX5" fmla="*/ 630812 w 7876432"/>
              <a:gd name="connsiteY5" fmla="*/ 1712400 h 3818574"/>
              <a:gd name="connsiteX6" fmla="*/ 630812 w 7876432"/>
              <a:gd name="connsiteY6" fmla="*/ 3818574 h 3818574"/>
              <a:gd name="connsiteX7" fmla="*/ 0 w 7876432"/>
              <a:gd name="connsiteY7" fmla="*/ 3818574 h 381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6432" h="3818574">
                <a:moveTo>
                  <a:pt x="0" y="0"/>
                </a:moveTo>
                <a:lnTo>
                  <a:pt x="7876432" y="0"/>
                </a:lnTo>
                <a:lnTo>
                  <a:pt x="7876432" y="3818574"/>
                </a:lnTo>
                <a:lnTo>
                  <a:pt x="5137961" y="3818574"/>
                </a:lnTo>
                <a:lnTo>
                  <a:pt x="5137961" y="1712400"/>
                </a:lnTo>
                <a:lnTo>
                  <a:pt x="630812" y="1712400"/>
                </a:lnTo>
                <a:lnTo>
                  <a:pt x="630812" y="3818574"/>
                </a:lnTo>
                <a:lnTo>
                  <a:pt x="0" y="3818574"/>
                </a:lnTo>
                <a:close/>
              </a:path>
            </a:pathLst>
          </a:custGeom>
        </p:spPr>
      </p:pic>
      <p:sp>
        <p:nvSpPr>
          <p:cNvPr id="8" name="TextBox 7">
            <a:extLst>
              <a:ext uri="{FF2B5EF4-FFF2-40B4-BE49-F238E27FC236}">
                <a16:creationId xmlns:a16="http://schemas.microsoft.com/office/drawing/2014/main" id="{5E1505A9-51A7-3945-B844-AAF2953592AC}"/>
              </a:ext>
            </a:extLst>
          </p:cNvPr>
          <p:cNvSpPr txBox="1"/>
          <p:nvPr/>
        </p:nvSpPr>
        <p:spPr>
          <a:xfrm>
            <a:off x="7222785" y="4977598"/>
            <a:ext cx="4131015"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ea typeface="Bradley Hand" charset="0"/>
                <a:cs typeface="Arial" panose="020B0604020202020204" pitchFamily="34" charset="0"/>
              </a:rPr>
              <a:t>Offline: create / store views </a:t>
            </a:r>
          </a:p>
          <a:p>
            <a:pPr algn="ctr"/>
            <a:r>
              <a:rPr lang="en-US" dirty="0">
                <a:solidFill>
                  <a:srgbClr val="FF0000"/>
                </a:solidFill>
                <a:latin typeface="Arial" panose="020B0604020202020204" pitchFamily="34" charset="0"/>
                <a:ea typeface="Bradley Hand" charset="0"/>
                <a:cs typeface="Arial" panose="020B0604020202020204" pitchFamily="34" charset="0"/>
              </a:rPr>
              <a:t>that are beneficial for the queries</a:t>
            </a:r>
          </a:p>
        </p:txBody>
      </p:sp>
      <p:pic>
        <p:nvPicPr>
          <p:cNvPr id="6" name="Picture 5">
            <a:extLst>
              <a:ext uri="{FF2B5EF4-FFF2-40B4-BE49-F238E27FC236}">
                <a16:creationId xmlns:a16="http://schemas.microsoft.com/office/drawing/2014/main" id="{75AB550A-E783-7D47-86F8-2EA88299C1C3}"/>
              </a:ext>
            </a:extLst>
          </p:cNvPr>
          <p:cNvPicPr>
            <a:picLocks noChangeAspect="1"/>
          </p:cNvPicPr>
          <p:nvPr/>
        </p:nvPicPr>
        <p:blipFill>
          <a:blip r:embed="rId4"/>
          <a:stretch>
            <a:fillRect/>
          </a:stretch>
        </p:blipFill>
        <p:spPr>
          <a:xfrm>
            <a:off x="4438650" y="5697690"/>
            <a:ext cx="2788060" cy="1090980"/>
          </a:xfrm>
          <a:prstGeom prst="rect">
            <a:avLst/>
          </a:prstGeom>
        </p:spPr>
      </p:pic>
      <p:sp>
        <p:nvSpPr>
          <p:cNvPr id="3" name="Slide Number Placeholder 2">
            <a:extLst>
              <a:ext uri="{FF2B5EF4-FFF2-40B4-BE49-F238E27FC236}">
                <a16:creationId xmlns:a16="http://schemas.microsoft.com/office/drawing/2014/main" id="{1909C288-9495-C34F-94B8-1994C4F91A00}"/>
              </a:ext>
            </a:extLst>
          </p:cNvPr>
          <p:cNvSpPr>
            <a:spLocks noGrp="1"/>
          </p:cNvSpPr>
          <p:nvPr>
            <p:ph type="sldNum" sz="quarter" idx="12"/>
          </p:nvPr>
        </p:nvSpPr>
        <p:spPr/>
        <p:txBody>
          <a:bodyPr/>
          <a:lstStyle/>
          <a:p>
            <a:fld id="{B2616F0E-BCAF-964B-B067-C622FBF8CA6B}" type="slidenum">
              <a:rPr lang="en-US" smtClean="0"/>
              <a:t>25</a:t>
            </a:fld>
            <a:endParaRPr lang="en-US"/>
          </a:p>
        </p:txBody>
      </p:sp>
    </p:spTree>
    <p:extLst>
      <p:ext uri="{BB962C8B-B14F-4D97-AF65-F5344CB8AC3E}">
        <p14:creationId xmlns:p14="http://schemas.microsoft.com/office/powerpoint/2010/main" val="954861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E1F2-9C55-3241-BE59-4F9DD787E939}"/>
              </a:ext>
            </a:extLst>
          </p:cNvPr>
          <p:cNvSpPr>
            <a:spLocks noGrp="1"/>
          </p:cNvSpPr>
          <p:nvPr>
            <p:ph type="title"/>
          </p:nvPr>
        </p:nvSpPr>
        <p:spPr/>
        <p:txBody>
          <a:bodyPr/>
          <a:lstStyle/>
          <a:p>
            <a:r>
              <a:rPr lang="en-US" dirty="0" err="1"/>
              <a:t>Kaskade</a:t>
            </a:r>
            <a:r>
              <a:rPr lang="en-US" dirty="0"/>
              <a:t>: a system for graph query optimization using graph views</a:t>
            </a:r>
          </a:p>
        </p:txBody>
      </p:sp>
      <p:pic>
        <p:nvPicPr>
          <p:cNvPr id="10" name="Picture 9">
            <a:extLst>
              <a:ext uri="{FF2B5EF4-FFF2-40B4-BE49-F238E27FC236}">
                <a16:creationId xmlns:a16="http://schemas.microsoft.com/office/drawing/2014/main" id="{72504C9E-ECFA-8D44-AC70-0FE46FAB3EA4}"/>
              </a:ext>
            </a:extLst>
          </p:cNvPr>
          <p:cNvPicPr>
            <a:picLocks noChangeAspect="1"/>
          </p:cNvPicPr>
          <p:nvPr/>
        </p:nvPicPr>
        <p:blipFill>
          <a:blip r:embed="rId3"/>
          <a:stretch>
            <a:fillRect/>
          </a:stretch>
        </p:blipFill>
        <p:spPr>
          <a:xfrm>
            <a:off x="2157784" y="2152723"/>
            <a:ext cx="7876432" cy="3818574"/>
          </a:xfrm>
          <a:prstGeom prst="rect">
            <a:avLst/>
          </a:prstGeom>
        </p:spPr>
      </p:pic>
      <p:pic>
        <p:nvPicPr>
          <p:cNvPr id="19" name="Picture 18">
            <a:extLst>
              <a:ext uri="{FF2B5EF4-FFF2-40B4-BE49-F238E27FC236}">
                <a16:creationId xmlns:a16="http://schemas.microsoft.com/office/drawing/2014/main" id="{DA4FB005-17A0-DB46-8CB8-CD975D50005D}"/>
              </a:ext>
            </a:extLst>
          </p:cNvPr>
          <p:cNvPicPr>
            <a:picLocks noChangeAspect="1"/>
          </p:cNvPicPr>
          <p:nvPr/>
        </p:nvPicPr>
        <p:blipFill>
          <a:blip r:embed="rId3">
            <a:lum bright="70000" contrast="-70000"/>
          </a:blip>
          <a:srcRect/>
          <a:stretch>
            <a:fillRect/>
          </a:stretch>
        </p:blipFill>
        <p:spPr>
          <a:xfrm>
            <a:off x="2157784" y="2152723"/>
            <a:ext cx="7876432" cy="3818574"/>
          </a:xfrm>
          <a:custGeom>
            <a:avLst/>
            <a:gdLst>
              <a:gd name="connsiteX0" fmla="*/ 7034818 w 7876432"/>
              <a:gd name="connsiteY0" fmla="*/ 2237693 h 3818574"/>
              <a:gd name="connsiteX1" fmla="*/ 7876432 w 7876432"/>
              <a:gd name="connsiteY1" fmla="*/ 2237693 h 3818574"/>
              <a:gd name="connsiteX2" fmla="*/ 7876432 w 7876432"/>
              <a:gd name="connsiteY2" fmla="*/ 3818574 h 3818574"/>
              <a:gd name="connsiteX3" fmla="*/ 6097756 w 7876432"/>
              <a:gd name="connsiteY3" fmla="*/ 3818574 h 3818574"/>
              <a:gd name="connsiteX4" fmla="*/ 6097756 w 7876432"/>
              <a:gd name="connsiteY4" fmla="*/ 3534714 h 3818574"/>
              <a:gd name="connsiteX5" fmla="*/ 7034818 w 7876432"/>
              <a:gd name="connsiteY5" fmla="*/ 3534714 h 3818574"/>
              <a:gd name="connsiteX6" fmla="*/ 0 w 7876432"/>
              <a:gd name="connsiteY6" fmla="*/ 0 h 3818574"/>
              <a:gd name="connsiteX7" fmla="*/ 3805429 w 7876432"/>
              <a:gd name="connsiteY7" fmla="*/ 0 h 3818574"/>
              <a:gd name="connsiteX8" fmla="*/ 3805429 w 7876432"/>
              <a:gd name="connsiteY8" fmla="*/ 87548 h 3818574"/>
              <a:gd name="connsiteX9" fmla="*/ 3335100 w 7876432"/>
              <a:gd name="connsiteY9" fmla="*/ 87548 h 3818574"/>
              <a:gd name="connsiteX10" fmla="*/ 3335100 w 7876432"/>
              <a:gd name="connsiteY10" fmla="*/ 1705914 h 3818574"/>
              <a:gd name="connsiteX11" fmla="*/ 3805429 w 7876432"/>
              <a:gd name="connsiteY11" fmla="*/ 1705914 h 3818574"/>
              <a:gd name="connsiteX12" fmla="*/ 3805429 w 7876432"/>
              <a:gd name="connsiteY12" fmla="*/ 2198783 h 3818574"/>
              <a:gd name="connsiteX13" fmla="*/ 728088 w 7876432"/>
              <a:gd name="connsiteY13" fmla="*/ 2198783 h 3818574"/>
              <a:gd name="connsiteX14" fmla="*/ 728088 w 7876432"/>
              <a:gd name="connsiteY14" fmla="*/ 3818574 h 3818574"/>
              <a:gd name="connsiteX15" fmla="*/ 0 w 7876432"/>
              <a:gd name="connsiteY15" fmla="*/ 3818574 h 381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76432" h="3818574">
                <a:moveTo>
                  <a:pt x="7034818" y="2237693"/>
                </a:moveTo>
                <a:lnTo>
                  <a:pt x="7876432" y="2237693"/>
                </a:lnTo>
                <a:lnTo>
                  <a:pt x="7876432" y="3818574"/>
                </a:lnTo>
                <a:lnTo>
                  <a:pt x="6097756" y="3818574"/>
                </a:lnTo>
                <a:lnTo>
                  <a:pt x="6097756" y="3534714"/>
                </a:lnTo>
                <a:lnTo>
                  <a:pt x="7034818" y="3534714"/>
                </a:lnTo>
                <a:close/>
                <a:moveTo>
                  <a:pt x="0" y="0"/>
                </a:moveTo>
                <a:lnTo>
                  <a:pt x="3805429" y="0"/>
                </a:lnTo>
                <a:lnTo>
                  <a:pt x="3805429" y="87548"/>
                </a:lnTo>
                <a:lnTo>
                  <a:pt x="3335100" y="87548"/>
                </a:lnTo>
                <a:lnTo>
                  <a:pt x="3335100" y="1705914"/>
                </a:lnTo>
                <a:lnTo>
                  <a:pt x="3805429" y="1705914"/>
                </a:lnTo>
                <a:lnTo>
                  <a:pt x="3805429" y="2198783"/>
                </a:lnTo>
                <a:lnTo>
                  <a:pt x="728088" y="2198783"/>
                </a:lnTo>
                <a:lnTo>
                  <a:pt x="728088" y="3818574"/>
                </a:lnTo>
                <a:lnTo>
                  <a:pt x="0" y="3818574"/>
                </a:lnTo>
                <a:close/>
              </a:path>
            </a:pathLst>
          </a:custGeom>
        </p:spPr>
      </p:pic>
      <p:sp>
        <p:nvSpPr>
          <p:cNvPr id="20" name="TextBox 19">
            <a:extLst>
              <a:ext uri="{FF2B5EF4-FFF2-40B4-BE49-F238E27FC236}">
                <a16:creationId xmlns:a16="http://schemas.microsoft.com/office/drawing/2014/main" id="{192B2BF9-F7F2-EC4E-BA6B-2DD124DA1FD2}"/>
              </a:ext>
            </a:extLst>
          </p:cNvPr>
          <p:cNvSpPr txBox="1"/>
          <p:nvPr/>
        </p:nvSpPr>
        <p:spPr>
          <a:xfrm>
            <a:off x="8385241" y="3960581"/>
            <a:ext cx="3754878"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ea typeface="Bradley Hand" charset="0"/>
                <a:cs typeface="Arial" panose="020B0604020202020204" pitchFamily="34" charset="0"/>
              </a:rPr>
              <a:t>At runtime, execute rewritten</a:t>
            </a:r>
          </a:p>
          <a:p>
            <a:pPr algn="ctr"/>
            <a:r>
              <a:rPr lang="en-US" dirty="0">
                <a:solidFill>
                  <a:srgbClr val="FF0000"/>
                </a:solidFill>
                <a:latin typeface="Arial" panose="020B0604020202020204" pitchFamily="34" charset="0"/>
                <a:ea typeface="Bradley Hand" charset="0"/>
                <a:cs typeface="Arial" panose="020B0604020202020204" pitchFamily="34" charset="0"/>
              </a:rPr>
              <a:t>query over appropriate view</a:t>
            </a:r>
          </a:p>
        </p:txBody>
      </p:sp>
      <p:pic>
        <p:nvPicPr>
          <p:cNvPr id="6" name="Picture 5">
            <a:extLst>
              <a:ext uri="{FF2B5EF4-FFF2-40B4-BE49-F238E27FC236}">
                <a16:creationId xmlns:a16="http://schemas.microsoft.com/office/drawing/2014/main" id="{93BB03B8-139E-8D4D-A59A-6790F384D93E}"/>
              </a:ext>
            </a:extLst>
          </p:cNvPr>
          <p:cNvPicPr>
            <a:picLocks noChangeAspect="1"/>
          </p:cNvPicPr>
          <p:nvPr/>
        </p:nvPicPr>
        <p:blipFill>
          <a:blip r:embed="rId4"/>
          <a:stretch>
            <a:fillRect/>
          </a:stretch>
        </p:blipFill>
        <p:spPr>
          <a:xfrm>
            <a:off x="4438650" y="5697690"/>
            <a:ext cx="2788060" cy="1090980"/>
          </a:xfrm>
          <a:prstGeom prst="rect">
            <a:avLst/>
          </a:prstGeom>
        </p:spPr>
      </p:pic>
      <p:sp>
        <p:nvSpPr>
          <p:cNvPr id="3" name="Slide Number Placeholder 2">
            <a:extLst>
              <a:ext uri="{FF2B5EF4-FFF2-40B4-BE49-F238E27FC236}">
                <a16:creationId xmlns:a16="http://schemas.microsoft.com/office/drawing/2014/main" id="{17B30C84-11C4-B743-A0E1-663EC92A076A}"/>
              </a:ext>
            </a:extLst>
          </p:cNvPr>
          <p:cNvSpPr>
            <a:spLocks noGrp="1"/>
          </p:cNvSpPr>
          <p:nvPr>
            <p:ph type="sldNum" sz="quarter" idx="12"/>
          </p:nvPr>
        </p:nvSpPr>
        <p:spPr/>
        <p:txBody>
          <a:bodyPr/>
          <a:lstStyle/>
          <a:p>
            <a:fld id="{B2616F0E-BCAF-964B-B067-C622FBF8CA6B}" type="slidenum">
              <a:rPr lang="en-US" smtClean="0"/>
              <a:t>26</a:t>
            </a:fld>
            <a:endParaRPr lang="en-US"/>
          </a:p>
        </p:txBody>
      </p:sp>
    </p:spTree>
    <p:extLst>
      <p:ext uri="{BB962C8B-B14F-4D97-AF65-F5344CB8AC3E}">
        <p14:creationId xmlns:p14="http://schemas.microsoft.com/office/powerpoint/2010/main" val="1709610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1CC8B9-3D31-452A-9570-AACFDAC2C0E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Key contribution: exploit graph regularity to find efficient views for faster query execution</a:t>
            </a:r>
          </a:p>
        </p:txBody>
      </p:sp>
      <p:sp>
        <p:nvSpPr>
          <p:cNvPr id="5" name="Content Placeholder 2">
            <a:extLst>
              <a:ext uri="{FF2B5EF4-FFF2-40B4-BE49-F238E27FC236}">
                <a16:creationId xmlns:a16="http://schemas.microsoft.com/office/drawing/2014/main" id="{32DC43FA-47A3-4ECE-80A7-A11794E07D38}"/>
              </a:ext>
            </a:extLst>
          </p:cNvPr>
          <p:cNvSpPr>
            <a:spLocks noGrp="1"/>
          </p:cNvSpPr>
          <p:nvPr>
            <p:ph idx="1"/>
          </p:nvPr>
        </p:nvSpPr>
        <p:spPr>
          <a:xfrm>
            <a:off x="838200" y="1833309"/>
            <a:ext cx="10515600" cy="4351338"/>
          </a:xfrm>
        </p:spPr>
        <p:txBody>
          <a:bodyPr>
            <a:normAutofit lnSpcReduction="10000"/>
          </a:bodyPr>
          <a:lstStyle/>
          <a:p>
            <a:pPr marL="0" indent="0">
              <a:buNone/>
            </a:pPr>
            <a:r>
              <a:rPr lang="en-US" dirty="0"/>
              <a:t>Graph view templates define the possible views we consider</a:t>
            </a:r>
          </a:p>
          <a:p>
            <a:pPr marL="0" indent="0">
              <a:buNone/>
            </a:pPr>
            <a:endParaRPr lang="en-US" dirty="0"/>
          </a:p>
          <a:p>
            <a:pPr marL="0" indent="0">
              <a:buNone/>
            </a:pPr>
            <a:r>
              <a:rPr lang="en-US" dirty="0"/>
              <a:t>Constraints are</a:t>
            </a:r>
          </a:p>
          <a:p>
            <a:pPr lvl="1"/>
            <a:r>
              <a:rPr lang="en-US" dirty="0"/>
              <a:t>regular patterns imposed by the graph’s schema (a graph)</a:t>
            </a:r>
          </a:p>
          <a:p>
            <a:pPr lvl="1"/>
            <a:r>
              <a:rPr lang="en-US" dirty="0"/>
              <a:t>regular patterns imposed by the query (a graph)</a:t>
            </a:r>
          </a:p>
          <a:p>
            <a:pPr marL="0" indent="0">
              <a:buNone/>
            </a:pPr>
            <a:endParaRPr lang="en-US" dirty="0"/>
          </a:p>
          <a:p>
            <a:pPr marL="0" indent="0">
              <a:buNone/>
            </a:pPr>
            <a:r>
              <a:rPr lang="en-US" dirty="0"/>
              <a:t>Constraint-based view enumeration</a:t>
            </a:r>
          </a:p>
          <a:p>
            <a:pPr lvl="1"/>
            <a:r>
              <a:rPr lang="en-US" dirty="0"/>
              <a:t>exploits </a:t>
            </a:r>
            <a:r>
              <a:rPr lang="en-US" b="1" dirty="0">
                <a:solidFill>
                  <a:srgbClr val="FF0000"/>
                </a:solidFill>
              </a:rPr>
              <a:t>regularity</a:t>
            </a:r>
            <a:r>
              <a:rPr lang="en-US" dirty="0"/>
              <a:t> on graph’s schema and data’s structural properties.</a:t>
            </a:r>
          </a:p>
          <a:p>
            <a:pPr lvl="1"/>
            <a:r>
              <a:rPr lang="en-US" b="1" dirty="0">
                <a:solidFill>
                  <a:srgbClr val="FF0000"/>
                </a:solidFill>
              </a:rPr>
              <a:t>finds views</a:t>
            </a:r>
            <a:r>
              <a:rPr lang="en-US" dirty="0"/>
              <a:t> that can correctly answer queries.</a:t>
            </a:r>
          </a:p>
          <a:p>
            <a:pPr lvl="1"/>
            <a:r>
              <a:rPr lang="en-US" dirty="0"/>
              <a:t>rewrites queries in terms of these views.</a:t>
            </a:r>
          </a:p>
          <a:p>
            <a:pPr marL="0" indent="0">
              <a:buNone/>
            </a:pPr>
            <a:endParaRPr lang="en-US" dirty="0"/>
          </a:p>
        </p:txBody>
      </p:sp>
      <p:sp>
        <p:nvSpPr>
          <p:cNvPr id="2" name="Rectangle 1">
            <a:extLst>
              <a:ext uri="{FF2B5EF4-FFF2-40B4-BE49-F238E27FC236}">
                <a16:creationId xmlns:a16="http://schemas.microsoft.com/office/drawing/2014/main" id="{4EE5669D-9E46-C54C-B421-5ACECD5A031B}"/>
              </a:ext>
            </a:extLst>
          </p:cNvPr>
          <p:cNvSpPr/>
          <p:nvPr/>
        </p:nvSpPr>
        <p:spPr>
          <a:xfrm>
            <a:off x="838200" y="1693094"/>
            <a:ext cx="8912192" cy="6858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69FBD14-8B34-424C-9758-0CE6C5FF09C9}"/>
              </a:ext>
            </a:extLst>
          </p:cNvPr>
          <p:cNvSpPr>
            <a:spLocks noGrp="1"/>
          </p:cNvSpPr>
          <p:nvPr>
            <p:ph type="sldNum" sz="quarter" idx="12"/>
          </p:nvPr>
        </p:nvSpPr>
        <p:spPr/>
        <p:txBody>
          <a:bodyPr/>
          <a:lstStyle/>
          <a:p>
            <a:fld id="{B2616F0E-BCAF-964B-B067-C622FBF8CA6B}" type="slidenum">
              <a:rPr lang="en-US" smtClean="0"/>
              <a:t>27</a:t>
            </a:fld>
            <a:endParaRPr lang="en-US"/>
          </a:p>
        </p:txBody>
      </p:sp>
      <p:sp>
        <p:nvSpPr>
          <p:cNvPr id="3" name="Rectangle 2">
            <a:extLst>
              <a:ext uri="{FF2B5EF4-FFF2-40B4-BE49-F238E27FC236}">
                <a16:creationId xmlns:a16="http://schemas.microsoft.com/office/drawing/2014/main" id="{071CC9AF-FB84-46AE-D292-E0B4573D800B}"/>
              </a:ext>
            </a:extLst>
          </p:cNvPr>
          <p:cNvSpPr/>
          <p:nvPr/>
        </p:nvSpPr>
        <p:spPr>
          <a:xfrm>
            <a:off x="776834" y="2646096"/>
            <a:ext cx="10187873" cy="36009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22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B118-DFA0-284B-A077-B021930EE974}"/>
              </a:ext>
            </a:extLst>
          </p:cNvPr>
          <p:cNvSpPr>
            <a:spLocks noGrp="1"/>
          </p:cNvSpPr>
          <p:nvPr>
            <p:ph type="title"/>
          </p:nvPr>
        </p:nvSpPr>
        <p:spPr/>
        <p:txBody>
          <a:bodyPr>
            <a:normAutofit/>
          </a:bodyPr>
          <a:lstStyle/>
          <a:p>
            <a:r>
              <a:rPr lang="en-US" dirty="0"/>
              <a:t>Graph view templates define the possible views we consider</a:t>
            </a:r>
          </a:p>
        </p:txBody>
      </p:sp>
      <p:sp>
        <p:nvSpPr>
          <p:cNvPr id="21" name="TextBox 20">
            <a:extLst>
              <a:ext uri="{FF2B5EF4-FFF2-40B4-BE49-F238E27FC236}">
                <a16:creationId xmlns:a16="http://schemas.microsoft.com/office/drawing/2014/main" id="{B736BD7B-15AE-E44A-BEB1-762B3829A9BF}"/>
              </a:ext>
            </a:extLst>
          </p:cNvPr>
          <p:cNvSpPr txBox="1"/>
          <p:nvPr/>
        </p:nvSpPr>
        <p:spPr>
          <a:xfrm>
            <a:off x="677229" y="5007910"/>
            <a:ext cx="3330772" cy="369332"/>
          </a:xfrm>
          <a:prstGeom prst="rect">
            <a:avLst/>
          </a:prstGeom>
          <a:noFill/>
        </p:spPr>
        <p:txBody>
          <a:bodyPr wrap="square" rtlCol="0">
            <a:spAutoFit/>
          </a:bodyPr>
          <a:lstStyle/>
          <a:p>
            <a:pPr algn="ctr"/>
            <a:r>
              <a:rPr lang="en-US" i="1" dirty="0">
                <a:latin typeface="Calibri" panose="020F0502020204030204" pitchFamily="34" charset="0"/>
                <a:ea typeface="Bradley Hand" charset="0"/>
                <a:cs typeface="Calibri" panose="020F0502020204030204" pitchFamily="34" charset="0"/>
              </a:rPr>
              <a:t>Concrete 2-hop connector views</a:t>
            </a:r>
          </a:p>
        </p:txBody>
      </p:sp>
      <p:grpSp>
        <p:nvGrpSpPr>
          <p:cNvPr id="19" name="Group 18">
            <a:extLst>
              <a:ext uri="{FF2B5EF4-FFF2-40B4-BE49-F238E27FC236}">
                <a16:creationId xmlns:a16="http://schemas.microsoft.com/office/drawing/2014/main" id="{1C763F8C-BC3B-D4DB-CC8E-0EE9986351BD}"/>
              </a:ext>
            </a:extLst>
          </p:cNvPr>
          <p:cNvGrpSpPr/>
          <p:nvPr/>
        </p:nvGrpSpPr>
        <p:grpSpPr>
          <a:xfrm>
            <a:off x="3764165" y="2179874"/>
            <a:ext cx="3757306" cy="3197368"/>
            <a:chOff x="3764165" y="2179874"/>
            <a:chExt cx="3757306" cy="3197368"/>
          </a:xfrm>
        </p:grpSpPr>
        <p:pic>
          <p:nvPicPr>
            <p:cNvPr id="4" name="Picture 3">
              <a:extLst>
                <a:ext uri="{FF2B5EF4-FFF2-40B4-BE49-F238E27FC236}">
                  <a16:creationId xmlns:a16="http://schemas.microsoft.com/office/drawing/2014/main" id="{0807394E-5D00-5C46-8656-3FB907B518BC}"/>
                </a:ext>
              </a:extLst>
            </p:cNvPr>
            <p:cNvPicPr>
              <a:picLocks noChangeAspect="1"/>
            </p:cNvPicPr>
            <p:nvPr/>
          </p:nvPicPr>
          <p:blipFill>
            <a:blip r:embed="rId3"/>
            <a:stretch>
              <a:fillRect/>
            </a:stretch>
          </p:blipFill>
          <p:spPr>
            <a:xfrm>
              <a:off x="4770808" y="3712360"/>
              <a:ext cx="2055294" cy="932787"/>
            </a:xfrm>
            <a:prstGeom prst="rect">
              <a:avLst/>
            </a:prstGeom>
          </p:spPr>
        </p:pic>
        <p:pic>
          <p:nvPicPr>
            <p:cNvPr id="5" name="Picture 4">
              <a:extLst>
                <a:ext uri="{FF2B5EF4-FFF2-40B4-BE49-F238E27FC236}">
                  <a16:creationId xmlns:a16="http://schemas.microsoft.com/office/drawing/2014/main" id="{813378C4-872C-CC4D-8036-D6BDA884820D}"/>
                </a:ext>
              </a:extLst>
            </p:cNvPr>
            <p:cNvPicPr>
              <a:picLocks noChangeAspect="1"/>
            </p:cNvPicPr>
            <p:nvPr/>
          </p:nvPicPr>
          <p:blipFill>
            <a:blip r:embed="rId4"/>
            <a:stretch>
              <a:fillRect/>
            </a:stretch>
          </p:blipFill>
          <p:spPr>
            <a:xfrm>
              <a:off x="4727518" y="2179874"/>
              <a:ext cx="2172610" cy="971091"/>
            </a:xfrm>
            <a:prstGeom prst="rect">
              <a:avLst/>
            </a:prstGeom>
          </p:spPr>
        </p:pic>
        <p:pic>
          <p:nvPicPr>
            <p:cNvPr id="13" name="Picture 12">
              <a:extLst>
                <a:ext uri="{FF2B5EF4-FFF2-40B4-BE49-F238E27FC236}">
                  <a16:creationId xmlns:a16="http://schemas.microsoft.com/office/drawing/2014/main" id="{902D3F1C-F3D5-2749-98B9-75E2E221B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35495">
              <a:off x="3764165" y="2331500"/>
              <a:ext cx="905303" cy="812110"/>
            </a:xfrm>
            <a:prstGeom prst="rect">
              <a:avLst/>
            </a:prstGeom>
          </p:spPr>
        </p:pic>
        <p:pic>
          <p:nvPicPr>
            <p:cNvPr id="14" name="Picture 13">
              <a:extLst>
                <a:ext uri="{FF2B5EF4-FFF2-40B4-BE49-F238E27FC236}">
                  <a16:creationId xmlns:a16="http://schemas.microsoft.com/office/drawing/2014/main" id="{2769F668-966C-014D-8C9F-323CA7AF1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35495">
              <a:off x="3764165" y="3824892"/>
              <a:ext cx="905303" cy="812110"/>
            </a:xfrm>
            <a:prstGeom prst="rect">
              <a:avLst/>
            </a:prstGeom>
          </p:spPr>
        </p:pic>
        <p:sp>
          <p:nvSpPr>
            <p:cNvPr id="22" name="TextBox 21">
              <a:extLst>
                <a:ext uri="{FF2B5EF4-FFF2-40B4-BE49-F238E27FC236}">
                  <a16:creationId xmlns:a16="http://schemas.microsoft.com/office/drawing/2014/main" id="{9637BB25-063A-544D-9A6C-98283B15ED96}"/>
                </a:ext>
              </a:extLst>
            </p:cNvPr>
            <p:cNvSpPr txBox="1"/>
            <p:nvPr/>
          </p:nvSpPr>
          <p:spPr>
            <a:xfrm>
              <a:off x="4190699" y="5007910"/>
              <a:ext cx="3330772" cy="369332"/>
            </a:xfrm>
            <a:prstGeom prst="rect">
              <a:avLst/>
            </a:prstGeom>
            <a:noFill/>
          </p:spPr>
          <p:txBody>
            <a:bodyPr wrap="square" rtlCol="0">
              <a:spAutoFit/>
            </a:bodyPr>
            <a:lstStyle/>
            <a:p>
              <a:pPr algn="ctr"/>
              <a:r>
                <a:rPr lang="en-US" i="1" dirty="0">
                  <a:latin typeface="Calibri" panose="020F0502020204030204" pitchFamily="34" charset="0"/>
                  <a:ea typeface="Bradley Hand" charset="0"/>
                  <a:cs typeface="Calibri" panose="020F0502020204030204" pitchFamily="34" charset="0"/>
                </a:rPr>
                <a:t>are instantiations of </a:t>
              </a:r>
            </a:p>
          </p:txBody>
        </p:sp>
      </p:grpSp>
      <p:grpSp>
        <p:nvGrpSpPr>
          <p:cNvPr id="26" name="Group 25">
            <a:extLst>
              <a:ext uri="{FF2B5EF4-FFF2-40B4-BE49-F238E27FC236}">
                <a16:creationId xmlns:a16="http://schemas.microsoft.com/office/drawing/2014/main" id="{A839D50B-D6E4-61CC-D502-84C73161BC20}"/>
              </a:ext>
            </a:extLst>
          </p:cNvPr>
          <p:cNvGrpSpPr/>
          <p:nvPr/>
        </p:nvGrpSpPr>
        <p:grpSpPr>
          <a:xfrm>
            <a:off x="779259" y="2233374"/>
            <a:ext cx="10633482" cy="3988061"/>
            <a:chOff x="779259" y="2233374"/>
            <a:chExt cx="10633482" cy="3988061"/>
          </a:xfrm>
        </p:grpSpPr>
        <p:pic>
          <p:nvPicPr>
            <p:cNvPr id="15" name="Picture 14">
              <a:extLst>
                <a:ext uri="{FF2B5EF4-FFF2-40B4-BE49-F238E27FC236}">
                  <a16:creationId xmlns:a16="http://schemas.microsoft.com/office/drawing/2014/main" id="{EE057E1B-246A-A44E-B672-0DC8A1CDF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35495">
              <a:off x="6979165" y="2366068"/>
              <a:ext cx="905303" cy="812110"/>
            </a:xfrm>
            <a:prstGeom prst="rect">
              <a:avLst/>
            </a:prstGeom>
          </p:spPr>
        </p:pic>
        <p:pic>
          <p:nvPicPr>
            <p:cNvPr id="16" name="Picture 15">
              <a:extLst>
                <a:ext uri="{FF2B5EF4-FFF2-40B4-BE49-F238E27FC236}">
                  <a16:creationId xmlns:a16="http://schemas.microsoft.com/office/drawing/2014/main" id="{9F6A8ABB-D578-0D44-B366-9DAF889B0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35495">
              <a:off x="6979165" y="3859460"/>
              <a:ext cx="905303" cy="812110"/>
            </a:xfrm>
            <a:prstGeom prst="rect">
              <a:avLst/>
            </a:prstGeom>
          </p:spPr>
        </p:pic>
        <p:pic>
          <p:nvPicPr>
            <p:cNvPr id="18" name="Picture 17">
              <a:extLst>
                <a:ext uri="{FF2B5EF4-FFF2-40B4-BE49-F238E27FC236}">
                  <a16:creationId xmlns:a16="http://schemas.microsoft.com/office/drawing/2014/main" id="{B9927522-1978-C046-AB8D-91B6EE3B65BB}"/>
                </a:ext>
              </a:extLst>
            </p:cNvPr>
            <p:cNvPicPr>
              <a:picLocks noChangeAspect="1"/>
            </p:cNvPicPr>
            <p:nvPr/>
          </p:nvPicPr>
          <p:blipFill>
            <a:blip r:embed="rId6"/>
            <a:stretch>
              <a:fillRect/>
            </a:stretch>
          </p:blipFill>
          <p:spPr>
            <a:xfrm>
              <a:off x="7760255" y="3723410"/>
              <a:ext cx="3221425" cy="1243917"/>
            </a:xfrm>
            <a:prstGeom prst="rect">
              <a:avLst/>
            </a:prstGeom>
          </p:spPr>
        </p:pic>
        <p:sp>
          <p:nvSpPr>
            <p:cNvPr id="20" name="TextBox 19">
              <a:extLst>
                <a:ext uri="{FF2B5EF4-FFF2-40B4-BE49-F238E27FC236}">
                  <a16:creationId xmlns:a16="http://schemas.microsoft.com/office/drawing/2014/main" id="{ECE16CD1-F1CA-4045-A8CB-8413E2276AC4}"/>
                </a:ext>
              </a:extLst>
            </p:cNvPr>
            <p:cNvSpPr txBox="1"/>
            <p:nvPr/>
          </p:nvSpPr>
          <p:spPr>
            <a:xfrm>
              <a:off x="7760255" y="5016018"/>
              <a:ext cx="3330772" cy="369332"/>
            </a:xfrm>
            <a:prstGeom prst="rect">
              <a:avLst/>
            </a:prstGeom>
            <a:noFill/>
          </p:spPr>
          <p:txBody>
            <a:bodyPr wrap="square" rtlCol="0">
              <a:spAutoFit/>
            </a:bodyPr>
            <a:lstStyle/>
            <a:p>
              <a:pPr algn="ctr"/>
              <a:r>
                <a:rPr lang="en-US" i="1" dirty="0">
                  <a:latin typeface="Calibri" panose="020F0502020204030204" pitchFamily="34" charset="0"/>
                  <a:ea typeface="Bradley Hand" charset="0"/>
                  <a:cs typeface="Calibri" panose="020F0502020204030204" pitchFamily="34" charset="0"/>
                </a:rPr>
                <a:t>k-hop connector view template.</a:t>
              </a:r>
            </a:p>
          </p:txBody>
        </p:sp>
        <p:sp>
          <p:nvSpPr>
            <p:cNvPr id="23" name="Rectangle 22">
              <a:extLst>
                <a:ext uri="{FF2B5EF4-FFF2-40B4-BE49-F238E27FC236}">
                  <a16:creationId xmlns:a16="http://schemas.microsoft.com/office/drawing/2014/main" id="{5D70F960-AD92-7748-B521-B2F8FB059870}"/>
                </a:ext>
              </a:extLst>
            </p:cNvPr>
            <p:cNvSpPr/>
            <p:nvPr/>
          </p:nvSpPr>
          <p:spPr>
            <a:xfrm>
              <a:off x="779259" y="5852103"/>
              <a:ext cx="10633482" cy="369332"/>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View template: </a:t>
              </a:r>
              <a:r>
                <a:rPr lang="en-US" b="1" dirty="0" err="1">
                  <a:latin typeface="Courier New" panose="02070309020205020404" pitchFamily="49" charset="0"/>
                  <a:cs typeface="Courier New" panose="02070309020205020404" pitchFamily="49" charset="0"/>
                </a:rPr>
                <a:t>kHopConnector</a:t>
              </a:r>
              <a:r>
                <a:rPr lang="en-US" b="1" dirty="0">
                  <a:latin typeface="Courier New" panose="02070309020205020404" pitchFamily="49" charset="0"/>
                  <a:cs typeface="Courier New" panose="02070309020205020404" pitchFamily="49" charset="0"/>
                </a:rPr>
                <a:t>(X, Y, XTYPE, YTYPE, K) with X=Y</a:t>
              </a:r>
              <a:endParaRPr lang="en-US" dirty="0"/>
            </a:p>
          </p:txBody>
        </p:sp>
        <p:pic>
          <p:nvPicPr>
            <p:cNvPr id="3" name="Picture 2">
              <a:extLst>
                <a:ext uri="{FF2B5EF4-FFF2-40B4-BE49-F238E27FC236}">
                  <a16:creationId xmlns:a16="http://schemas.microsoft.com/office/drawing/2014/main" id="{7C0689B0-7964-0243-9CFD-A46AC0392E6A}"/>
                </a:ext>
              </a:extLst>
            </p:cNvPr>
            <p:cNvPicPr>
              <a:picLocks noChangeAspect="1"/>
            </p:cNvPicPr>
            <p:nvPr/>
          </p:nvPicPr>
          <p:blipFill>
            <a:blip r:embed="rId7"/>
            <a:stretch>
              <a:fillRect/>
            </a:stretch>
          </p:blipFill>
          <p:spPr>
            <a:xfrm>
              <a:off x="7728773" y="2233374"/>
              <a:ext cx="3362254" cy="1252605"/>
            </a:xfrm>
            <a:prstGeom prst="rect">
              <a:avLst/>
            </a:prstGeom>
          </p:spPr>
        </p:pic>
      </p:grpSp>
      <p:sp>
        <p:nvSpPr>
          <p:cNvPr id="7" name="Slide Number Placeholder 6">
            <a:extLst>
              <a:ext uri="{FF2B5EF4-FFF2-40B4-BE49-F238E27FC236}">
                <a16:creationId xmlns:a16="http://schemas.microsoft.com/office/drawing/2014/main" id="{498B746E-4E8B-7940-8C68-9D87651E443D}"/>
              </a:ext>
            </a:extLst>
          </p:cNvPr>
          <p:cNvSpPr>
            <a:spLocks noGrp="1"/>
          </p:cNvSpPr>
          <p:nvPr>
            <p:ph type="sldNum" sz="quarter" idx="12"/>
          </p:nvPr>
        </p:nvSpPr>
        <p:spPr/>
        <p:txBody>
          <a:bodyPr/>
          <a:lstStyle/>
          <a:p>
            <a:fld id="{B2616F0E-BCAF-964B-B067-C622FBF8CA6B}" type="slidenum">
              <a:rPr lang="en-US" smtClean="0"/>
              <a:t>28</a:t>
            </a:fld>
            <a:endParaRPr lang="en-US"/>
          </a:p>
        </p:txBody>
      </p:sp>
      <p:pic>
        <p:nvPicPr>
          <p:cNvPr id="24" name="Picture 23">
            <a:extLst>
              <a:ext uri="{FF2B5EF4-FFF2-40B4-BE49-F238E27FC236}">
                <a16:creationId xmlns:a16="http://schemas.microsoft.com/office/drawing/2014/main" id="{50EC4879-F304-8E49-8D4D-3AB7082822F4}"/>
              </a:ext>
            </a:extLst>
          </p:cNvPr>
          <p:cNvPicPr>
            <a:picLocks noChangeAspect="1"/>
          </p:cNvPicPr>
          <p:nvPr/>
        </p:nvPicPr>
        <p:blipFill>
          <a:blip r:embed="rId8"/>
          <a:stretch>
            <a:fillRect/>
          </a:stretch>
        </p:blipFill>
        <p:spPr>
          <a:xfrm>
            <a:off x="1155033" y="2042934"/>
            <a:ext cx="2375164" cy="1252655"/>
          </a:xfrm>
          <a:prstGeom prst="rect">
            <a:avLst/>
          </a:prstGeom>
        </p:spPr>
      </p:pic>
      <p:pic>
        <p:nvPicPr>
          <p:cNvPr id="25" name="Picture 24">
            <a:extLst>
              <a:ext uri="{FF2B5EF4-FFF2-40B4-BE49-F238E27FC236}">
                <a16:creationId xmlns:a16="http://schemas.microsoft.com/office/drawing/2014/main" id="{B2E30868-5866-FE4D-AA60-35318786CD05}"/>
              </a:ext>
            </a:extLst>
          </p:cNvPr>
          <p:cNvPicPr>
            <a:picLocks noChangeAspect="1"/>
          </p:cNvPicPr>
          <p:nvPr/>
        </p:nvPicPr>
        <p:blipFill>
          <a:blip r:embed="rId9"/>
          <a:stretch>
            <a:fillRect/>
          </a:stretch>
        </p:blipFill>
        <p:spPr>
          <a:xfrm>
            <a:off x="1219570" y="3647835"/>
            <a:ext cx="2246089" cy="1294621"/>
          </a:xfrm>
          <a:prstGeom prst="rect">
            <a:avLst/>
          </a:prstGeom>
        </p:spPr>
      </p:pic>
    </p:spTree>
    <p:extLst>
      <p:ext uri="{BB962C8B-B14F-4D97-AF65-F5344CB8AC3E}">
        <p14:creationId xmlns:p14="http://schemas.microsoft.com/office/powerpoint/2010/main" val="194305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1CC8B9-3D31-452A-9570-AACFDAC2C0E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Key contribution: exploit graph regularity to find efficient views for faster query execution</a:t>
            </a:r>
          </a:p>
        </p:txBody>
      </p:sp>
      <p:sp>
        <p:nvSpPr>
          <p:cNvPr id="5" name="Content Placeholder 2">
            <a:extLst>
              <a:ext uri="{FF2B5EF4-FFF2-40B4-BE49-F238E27FC236}">
                <a16:creationId xmlns:a16="http://schemas.microsoft.com/office/drawing/2014/main" id="{32DC43FA-47A3-4ECE-80A7-A11794E07D38}"/>
              </a:ext>
            </a:extLst>
          </p:cNvPr>
          <p:cNvSpPr>
            <a:spLocks noGrp="1"/>
          </p:cNvSpPr>
          <p:nvPr>
            <p:ph idx="1"/>
          </p:nvPr>
        </p:nvSpPr>
        <p:spPr>
          <a:xfrm>
            <a:off x="838200" y="1833309"/>
            <a:ext cx="10515600" cy="4351338"/>
          </a:xfrm>
        </p:spPr>
        <p:txBody>
          <a:bodyPr>
            <a:normAutofit lnSpcReduction="10000"/>
          </a:bodyPr>
          <a:lstStyle/>
          <a:p>
            <a:pPr marL="0" indent="0">
              <a:buNone/>
            </a:pPr>
            <a:r>
              <a:rPr lang="en-US" dirty="0"/>
              <a:t>Graph view templates define the possible views we consider</a:t>
            </a:r>
          </a:p>
          <a:p>
            <a:pPr marL="0" indent="0">
              <a:buNone/>
            </a:pPr>
            <a:endParaRPr lang="en-US" dirty="0"/>
          </a:p>
          <a:p>
            <a:pPr marL="0" indent="0">
              <a:buNone/>
            </a:pPr>
            <a:r>
              <a:rPr lang="en-US" dirty="0"/>
              <a:t>Constraints are</a:t>
            </a:r>
          </a:p>
          <a:p>
            <a:pPr lvl="1"/>
            <a:r>
              <a:rPr lang="en-US" dirty="0"/>
              <a:t>regular patterns imposed by the graph’s schema (a graph)</a:t>
            </a:r>
          </a:p>
          <a:p>
            <a:pPr lvl="1"/>
            <a:r>
              <a:rPr lang="en-US" dirty="0"/>
              <a:t>regular patterns imposed by the query (a graph)</a:t>
            </a:r>
          </a:p>
          <a:p>
            <a:pPr marL="0" indent="0">
              <a:buNone/>
            </a:pPr>
            <a:endParaRPr lang="en-US" dirty="0"/>
          </a:p>
          <a:p>
            <a:pPr marL="0" indent="0">
              <a:buNone/>
            </a:pPr>
            <a:r>
              <a:rPr lang="en-US" dirty="0"/>
              <a:t>Constraint-based view enumeration</a:t>
            </a:r>
          </a:p>
          <a:p>
            <a:pPr lvl="1"/>
            <a:r>
              <a:rPr lang="en-US" dirty="0"/>
              <a:t>exploits </a:t>
            </a:r>
            <a:r>
              <a:rPr lang="en-US" b="1" dirty="0">
                <a:solidFill>
                  <a:srgbClr val="FF0000"/>
                </a:solidFill>
              </a:rPr>
              <a:t>regularity</a:t>
            </a:r>
            <a:r>
              <a:rPr lang="en-US" dirty="0"/>
              <a:t> on graph’s schema and data’s structural properties.</a:t>
            </a:r>
          </a:p>
          <a:p>
            <a:pPr lvl="1"/>
            <a:r>
              <a:rPr lang="en-US" b="1" dirty="0">
                <a:solidFill>
                  <a:srgbClr val="FF0000"/>
                </a:solidFill>
              </a:rPr>
              <a:t>finds views</a:t>
            </a:r>
            <a:r>
              <a:rPr lang="en-US" dirty="0"/>
              <a:t> that can correctly answer queries.</a:t>
            </a:r>
          </a:p>
          <a:p>
            <a:pPr lvl="1"/>
            <a:r>
              <a:rPr lang="en-US" dirty="0"/>
              <a:t>rewrites queries in terms of these views.</a:t>
            </a:r>
          </a:p>
          <a:p>
            <a:pPr marL="0" indent="0">
              <a:buNone/>
            </a:pPr>
            <a:endParaRPr lang="en-US" dirty="0"/>
          </a:p>
        </p:txBody>
      </p:sp>
      <p:sp>
        <p:nvSpPr>
          <p:cNvPr id="2" name="Rectangle 1">
            <a:extLst>
              <a:ext uri="{FF2B5EF4-FFF2-40B4-BE49-F238E27FC236}">
                <a16:creationId xmlns:a16="http://schemas.microsoft.com/office/drawing/2014/main" id="{4EE5669D-9E46-C54C-B421-5ACECD5A031B}"/>
              </a:ext>
            </a:extLst>
          </p:cNvPr>
          <p:cNvSpPr/>
          <p:nvPr/>
        </p:nvSpPr>
        <p:spPr>
          <a:xfrm>
            <a:off x="838200" y="2713372"/>
            <a:ext cx="8036293" cy="12618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216CC64-80F9-034C-A465-133E944F8AD6}"/>
              </a:ext>
            </a:extLst>
          </p:cNvPr>
          <p:cNvSpPr>
            <a:spLocks noGrp="1"/>
          </p:cNvSpPr>
          <p:nvPr>
            <p:ph type="sldNum" sz="quarter" idx="12"/>
          </p:nvPr>
        </p:nvSpPr>
        <p:spPr/>
        <p:txBody>
          <a:bodyPr/>
          <a:lstStyle/>
          <a:p>
            <a:fld id="{B2616F0E-BCAF-964B-B067-C622FBF8CA6B}" type="slidenum">
              <a:rPr lang="en-US" smtClean="0"/>
              <a:t>29</a:t>
            </a:fld>
            <a:endParaRPr lang="en-US"/>
          </a:p>
        </p:txBody>
      </p:sp>
      <p:sp>
        <p:nvSpPr>
          <p:cNvPr id="6" name="Rectangle 5">
            <a:extLst>
              <a:ext uri="{FF2B5EF4-FFF2-40B4-BE49-F238E27FC236}">
                <a16:creationId xmlns:a16="http://schemas.microsoft.com/office/drawing/2014/main" id="{403DE5B6-10FD-4D0A-A668-0D8E28B4A7CF}"/>
              </a:ext>
            </a:extLst>
          </p:cNvPr>
          <p:cNvSpPr/>
          <p:nvPr/>
        </p:nvSpPr>
        <p:spPr>
          <a:xfrm>
            <a:off x="776834" y="4402067"/>
            <a:ext cx="10187873" cy="18449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05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Cloud computing companies extract large graphs from production systems logs every day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4688643" cy="4373225"/>
          </a:xfrm>
          <a:prstGeom prst="rect">
            <a:avLst/>
          </a:prstGeom>
        </p:spPr>
      </p:pic>
      <p:sp>
        <p:nvSpPr>
          <p:cNvPr id="5" name="Content Placeholder 2"/>
          <p:cNvSpPr txBox="1">
            <a:spLocks/>
          </p:cNvSpPr>
          <p:nvPr/>
        </p:nvSpPr>
        <p:spPr>
          <a:xfrm>
            <a:off x="497305" y="6192249"/>
            <a:ext cx="11293642" cy="738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1">
                    <a:lumMod val="50000"/>
                  </a:schemeClr>
                </a:solidFill>
              </a:rPr>
              <a:t>[1] R. </a:t>
            </a:r>
            <a:r>
              <a:rPr lang="en-US" sz="1800" dirty="0" err="1">
                <a:solidFill>
                  <a:schemeClr val="accent1">
                    <a:lumMod val="50000"/>
                  </a:schemeClr>
                </a:solidFill>
              </a:rPr>
              <a:t>Mavlyutov</a:t>
            </a:r>
            <a:r>
              <a:rPr lang="en-US" sz="1800" dirty="0">
                <a:solidFill>
                  <a:schemeClr val="accent1">
                    <a:lumMod val="50000"/>
                  </a:schemeClr>
                </a:solidFill>
              </a:rPr>
              <a:t>, C. </a:t>
            </a:r>
            <a:r>
              <a:rPr lang="en-US" sz="1800" dirty="0" err="1">
                <a:solidFill>
                  <a:schemeClr val="accent1">
                    <a:lumMod val="50000"/>
                  </a:schemeClr>
                </a:solidFill>
              </a:rPr>
              <a:t>Curino</a:t>
            </a:r>
            <a:r>
              <a:rPr lang="en-US" sz="1800" dirty="0">
                <a:solidFill>
                  <a:schemeClr val="accent1">
                    <a:lumMod val="50000"/>
                  </a:schemeClr>
                </a:solidFill>
              </a:rPr>
              <a:t>, B. </a:t>
            </a:r>
            <a:r>
              <a:rPr lang="en-US" sz="1800" dirty="0" err="1">
                <a:solidFill>
                  <a:schemeClr val="accent1">
                    <a:lumMod val="50000"/>
                  </a:schemeClr>
                </a:solidFill>
              </a:rPr>
              <a:t>Asipov</a:t>
            </a:r>
            <a:r>
              <a:rPr lang="en-US" sz="1800" dirty="0">
                <a:solidFill>
                  <a:schemeClr val="accent1">
                    <a:lumMod val="50000"/>
                  </a:schemeClr>
                </a:solidFill>
              </a:rPr>
              <a:t>, P. </a:t>
            </a:r>
            <a:r>
              <a:rPr lang="en-US" sz="1800" dirty="0" err="1">
                <a:solidFill>
                  <a:schemeClr val="accent1">
                    <a:lumMod val="50000"/>
                  </a:schemeClr>
                </a:solidFill>
              </a:rPr>
              <a:t>Cudre-Maroux</a:t>
            </a:r>
            <a:r>
              <a:rPr lang="en-US" sz="1800" dirty="0">
                <a:solidFill>
                  <a:schemeClr val="accent1">
                    <a:lumMod val="50000"/>
                  </a:schemeClr>
                </a:solidFill>
              </a:rPr>
              <a:t>, </a:t>
            </a:r>
            <a:r>
              <a:rPr lang="en-US" sz="1800" i="1" dirty="0">
                <a:solidFill>
                  <a:schemeClr val="accent1">
                    <a:lumMod val="50000"/>
                  </a:schemeClr>
                </a:solidFill>
              </a:rPr>
              <a:t>Dependency-Driven Analytics: A Compass for Uncharted Data Oceans. </a:t>
            </a:r>
            <a:r>
              <a:rPr lang="en-US" sz="1800" dirty="0">
                <a:solidFill>
                  <a:schemeClr val="accent1">
                    <a:lumMod val="50000"/>
                  </a:schemeClr>
                </a:solidFill>
              </a:rPr>
              <a:t>CIDR 2017</a:t>
            </a:r>
          </a:p>
        </p:txBody>
      </p:sp>
      <p:sp>
        <p:nvSpPr>
          <p:cNvPr id="3" name="Rectangle 2">
            <a:extLst>
              <a:ext uri="{FF2B5EF4-FFF2-40B4-BE49-F238E27FC236}">
                <a16:creationId xmlns:a16="http://schemas.microsoft.com/office/drawing/2014/main" id="{CF03BBAE-6EB3-7944-86DE-E9CEE64B9C3D}"/>
              </a:ext>
            </a:extLst>
          </p:cNvPr>
          <p:cNvSpPr/>
          <p:nvPr/>
        </p:nvSpPr>
        <p:spPr>
          <a:xfrm>
            <a:off x="5718329" y="2353806"/>
            <a:ext cx="6188528" cy="3046988"/>
          </a:xfrm>
          <a:prstGeom prst="rect">
            <a:avLst/>
          </a:prstGeom>
        </p:spPr>
        <p:txBody>
          <a:bodyPr wrap="square">
            <a:spAutoFit/>
          </a:bodyPr>
          <a:lstStyle/>
          <a:p>
            <a:r>
              <a:rPr lang="en-US" sz="2400" dirty="0"/>
              <a:t>Queries include:</a:t>
            </a:r>
          </a:p>
          <a:p>
            <a:r>
              <a:rPr lang="en-US" sz="2400" dirty="0"/>
              <a:t>- k-hop paths (dependency analysis)</a:t>
            </a:r>
          </a:p>
          <a:p>
            <a:r>
              <a:rPr lang="en-US" sz="2400" dirty="0"/>
              <a:t>- subgraph traversals</a:t>
            </a:r>
          </a:p>
          <a:p>
            <a:r>
              <a:rPr lang="en-US" sz="2400" dirty="0"/>
              <a:t>- temporal paths</a:t>
            </a:r>
          </a:p>
          <a:p>
            <a:endParaRPr lang="en-US" sz="2400" dirty="0"/>
          </a:p>
          <a:p>
            <a:r>
              <a:rPr lang="en-US" sz="2400" dirty="0"/>
              <a:t>Graphs are large and skewed:</a:t>
            </a:r>
          </a:p>
          <a:p>
            <a:r>
              <a:rPr lang="en-US" sz="2400" dirty="0"/>
              <a:t>- billions of edges every week</a:t>
            </a:r>
          </a:p>
          <a:p>
            <a:r>
              <a:rPr lang="en-US" sz="2400" dirty="0"/>
              <a:t>- both degree and temporal skew</a:t>
            </a:r>
          </a:p>
        </p:txBody>
      </p:sp>
    </p:spTree>
    <p:extLst>
      <p:ext uri="{BB962C8B-B14F-4D97-AF65-F5344CB8AC3E}">
        <p14:creationId xmlns:p14="http://schemas.microsoft.com/office/powerpoint/2010/main" val="4242759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3614-CDEE-BC4A-AE5A-AFA1096FD7E5}"/>
              </a:ext>
            </a:extLst>
          </p:cNvPr>
          <p:cNvSpPr>
            <a:spLocks noGrp="1"/>
          </p:cNvSpPr>
          <p:nvPr>
            <p:ph type="title"/>
          </p:nvPr>
        </p:nvSpPr>
        <p:spPr/>
        <p:txBody>
          <a:bodyPr>
            <a:normAutofit/>
          </a:bodyPr>
          <a:lstStyle/>
          <a:p>
            <a:r>
              <a:rPr lang="en-US" dirty="0"/>
              <a:t>Constraints are regular patterns imposed by the graph’s schema and query</a:t>
            </a:r>
          </a:p>
        </p:txBody>
      </p:sp>
      <p:sp>
        <p:nvSpPr>
          <p:cNvPr id="3" name="Content Placeholder 2">
            <a:extLst>
              <a:ext uri="{FF2B5EF4-FFF2-40B4-BE49-F238E27FC236}">
                <a16:creationId xmlns:a16="http://schemas.microsoft.com/office/drawing/2014/main" id="{BCEB4C03-9937-8C49-BE77-36B076C46754}"/>
              </a:ext>
            </a:extLst>
          </p:cNvPr>
          <p:cNvSpPr>
            <a:spLocks noGrp="1"/>
          </p:cNvSpPr>
          <p:nvPr>
            <p:ph idx="1"/>
          </p:nvPr>
        </p:nvSpPr>
        <p:spPr>
          <a:xfrm>
            <a:off x="838200" y="1955327"/>
            <a:ext cx="10515600" cy="4351338"/>
          </a:xfrm>
        </p:spPr>
        <p:txBody>
          <a:bodyPr>
            <a:normAutofit/>
          </a:bodyPr>
          <a:lstStyle/>
          <a:p>
            <a:pPr marL="0" indent="0">
              <a:buNone/>
            </a:pPr>
            <a:r>
              <a:rPr lang="en-US" sz="2400" dirty="0"/>
              <a:t>Schema is a graph which imposes constraints on what views can be enumerated.</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400" dirty="0"/>
          </a:p>
          <a:p>
            <a:pPr marL="0" indent="0">
              <a:buNone/>
            </a:pPr>
            <a:r>
              <a:rPr lang="en-US" sz="2400" dirty="0"/>
              <a:t>Query is a graph which imposes constraints on what views can be enumerated.</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22" name="Group 21">
            <a:extLst>
              <a:ext uri="{FF2B5EF4-FFF2-40B4-BE49-F238E27FC236}">
                <a16:creationId xmlns:a16="http://schemas.microsoft.com/office/drawing/2014/main" id="{508410B6-F042-DF46-95FD-634C3DEE7128}"/>
              </a:ext>
            </a:extLst>
          </p:cNvPr>
          <p:cNvGrpSpPr/>
          <p:nvPr/>
        </p:nvGrpSpPr>
        <p:grpSpPr>
          <a:xfrm>
            <a:off x="1854833" y="965254"/>
            <a:ext cx="5474494" cy="4622510"/>
            <a:chOff x="-428081" y="550218"/>
            <a:chExt cx="5474494" cy="4622510"/>
          </a:xfrm>
        </p:grpSpPr>
        <p:grpSp>
          <p:nvGrpSpPr>
            <p:cNvPr id="23" name="Group 22">
              <a:extLst>
                <a:ext uri="{FF2B5EF4-FFF2-40B4-BE49-F238E27FC236}">
                  <a16:creationId xmlns:a16="http://schemas.microsoft.com/office/drawing/2014/main" id="{B2EA36CD-27C2-2C4F-B71A-7523A619EBB8}"/>
                </a:ext>
              </a:extLst>
            </p:cNvPr>
            <p:cNvGrpSpPr/>
            <p:nvPr/>
          </p:nvGrpSpPr>
          <p:grpSpPr>
            <a:xfrm>
              <a:off x="838200" y="550218"/>
              <a:ext cx="3010381" cy="4622510"/>
              <a:chOff x="1050141" y="664588"/>
              <a:chExt cx="3010381" cy="4622510"/>
            </a:xfrm>
          </p:grpSpPr>
          <p:sp>
            <p:nvSpPr>
              <p:cNvPr id="25" name="Arc 24">
                <a:extLst>
                  <a:ext uri="{FF2B5EF4-FFF2-40B4-BE49-F238E27FC236}">
                    <a16:creationId xmlns:a16="http://schemas.microsoft.com/office/drawing/2014/main" id="{7A8BB9C0-7EEB-9D40-A8A2-104006985E68}"/>
                  </a:ext>
                </a:extLst>
              </p:cNvPr>
              <p:cNvSpPr/>
              <p:nvPr/>
            </p:nvSpPr>
            <p:spPr>
              <a:xfrm rot="18888051">
                <a:off x="1275061" y="2548326"/>
                <a:ext cx="2670925" cy="2806620"/>
              </a:xfrm>
              <a:prstGeom prst="arc">
                <a:avLst>
                  <a:gd name="adj1" fmla="val 16251476"/>
                  <a:gd name="adj2" fmla="val 215090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 name="Group 25">
                <a:extLst>
                  <a:ext uri="{FF2B5EF4-FFF2-40B4-BE49-F238E27FC236}">
                    <a16:creationId xmlns:a16="http://schemas.microsoft.com/office/drawing/2014/main" id="{0626E6E4-7C6E-AE46-8303-B65E5F1E1841}"/>
                  </a:ext>
                </a:extLst>
              </p:cNvPr>
              <p:cNvGrpSpPr/>
              <p:nvPr/>
            </p:nvGrpSpPr>
            <p:grpSpPr>
              <a:xfrm>
                <a:off x="1050141" y="664588"/>
                <a:ext cx="3010381" cy="3171106"/>
                <a:chOff x="1050141" y="664588"/>
                <a:chExt cx="3010381" cy="3171106"/>
              </a:xfrm>
            </p:grpSpPr>
            <p:grpSp>
              <p:nvGrpSpPr>
                <p:cNvPr id="27" name="Group 26">
                  <a:extLst>
                    <a:ext uri="{FF2B5EF4-FFF2-40B4-BE49-F238E27FC236}">
                      <a16:creationId xmlns:a16="http://schemas.microsoft.com/office/drawing/2014/main" id="{F8764918-E383-B340-8DCE-B9859C9CC7C3}"/>
                    </a:ext>
                  </a:extLst>
                </p:cNvPr>
                <p:cNvGrpSpPr/>
                <p:nvPr/>
              </p:nvGrpSpPr>
              <p:grpSpPr>
                <a:xfrm>
                  <a:off x="1050141" y="2204800"/>
                  <a:ext cx="3010381" cy="1630894"/>
                  <a:chOff x="1050141" y="2204800"/>
                  <a:chExt cx="3010381" cy="1630894"/>
                </a:xfrm>
              </p:grpSpPr>
              <p:sp>
                <p:nvSpPr>
                  <p:cNvPr id="29" name="Oval 28">
                    <a:extLst>
                      <a:ext uri="{FF2B5EF4-FFF2-40B4-BE49-F238E27FC236}">
                        <a16:creationId xmlns:a16="http://schemas.microsoft.com/office/drawing/2014/main" id="{A80C83DF-3743-C542-ADD9-D54CB6402C44}"/>
                      </a:ext>
                    </a:extLst>
                  </p:cNvPr>
                  <p:cNvSpPr/>
                  <p:nvPr/>
                </p:nvSpPr>
                <p:spPr>
                  <a:xfrm>
                    <a:off x="1069675" y="2708694"/>
                    <a:ext cx="548640" cy="54864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C1BC4F6-B1DC-8349-9279-82E3D7528E9C}"/>
                      </a:ext>
                    </a:extLst>
                  </p:cNvPr>
                  <p:cNvSpPr/>
                  <p:nvPr/>
                </p:nvSpPr>
                <p:spPr>
                  <a:xfrm>
                    <a:off x="1050141" y="3242291"/>
                    <a:ext cx="570990" cy="430887"/>
                  </a:xfrm>
                  <a:prstGeom prst="rect">
                    <a:avLst/>
                  </a:prstGeom>
                </p:spPr>
                <p:txBody>
                  <a:bodyPr wrap="none">
                    <a:spAutoFit/>
                  </a:bodyPr>
                  <a:lstStyle/>
                  <a:p>
                    <a:r>
                      <a:rPr lang="en-US" sz="2200" dirty="0"/>
                      <a:t>Job</a:t>
                    </a:r>
                  </a:p>
                </p:txBody>
              </p:sp>
              <p:sp>
                <p:nvSpPr>
                  <p:cNvPr id="31" name="Rounded Rectangle 30">
                    <a:extLst>
                      <a:ext uri="{FF2B5EF4-FFF2-40B4-BE49-F238E27FC236}">
                        <a16:creationId xmlns:a16="http://schemas.microsoft.com/office/drawing/2014/main" id="{BC29B206-4D18-0946-8337-B5C82065B3D0}"/>
                      </a:ext>
                    </a:extLst>
                  </p:cNvPr>
                  <p:cNvSpPr/>
                  <p:nvPr/>
                </p:nvSpPr>
                <p:spPr>
                  <a:xfrm>
                    <a:off x="3495608" y="2708694"/>
                    <a:ext cx="552090" cy="54864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D3BBD45-50CF-DD46-9962-910859D99BF0}"/>
                      </a:ext>
                    </a:extLst>
                  </p:cNvPr>
                  <p:cNvSpPr/>
                  <p:nvPr/>
                </p:nvSpPr>
                <p:spPr>
                  <a:xfrm>
                    <a:off x="1831897" y="2204800"/>
                    <a:ext cx="1273747" cy="430887"/>
                  </a:xfrm>
                  <a:prstGeom prst="rect">
                    <a:avLst/>
                  </a:prstGeom>
                </p:spPr>
                <p:txBody>
                  <a:bodyPr wrap="none">
                    <a:spAutoFit/>
                  </a:bodyPr>
                  <a:lstStyle/>
                  <a:p>
                    <a:r>
                      <a:rPr lang="en-US" sz="2200" dirty="0" err="1"/>
                      <a:t>writes_to</a:t>
                    </a:r>
                    <a:endParaRPr lang="en-US" sz="2200" dirty="0"/>
                  </a:p>
                </p:txBody>
              </p:sp>
              <p:sp>
                <p:nvSpPr>
                  <p:cNvPr id="33" name="Rectangle 32">
                    <a:extLst>
                      <a:ext uri="{FF2B5EF4-FFF2-40B4-BE49-F238E27FC236}">
                        <a16:creationId xmlns:a16="http://schemas.microsoft.com/office/drawing/2014/main" id="{FDC0C060-69F2-584E-9979-A5B290D6FFD2}"/>
                      </a:ext>
                    </a:extLst>
                  </p:cNvPr>
                  <p:cNvSpPr/>
                  <p:nvPr/>
                </p:nvSpPr>
                <p:spPr>
                  <a:xfrm>
                    <a:off x="3476708" y="3242290"/>
                    <a:ext cx="583814" cy="430887"/>
                  </a:xfrm>
                  <a:prstGeom prst="rect">
                    <a:avLst/>
                  </a:prstGeom>
                </p:spPr>
                <p:txBody>
                  <a:bodyPr wrap="none">
                    <a:spAutoFit/>
                  </a:bodyPr>
                  <a:lstStyle/>
                  <a:p>
                    <a:r>
                      <a:rPr lang="en-US" sz="2200" dirty="0"/>
                      <a:t>File</a:t>
                    </a:r>
                  </a:p>
                </p:txBody>
              </p:sp>
              <p:sp>
                <p:nvSpPr>
                  <p:cNvPr id="34" name="Rectangle 33">
                    <a:extLst>
                      <a:ext uri="{FF2B5EF4-FFF2-40B4-BE49-F238E27FC236}">
                        <a16:creationId xmlns:a16="http://schemas.microsoft.com/office/drawing/2014/main" id="{F7E61962-00BE-5547-A393-C7D0D3952680}"/>
                      </a:ext>
                    </a:extLst>
                  </p:cNvPr>
                  <p:cNvSpPr/>
                  <p:nvPr/>
                </p:nvSpPr>
                <p:spPr>
                  <a:xfrm>
                    <a:off x="1804533" y="3404807"/>
                    <a:ext cx="1433149" cy="430887"/>
                  </a:xfrm>
                  <a:prstGeom prst="rect">
                    <a:avLst/>
                  </a:prstGeom>
                </p:spPr>
                <p:txBody>
                  <a:bodyPr wrap="none">
                    <a:spAutoFit/>
                  </a:bodyPr>
                  <a:lstStyle/>
                  <a:p>
                    <a:r>
                      <a:rPr lang="en-US" sz="2200" dirty="0" err="1"/>
                      <a:t>is_read_by</a:t>
                    </a:r>
                    <a:endParaRPr lang="en-US" sz="2200" dirty="0"/>
                  </a:p>
                </p:txBody>
              </p:sp>
            </p:grpSp>
            <p:sp>
              <p:nvSpPr>
                <p:cNvPr id="28" name="Arc 27">
                  <a:extLst>
                    <a:ext uri="{FF2B5EF4-FFF2-40B4-BE49-F238E27FC236}">
                      <a16:creationId xmlns:a16="http://schemas.microsoft.com/office/drawing/2014/main" id="{AC6C8D9A-2A72-FC44-833E-9E9DA42061A0}"/>
                    </a:ext>
                  </a:extLst>
                </p:cNvPr>
                <p:cNvSpPr/>
                <p:nvPr/>
              </p:nvSpPr>
              <p:spPr>
                <a:xfrm rot="8111398">
                  <a:off x="1185646" y="664588"/>
                  <a:ext cx="2670925" cy="2806620"/>
                </a:xfrm>
                <a:prstGeom prst="arc">
                  <a:avLst>
                    <a:gd name="adj1" fmla="val 16251476"/>
                    <a:gd name="adj2" fmla="val 2150903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4" name="TextBox 23">
              <a:extLst>
                <a:ext uri="{FF2B5EF4-FFF2-40B4-BE49-F238E27FC236}">
                  <a16:creationId xmlns:a16="http://schemas.microsoft.com/office/drawing/2014/main" id="{B82DC877-C067-284A-BBFD-88021504040A}"/>
                </a:ext>
              </a:extLst>
            </p:cNvPr>
            <p:cNvSpPr txBox="1"/>
            <p:nvPr/>
          </p:nvSpPr>
          <p:spPr>
            <a:xfrm>
              <a:off x="-428081" y="3663110"/>
              <a:ext cx="5474494" cy="369332"/>
            </a:xfrm>
            <a:prstGeom prst="rect">
              <a:avLst/>
            </a:prstGeom>
            <a:noFill/>
          </p:spPr>
          <p:txBody>
            <a:bodyPr wrap="square" rtlCol="0">
              <a:spAutoFit/>
            </a:bodyPr>
            <a:lstStyle/>
            <a:p>
              <a:pPr algn="ctr"/>
              <a:r>
                <a:rPr lang="en-US" i="1" dirty="0">
                  <a:latin typeface="Calibri" panose="020F0502020204030204" pitchFamily="34" charset="0"/>
                  <a:ea typeface="Bradley Hand" charset="0"/>
                  <a:cs typeface="Calibri" panose="020F0502020204030204" pitchFamily="34" charset="0"/>
                </a:rPr>
                <a:t>Schema for data lineage graph.</a:t>
              </a:r>
            </a:p>
          </p:txBody>
        </p:sp>
      </p:grpSp>
      <p:pic>
        <p:nvPicPr>
          <p:cNvPr id="35" name="Picture 34">
            <a:extLst>
              <a:ext uri="{FF2B5EF4-FFF2-40B4-BE49-F238E27FC236}">
                <a16:creationId xmlns:a16="http://schemas.microsoft.com/office/drawing/2014/main" id="{AE0BF0CB-87F8-4E4A-A4CB-40E040FF0E0B}"/>
              </a:ext>
            </a:extLst>
          </p:cNvPr>
          <p:cNvPicPr>
            <a:picLocks noChangeAspect="1"/>
          </p:cNvPicPr>
          <p:nvPr/>
        </p:nvPicPr>
        <p:blipFill>
          <a:blip r:embed="rId3"/>
          <a:stretch>
            <a:fillRect/>
          </a:stretch>
        </p:blipFill>
        <p:spPr>
          <a:xfrm>
            <a:off x="7204160" y="2622162"/>
            <a:ext cx="2055294" cy="932787"/>
          </a:xfrm>
          <a:prstGeom prst="rect">
            <a:avLst/>
          </a:prstGeom>
        </p:spPr>
      </p:pic>
      <p:pic>
        <p:nvPicPr>
          <p:cNvPr id="36" name="Picture 35">
            <a:extLst>
              <a:ext uri="{FF2B5EF4-FFF2-40B4-BE49-F238E27FC236}">
                <a16:creationId xmlns:a16="http://schemas.microsoft.com/office/drawing/2014/main" id="{E06DB1F5-88C4-8249-A8B3-9694ACD018F7}"/>
              </a:ext>
            </a:extLst>
          </p:cNvPr>
          <p:cNvPicPr>
            <a:picLocks noChangeAspect="1"/>
          </p:cNvPicPr>
          <p:nvPr/>
        </p:nvPicPr>
        <p:blipFill>
          <a:blip r:embed="rId4"/>
          <a:stretch>
            <a:fillRect/>
          </a:stretch>
        </p:blipFill>
        <p:spPr>
          <a:xfrm>
            <a:off x="6753289" y="3417005"/>
            <a:ext cx="2172610" cy="971091"/>
          </a:xfrm>
          <a:prstGeom prst="rect">
            <a:avLst/>
          </a:prstGeom>
        </p:spPr>
      </p:pic>
      <p:pic>
        <p:nvPicPr>
          <p:cNvPr id="37" name="Picture 36">
            <a:extLst>
              <a:ext uri="{FF2B5EF4-FFF2-40B4-BE49-F238E27FC236}">
                <a16:creationId xmlns:a16="http://schemas.microsoft.com/office/drawing/2014/main" id="{C639136B-FCB9-2041-8FCE-7A579CAD0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35495">
            <a:off x="6210897" y="2866110"/>
            <a:ext cx="905303" cy="812110"/>
          </a:xfrm>
          <a:prstGeom prst="rect">
            <a:avLst/>
          </a:prstGeom>
        </p:spPr>
      </p:pic>
      <p:sp>
        <p:nvSpPr>
          <p:cNvPr id="38" name="Rectangle 37">
            <a:extLst>
              <a:ext uri="{FF2B5EF4-FFF2-40B4-BE49-F238E27FC236}">
                <a16:creationId xmlns:a16="http://schemas.microsoft.com/office/drawing/2014/main" id="{58265E56-9A42-824C-8535-1BA258222993}"/>
              </a:ext>
            </a:extLst>
          </p:cNvPr>
          <p:cNvSpPr/>
          <p:nvPr/>
        </p:nvSpPr>
        <p:spPr>
          <a:xfrm>
            <a:off x="2148624" y="5366633"/>
            <a:ext cx="6477000" cy="1200329"/>
          </a:xfrm>
          <a:prstGeom prst="rect">
            <a:avLst/>
          </a:prstGeom>
        </p:spPr>
        <p:txBody>
          <a:bodyPr wrap="square">
            <a:spAutoFit/>
          </a:bodyPr>
          <a:lstStyle/>
          <a:p>
            <a:r>
              <a:rPr lang="en-US" dirty="0">
                <a:solidFill>
                  <a:srgbClr val="7030A0"/>
                </a:solidFill>
                <a:latin typeface="Courier New" panose="02070309020205020404" pitchFamily="49" charset="0"/>
                <a:cs typeface="Courier New" panose="02070309020205020404" pitchFamily="49" charset="0"/>
              </a:rPr>
              <a:t>MATCH</a:t>
            </a:r>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(j1</a:t>
            </a:r>
            <a:r>
              <a:rPr lang="en-US" b="1" dirty="0">
                <a:solidFill>
                  <a:schemeClr val="accent6"/>
                </a:solidFill>
                <a:latin typeface="Courier New" panose="02070309020205020404" pitchFamily="49" charset="0"/>
                <a:cs typeface="Courier New" panose="02070309020205020404" pitchFamily="49" charset="0"/>
              </a:rPr>
              <a:t>:Job</a:t>
            </a:r>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-&gt;(f1</a:t>
            </a:r>
            <a:r>
              <a:rPr lang="en-US" dirty="0">
                <a:solidFill>
                  <a:schemeClr val="accent6"/>
                </a:solidFill>
                <a:latin typeface="Courier New" panose="02070309020205020404" pitchFamily="49" charset="0"/>
                <a:cs typeface="Courier New" panose="02070309020205020404" pitchFamily="49" charset="0"/>
              </a:rPr>
              <a:t>:File</a:t>
            </a:r>
            <a:r>
              <a:rPr lang="en-US" dirty="0">
                <a:latin typeface="Courier New" panose="02070309020205020404" pitchFamily="49" charset="0"/>
                <a:cs typeface="Courier New" panose="02070309020205020404" pitchFamily="49" charset="0"/>
              </a:rPr>
              <a:t>)</a:t>
            </a:r>
          </a:p>
          <a:p>
            <a:r>
              <a:rPr lang="en-US" dirty="0">
                <a:solidFill>
                  <a:schemeClr val="tx1">
                    <a:lumMod val="50000"/>
                    <a:lumOff val="50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(f1</a:t>
            </a:r>
            <a:r>
              <a:rPr lang="en-US" dirty="0">
                <a:solidFill>
                  <a:schemeClr val="accent6"/>
                </a:solidFill>
                <a:latin typeface="Courier New" panose="02070309020205020404" pitchFamily="49" charset="0"/>
                <a:cs typeface="Courier New" panose="02070309020205020404" pitchFamily="49" charset="0"/>
              </a:rPr>
              <a:t>:File</a:t>
            </a:r>
            <a:r>
              <a:rPr lang="en-US"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-[r*0..k]-&gt;</a:t>
            </a:r>
            <a:r>
              <a:rPr lang="en-US" dirty="0">
                <a:latin typeface="Courier New" panose="02070309020205020404" pitchFamily="49" charset="0"/>
                <a:cs typeface="Courier New" panose="02070309020205020404" pitchFamily="49" charset="0"/>
              </a:rPr>
              <a:t>(f2</a:t>
            </a:r>
            <a:r>
              <a:rPr lang="en-US" dirty="0">
                <a:solidFill>
                  <a:schemeClr val="accent6"/>
                </a:solidFill>
                <a:latin typeface="Courier New" panose="02070309020205020404" pitchFamily="49" charset="0"/>
                <a:cs typeface="Courier New" panose="02070309020205020404" pitchFamily="49" charset="0"/>
              </a:rPr>
              <a:t>:File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(f2</a:t>
            </a:r>
            <a:r>
              <a:rPr lang="en-US" dirty="0">
                <a:solidFill>
                  <a:schemeClr val="accent6"/>
                </a:solidFill>
                <a:latin typeface="Courier New" panose="02070309020205020404" pitchFamily="49" charset="0"/>
                <a:cs typeface="Courier New" panose="02070309020205020404" pitchFamily="49" charset="0"/>
              </a:rPr>
              <a:t>:File</a:t>
            </a:r>
            <a:r>
              <a:rPr lang="en-US" dirty="0">
                <a:latin typeface="Courier New" panose="02070309020205020404" pitchFamily="49" charset="0"/>
                <a:cs typeface="Courier New" panose="02070309020205020404" pitchFamily="49" charset="0"/>
              </a:rPr>
              <a:t>)-&gt;</a:t>
            </a:r>
            <a:r>
              <a:rPr lang="en-US" b="1" dirty="0">
                <a:latin typeface="Courier New" panose="02070309020205020404" pitchFamily="49" charset="0"/>
                <a:cs typeface="Courier New" panose="02070309020205020404" pitchFamily="49" charset="0"/>
              </a:rPr>
              <a:t>(j2</a:t>
            </a:r>
            <a:r>
              <a:rPr lang="en-US" b="1" dirty="0">
                <a:solidFill>
                  <a:schemeClr val="accent6"/>
                </a:solidFill>
                <a:latin typeface="Courier New" panose="02070309020205020404" pitchFamily="49" charset="0"/>
                <a:cs typeface="Courier New" panose="02070309020205020404" pitchFamily="49" charset="0"/>
              </a:rPr>
              <a:t>:Job</a:t>
            </a:r>
            <a:r>
              <a:rPr lang="en-US" b="1" dirty="0">
                <a:latin typeface="Courier New" panose="02070309020205020404" pitchFamily="49" charset="0"/>
                <a:cs typeface="Courier New" panose="02070309020205020404" pitchFamily="49" charset="0"/>
              </a:rPr>
              <a:t>)</a:t>
            </a:r>
          </a:p>
          <a:p>
            <a:r>
              <a:rPr lang="en-US" b="1" dirty="0">
                <a:solidFill>
                  <a:srgbClr val="7030A0"/>
                </a:solidFill>
                <a:latin typeface="Courier New" panose="02070309020205020404" pitchFamily="49" charset="0"/>
                <a:cs typeface="Courier New" panose="02070309020205020404" pitchFamily="49" charset="0"/>
              </a:rPr>
              <a:t>RETURN</a:t>
            </a:r>
            <a:r>
              <a:rPr lang="en-US" b="1" dirty="0">
                <a:solidFill>
                  <a:schemeClr val="tx1">
                    <a:lumMod val="50000"/>
                    <a:lumOff val="50000"/>
                  </a:schemeClr>
                </a:solidFill>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j1, j2</a:t>
            </a:r>
          </a:p>
        </p:txBody>
      </p:sp>
      <p:sp>
        <p:nvSpPr>
          <p:cNvPr id="39" name="TextBox 38">
            <a:extLst>
              <a:ext uri="{FF2B5EF4-FFF2-40B4-BE49-F238E27FC236}">
                <a16:creationId xmlns:a16="http://schemas.microsoft.com/office/drawing/2014/main" id="{E640B732-F3D4-6547-829C-DAAF62ABB29D}"/>
              </a:ext>
            </a:extLst>
          </p:cNvPr>
          <p:cNvSpPr txBox="1"/>
          <p:nvPr/>
        </p:nvSpPr>
        <p:spPr>
          <a:xfrm>
            <a:off x="7005623" y="5630410"/>
            <a:ext cx="3840551" cy="646331"/>
          </a:xfrm>
          <a:prstGeom prst="rect">
            <a:avLst/>
          </a:prstGeom>
          <a:noFill/>
        </p:spPr>
        <p:txBody>
          <a:bodyPr wrap="square" rtlCol="0">
            <a:spAutoFit/>
          </a:bodyPr>
          <a:lstStyle/>
          <a:p>
            <a:pPr algn="ctr"/>
            <a:r>
              <a:rPr lang="en-US" i="1" dirty="0">
                <a:solidFill>
                  <a:srgbClr val="FF0000"/>
                </a:solidFill>
                <a:latin typeface="Calibri" panose="020F0502020204030204" pitchFamily="34" charset="0"/>
                <a:cs typeface="Calibri" panose="020F0502020204030204" pitchFamily="34" charset="0"/>
              </a:rPr>
              <a:t>Pattern matches all jobs </a:t>
            </a:r>
          </a:p>
          <a:p>
            <a:pPr algn="ctr"/>
            <a:r>
              <a:rPr lang="en-US" i="1" dirty="0">
                <a:solidFill>
                  <a:srgbClr val="FF0000"/>
                </a:solidFill>
                <a:latin typeface="Calibri" panose="020F0502020204030204" pitchFamily="34" charset="0"/>
                <a:cs typeface="Calibri" panose="020F0502020204030204" pitchFamily="34" charset="0"/>
              </a:rPr>
              <a:t>up to k hops away</a:t>
            </a:r>
          </a:p>
        </p:txBody>
      </p:sp>
      <p:sp>
        <p:nvSpPr>
          <p:cNvPr id="4" name="Slide Number Placeholder 3">
            <a:extLst>
              <a:ext uri="{FF2B5EF4-FFF2-40B4-BE49-F238E27FC236}">
                <a16:creationId xmlns:a16="http://schemas.microsoft.com/office/drawing/2014/main" id="{1B73B910-8315-704B-9722-588569DCEDDB}"/>
              </a:ext>
            </a:extLst>
          </p:cNvPr>
          <p:cNvSpPr>
            <a:spLocks noGrp="1"/>
          </p:cNvSpPr>
          <p:nvPr>
            <p:ph type="sldNum" sz="quarter" idx="12"/>
          </p:nvPr>
        </p:nvSpPr>
        <p:spPr/>
        <p:txBody>
          <a:bodyPr/>
          <a:lstStyle/>
          <a:p>
            <a:fld id="{B2616F0E-BCAF-964B-B067-C622FBF8CA6B}" type="slidenum">
              <a:rPr lang="en-US" smtClean="0"/>
              <a:t>30</a:t>
            </a:fld>
            <a:endParaRPr lang="en-US"/>
          </a:p>
        </p:txBody>
      </p:sp>
    </p:spTree>
    <p:extLst>
      <p:ext uri="{BB962C8B-B14F-4D97-AF65-F5344CB8AC3E}">
        <p14:creationId xmlns:p14="http://schemas.microsoft.com/office/powerpoint/2010/main" val="4004423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1CC8B9-3D31-452A-9570-AACFDAC2C0E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Key contribution: exploit graph regularity to find efficient views for faster query execution</a:t>
            </a:r>
          </a:p>
        </p:txBody>
      </p:sp>
      <p:sp>
        <p:nvSpPr>
          <p:cNvPr id="5" name="Content Placeholder 2">
            <a:extLst>
              <a:ext uri="{FF2B5EF4-FFF2-40B4-BE49-F238E27FC236}">
                <a16:creationId xmlns:a16="http://schemas.microsoft.com/office/drawing/2014/main" id="{32DC43FA-47A3-4ECE-80A7-A11794E07D38}"/>
              </a:ext>
            </a:extLst>
          </p:cNvPr>
          <p:cNvSpPr>
            <a:spLocks noGrp="1"/>
          </p:cNvSpPr>
          <p:nvPr>
            <p:ph idx="1"/>
          </p:nvPr>
        </p:nvSpPr>
        <p:spPr>
          <a:xfrm>
            <a:off x="838200" y="1833309"/>
            <a:ext cx="10515600" cy="4351338"/>
          </a:xfrm>
        </p:spPr>
        <p:txBody>
          <a:bodyPr>
            <a:normAutofit lnSpcReduction="10000"/>
          </a:bodyPr>
          <a:lstStyle/>
          <a:p>
            <a:pPr marL="0" indent="0">
              <a:buNone/>
            </a:pPr>
            <a:r>
              <a:rPr lang="en-US" dirty="0"/>
              <a:t>Graph view templates define the possible views we consider</a:t>
            </a:r>
          </a:p>
          <a:p>
            <a:pPr marL="0" indent="0">
              <a:buNone/>
            </a:pPr>
            <a:endParaRPr lang="en-US" dirty="0"/>
          </a:p>
          <a:p>
            <a:pPr marL="0" indent="0">
              <a:buNone/>
            </a:pPr>
            <a:r>
              <a:rPr lang="en-US" dirty="0"/>
              <a:t>Constraints are</a:t>
            </a:r>
          </a:p>
          <a:p>
            <a:pPr lvl="1"/>
            <a:r>
              <a:rPr lang="en-US" dirty="0"/>
              <a:t>regular patterns imposed by the graph’s schema (a graph)</a:t>
            </a:r>
          </a:p>
          <a:p>
            <a:pPr lvl="1"/>
            <a:r>
              <a:rPr lang="en-US" dirty="0"/>
              <a:t>regular patterns imposed by the query (a graph)</a:t>
            </a:r>
          </a:p>
          <a:p>
            <a:pPr marL="0" indent="0">
              <a:buNone/>
            </a:pPr>
            <a:endParaRPr lang="en-US" dirty="0"/>
          </a:p>
          <a:p>
            <a:pPr marL="0" indent="0">
              <a:buNone/>
            </a:pPr>
            <a:r>
              <a:rPr lang="en-US" dirty="0"/>
              <a:t>Constraint-based view enumeration</a:t>
            </a:r>
          </a:p>
          <a:p>
            <a:pPr lvl="1"/>
            <a:r>
              <a:rPr lang="en-US" dirty="0"/>
              <a:t>exploits </a:t>
            </a:r>
            <a:r>
              <a:rPr lang="en-US" b="1" dirty="0">
                <a:solidFill>
                  <a:srgbClr val="FF0000"/>
                </a:solidFill>
              </a:rPr>
              <a:t>regularity</a:t>
            </a:r>
            <a:r>
              <a:rPr lang="en-US" dirty="0"/>
              <a:t> on graph’s schema and data’s structural properties.</a:t>
            </a:r>
          </a:p>
          <a:p>
            <a:pPr lvl="1"/>
            <a:r>
              <a:rPr lang="en-US" b="1" dirty="0">
                <a:solidFill>
                  <a:srgbClr val="FF0000"/>
                </a:solidFill>
              </a:rPr>
              <a:t>finds views</a:t>
            </a:r>
            <a:r>
              <a:rPr lang="en-US" dirty="0"/>
              <a:t> that can correctly answer queries.</a:t>
            </a:r>
          </a:p>
          <a:p>
            <a:pPr lvl="1"/>
            <a:r>
              <a:rPr lang="en-US" dirty="0"/>
              <a:t>rewrites queries in terms of these views.</a:t>
            </a:r>
          </a:p>
          <a:p>
            <a:pPr marL="0" indent="0">
              <a:buNone/>
            </a:pPr>
            <a:endParaRPr lang="en-US" dirty="0"/>
          </a:p>
        </p:txBody>
      </p:sp>
      <p:sp>
        <p:nvSpPr>
          <p:cNvPr id="2" name="Rectangle 1">
            <a:extLst>
              <a:ext uri="{FF2B5EF4-FFF2-40B4-BE49-F238E27FC236}">
                <a16:creationId xmlns:a16="http://schemas.microsoft.com/office/drawing/2014/main" id="{4EE5669D-9E46-C54C-B421-5ACECD5A031B}"/>
              </a:ext>
            </a:extLst>
          </p:cNvPr>
          <p:cNvSpPr/>
          <p:nvPr/>
        </p:nvSpPr>
        <p:spPr>
          <a:xfrm>
            <a:off x="838200" y="4359292"/>
            <a:ext cx="9537834" cy="16179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5F88158-794E-824E-8A2C-FED81B445403}"/>
              </a:ext>
            </a:extLst>
          </p:cNvPr>
          <p:cNvSpPr>
            <a:spLocks noGrp="1"/>
          </p:cNvSpPr>
          <p:nvPr>
            <p:ph type="sldNum" sz="quarter" idx="12"/>
          </p:nvPr>
        </p:nvSpPr>
        <p:spPr/>
        <p:txBody>
          <a:bodyPr/>
          <a:lstStyle/>
          <a:p>
            <a:fld id="{B2616F0E-BCAF-964B-B067-C622FBF8CA6B}" type="slidenum">
              <a:rPr lang="en-US" smtClean="0"/>
              <a:t>31</a:t>
            </a:fld>
            <a:endParaRPr lang="en-US"/>
          </a:p>
        </p:txBody>
      </p:sp>
    </p:spTree>
    <p:extLst>
      <p:ext uri="{BB962C8B-B14F-4D97-AF65-F5344CB8AC3E}">
        <p14:creationId xmlns:p14="http://schemas.microsoft.com/office/powerpoint/2010/main" val="110744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3614-CDEE-BC4A-AE5A-AFA1096FD7E5}"/>
              </a:ext>
            </a:extLst>
          </p:cNvPr>
          <p:cNvSpPr>
            <a:spLocks noGrp="1"/>
          </p:cNvSpPr>
          <p:nvPr>
            <p:ph type="title"/>
          </p:nvPr>
        </p:nvSpPr>
        <p:spPr/>
        <p:txBody>
          <a:bodyPr/>
          <a:lstStyle/>
          <a:p>
            <a:r>
              <a:rPr lang="en-US" dirty="0"/>
              <a:t>Problem formulation: finding graph views</a:t>
            </a:r>
            <a:br>
              <a:rPr lang="en-US" dirty="0"/>
            </a:br>
            <a:r>
              <a:rPr lang="en-US" dirty="0"/>
              <a:t>as a Boolean satisfiability problem</a:t>
            </a:r>
          </a:p>
        </p:txBody>
      </p:sp>
      <p:sp>
        <p:nvSpPr>
          <p:cNvPr id="3" name="Content Placeholder 2">
            <a:extLst>
              <a:ext uri="{FF2B5EF4-FFF2-40B4-BE49-F238E27FC236}">
                <a16:creationId xmlns:a16="http://schemas.microsoft.com/office/drawing/2014/main" id="{BCEB4C03-9937-8C49-BE77-36B076C46754}"/>
              </a:ext>
            </a:extLst>
          </p:cNvPr>
          <p:cNvSpPr>
            <a:spLocks noGrp="1"/>
          </p:cNvSpPr>
          <p:nvPr>
            <p:ph idx="1"/>
          </p:nvPr>
        </p:nvSpPr>
        <p:spPr>
          <a:xfrm>
            <a:off x="838200" y="1955327"/>
            <a:ext cx="10515600" cy="4351338"/>
          </a:xfrm>
        </p:spPr>
        <p:txBody>
          <a:bodyPr>
            <a:normAutofit/>
          </a:bodyPr>
          <a:lstStyle/>
          <a:p>
            <a:pPr marL="0" indent="0">
              <a:buNone/>
            </a:pPr>
            <a:r>
              <a:rPr lang="en-US" dirty="0"/>
              <a:t>Graph view enumerators (</a:t>
            </a:r>
            <a:r>
              <a:rPr lang="en-US" i="1" dirty="0">
                <a:solidFill>
                  <a:srgbClr val="FF0000"/>
                </a:solidFill>
              </a:rPr>
              <a:t>templates</a:t>
            </a:r>
            <a:r>
              <a:rPr lang="en-US" dirty="0"/>
              <a:t>) are encoded as logical clauses that are </a:t>
            </a:r>
            <a:r>
              <a:rPr lang="en-US" b="1" dirty="0">
                <a:solidFill>
                  <a:srgbClr val="FF0000"/>
                </a:solidFill>
              </a:rPr>
              <a:t>satisfiable </a:t>
            </a:r>
            <a:r>
              <a:rPr lang="en-US" b="1" dirty="0" err="1">
                <a:solidFill>
                  <a:srgbClr val="FF0000"/>
                </a:solidFill>
              </a:rPr>
              <a:t>iff</a:t>
            </a:r>
            <a:r>
              <a:rPr lang="en-US" b="1" dirty="0">
                <a:solidFill>
                  <a:srgbClr val="FF0000"/>
                </a:solidFill>
              </a:rPr>
              <a:t> view is feasible</a:t>
            </a:r>
            <a:r>
              <a:rPr lang="en-US" dirty="0"/>
              <a:t> given input constraints.</a:t>
            </a:r>
          </a:p>
          <a:p>
            <a:pPr marL="0" indent="0">
              <a:buNone/>
            </a:pPr>
            <a:endParaRPr lang="en-US" dirty="0"/>
          </a:p>
          <a:p>
            <a:pPr marL="0" indent="0">
              <a:buNone/>
            </a:pPr>
            <a:r>
              <a:rPr lang="en-US" dirty="0"/>
              <a:t>e.g., a k-hop Job-Job connector view can be used </a:t>
            </a:r>
            <a:r>
              <a:rPr lang="en-US" dirty="0" err="1"/>
              <a:t>iff</a:t>
            </a:r>
            <a:r>
              <a:rPr lang="en-US" dirty="0"/>
              <a:t>:</a:t>
            </a:r>
          </a:p>
          <a:p>
            <a:pPr marL="0" indent="0">
              <a:buNone/>
            </a:pPr>
            <a:endParaRPr lang="en-US" dirty="0"/>
          </a:p>
          <a:p>
            <a:pPr>
              <a:buFontTx/>
              <a:buChar char="-"/>
            </a:pPr>
            <a:r>
              <a:rPr lang="en-US" dirty="0"/>
              <a:t>A k-hop path exists between Job vertices in the graph’s schema</a:t>
            </a:r>
          </a:p>
          <a:p>
            <a:pPr>
              <a:buFontTx/>
              <a:buChar char="-"/>
            </a:pPr>
            <a:r>
              <a:rPr lang="en-US" dirty="0"/>
              <a:t>A k-hop path exists between Job vertices in the query</a:t>
            </a:r>
          </a:p>
          <a:p>
            <a:pPr>
              <a:buFontTx/>
              <a:buChar char="-"/>
            </a:pPr>
            <a:r>
              <a:rPr lang="en-US" dirty="0"/>
              <a:t>Only Job vertices are projected out in the query’s schema</a:t>
            </a:r>
          </a:p>
          <a:p>
            <a:pPr>
              <a:buFontTx/>
              <a:buChar char="-"/>
            </a:pPr>
            <a:endParaRPr lang="en-US" dirty="0"/>
          </a:p>
          <a:p>
            <a:pPr>
              <a:buFontTx/>
              <a:buChar char="-"/>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53FECD1-6A65-7B43-994F-73CC94726C4F}"/>
              </a:ext>
            </a:extLst>
          </p:cNvPr>
          <p:cNvSpPr>
            <a:spLocks noGrp="1"/>
          </p:cNvSpPr>
          <p:nvPr>
            <p:ph type="sldNum" sz="quarter" idx="12"/>
          </p:nvPr>
        </p:nvSpPr>
        <p:spPr/>
        <p:txBody>
          <a:bodyPr/>
          <a:lstStyle/>
          <a:p>
            <a:fld id="{B2616F0E-BCAF-964B-B067-C622FBF8CA6B}" type="slidenum">
              <a:rPr lang="en-US" smtClean="0"/>
              <a:t>32</a:t>
            </a:fld>
            <a:endParaRPr lang="en-US"/>
          </a:p>
        </p:txBody>
      </p:sp>
    </p:spTree>
    <p:extLst>
      <p:ext uri="{BB962C8B-B14F-4D97-AF65-F5344CB8AC3E}">
        <p14:creationId xmlns:p14="http://schemas.microsoft.com/office/powerpoint/2010/main" val="367753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07AE23-CD40-C34A-9F22-96D76615B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174096"/>
            <a:ext cx="10396292" cy="2769504"/>
          </a:xfrm>
          <a:prstGeom prst="rect">
            <a:avLst/>
          </a:prstGeom>
        </p:spPr>
      </p:pic>
      <p:sp>
        <p:nvSpPr>
          <p:cNvPr id="2" name="Title 1">
            <a:extLst>
              <a:ext uri="{FF2B5EF4-FFF2-40B4-BE49-F238E27FC236}">
                <a16:creationId xmlns:a16="http://schemas.microsoft.com/office/drawing/2014/main" id="{A926D170-E224-4888-B787-901D45C7E605}"/>
              </a:ext>
            </a:extLst>
          </p:cNvPr>
          <p:cNvSpPr>
            <a:spLocks noGrp="1"/>
          </p:cNvSpPr>
          <p:nvPr>
            <p:ph type="title"/>
          </p:nvPr>
        </p:nvSpPr>
        <p:spPr/>
        <p:txBody>
          <a:bodyPr>
            <a:normAutofit/>
          </a:bodyPr>
          <a:lstStyle/>
          <a:p>
            <a:r>
              <a:rPr lang="en-US" dirty="0"/>
              <a:t>Problem formulation: finding graph views</a:t>
            </a:r>
            <a:br>
              <a:rPr lang="en-US" dirty="0"/>
            </a:br>
            <a:r>
              <a:rPr lang="en-US" dirty="0"/>
              <a:t>as a Boolean satisfiability problem</a:t>
            </a:r>
          </a:p>
        </p:txBody>
      </p:sp>
      <p:sp>
        <p:nvSpPr>
          <p:cNvPr id="5" name="TextBox 4">
            <a:extLst>
              <a:ext uri="{FF2B5EF4-FFF2-40B4-BE49-F238E27FC236}">
                <a16:creationId xmlns:a16="http://schemas.microsoft.com/office/drawing/2014/main" id="{039CA9E9-BC4B-1D4F-A736-DC42D4738300}"/>
              </a:ext>
            </a:extLst>
          </p:cNvPr>
          <p:cNvSpPr txBox="1"/>
          <p:nvPr/>
        </p:nvSpPr>
        <p:spPr>
          <a:xfrm>
            <a:off x="496055" y="5943600"/>
            <a:ext cx="5474494" cy="369332"/>
          </a:xfrm>
          <a:prstGeom prst="rect">
            <a:avLst/>
          </a:prstGeom>
          <a:noFill/>
        </p:spPr>
        <p:txBody>
          <a:bodyPr wrap="square" rtlCol="0">
            <a:spAutoFit/>
          </a:bodyPr>
          <a:lstStyle/>
          <a:p>
            <a:pPr algn="ctr"/>
            <a:r>
              <a:rPr lang="en-US" i="1" dirty="0">
                <a:latin typeface="Calibri" panose="020F0502020204030204" pitchFamily="34" charset="0"/>
                <a:ea typeface="Bradley Hand" charset="0"/>
                <a:cs typeface="Calibri" panose="020F0502020204030204" pitchFamily="34" charset="0"/>
              </a:rPr>
              <a:t>Prolog definition for k-hop connector view template</a:t>
            </a:r>
          </a:p>
        </p:txBody>
      </p:sp>
      <p:sp>
        <p:nvSpPr>
          <p:cNvPr id="3" name="Rectangle 2">
            <a:extLst>
              <a:ext uri="{FF2B5EF4-FFF2-40B4-BE49-F238E27FC236}">
                <a16:creationId xmlns:a16="http://schemas.microsoft.com/office/drawing/2014/main" id="{59F13412-65A5-8443-89A0-DD7537BA90EE}"/>
              </a:ext>
            </a:extLst>
          </p:cNvPr>
          <p:cNvSpPr/>
          <p:nvPr/>
        </p:nvSpPr>
        <p:spPr>
          <a:xfrm>
            <a:off x="838200" y="2067475"/>
            <a:ext cx="10672482" cy="830997"/>
          </a:xfrm>
          <a:prstGeom prst="rect">
            <a:avLst/>
          </a:prstGeom>
        </p:spPr>
        <p:txBody>
          <a:bodyPr wrap="square">
            <a:spAutoFit/>
          </a:bodyPr>
          <a:lstStyle/>
          <a:p>
            <a:pPr>
              <a:buFontTx/>
              <a:buChar char="-"/>
            </a:pPr>
            <a:r>
              <a:rPr lang="en-US" sz="2400" dirty="0"/>
              <a:t>A k-hop path exists between Job vertices in the query</a:t>
            </a:r>
          </a:p>
          <a:p>
            <a:pPr>
              <a:buFontTx/>
              <a:buChar char="-"/>
            </a:pPr>
            <a:r>
              <a:rPr lang="en-US" sz="2400" dirty="0"/>
              <a:t>A k-hop path exists between Job vertices in the graph’s schema</a:t>
            </a:r>
          </a:p>
        </p:txBody>
      </p:sp>
      <p:sp>
        <p:nvSpPr>
          <p:cNvPr id="22" name="Rectangle 21">
            <a:extLst>
              <a:ext uri="{FF2B5EF4-FFF2-40B4-BE49-F238E27FC236}">
                <a16:creationId xmlns:a16="http://schemas.microsoft.com/office/drawing/2014/main" id="{2F79E3D5-9F53-6941-BE8E-E6DCB3782312}"/>
              </a:ext>
            </a:extLst>
          </p:cNvPr>
          <p:cNvSpPr/>
          <p:nvPr/>
        </p:nvSpPr>
        <p:spPr>
          <a:xfrm>
            <a:off x="838199" y="2142565"/>
            <a:ext cx="6907307" cy="31376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052948-63A9-C740-80D3-F3A42DC408B1}"/>
              </a:ext>
            </a:extLst>
          </p:cNvPr>
          <p:cNvSpPr/>
          <p:nvPr/>
        </p:nvSpPr>
        <p:spPr>
          <a:xfrm>
            <a:off x="1169893" y="4864195"/>
            <a:ext cx="4235825" cy="31376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5A564E-B38D-D74A-BC3C-CFF8292A5680}"/>
              </a:ext>
            </a:extLst>
          </p:cNvPr>
          <p:cNvSpPr>
            <a:spLocks noGrp="1"/>
          </p:cNvSpPr>
          <p:nvPr>
            <p:ph type="sldNum" sz="quarter" idx="12"/>
          </p:nvPr>
        </p:nvSpPr>
        <p:spPr/>
        <p:txBody>
          <a:bodyPr/>
          <a:lstStyle/>
          <a:p>
            <a:fld id="{B2616F0E-BCAF-964B-B067-C622FBF8CA6B}" type="slidenum">
              <a:rPr lang="en-US" smtClean="0"/>
              <a:t>33</a:t>
            </a:fld>
            <a:endParaRPr lang="en-US"/>
          </a:p>
        </p:txBody>
      </p:sp>
    </p:spTree>
    <p:extLst>
      <p:ext uri="{BB962C8B-B14F-4D97-AF65-F5344CB8AC3E}">
        <p14:creationId xmlns:p14="http://schemas.microsoft.com/office/powerpoint/2010/main" val="1746187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07AE23-CD40-C34A-9F22-96D76615B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174096"/>
            <a:ext cx="10396292" cy="2769504"/>
          </a:xfrm>
          <a:prstGeom prst="rect">
            <a:avLst/>
          </a:prstGeom>
        </p:spPr>
      </p:pic>
      <p:sp>
        <p:nvSpPr>
          <p:cNvPr id="2" name="Title 1">
            <a:extLst>
              <a:ext uri="{FF2B5EF4-FFF2-40B4-BE49-F238E27FC236}">
                <a16:creationId xmlns:a16="http://schemas.microsoft.com/office/drawing/2014/main" id="{A926D170-E224-4888-B787-901D45C7E605}"/>
              </a:ext>
            </a:extLst>
          </p:cNvPr>
          <p:cNvSpPr>
            <a:spLocks noGrp="1"/>
          </p:cNvSpPr>
          <p:nvPr>
            <p:ph type="title"/>
          </p:nvPr>
        </p:nvSpPr>
        <p:spPr/>
        <p:txBody>
          <a:bodyPr>
            <a:normAutofit/>
          </a:bodyPr>
          <a:lstStyle/>
          <a:p>
            <a:r>
              <a:rPr lang="en-US" dirty="0"/>
              <a:t>Problem formulation: finding graph views</a:t>
            </a:r>
            <a:br>
              <a:rPr lang="en-US" dirty="0"/>
            </a:br>
            <a:r>
              <a:rPr lang="en-US" dirty="0"/>
              <a:t>as a Boolean satisfiability problem</a:t>
            </a:r>
          </a:p>
        </p:txBody>
      </p:sp>
      <p:sp>
        <p:nvSpPr>
          <p:cNvPr id="5" name="TextBox 4">
            <a:extLst>
              <a:ext uri="{FF2B5EF4-FFF2-40B4-BE49-F238E27FC236}">
                <a16:creationId xmlns:a16="http://schemas.microsoft.com/office/drawing/2014/main" id="{039CA9E9-BC4B-1D4F-A736-DC42D4738300}"/>
              </a:ext>
            </a:extLst>
          </p:cNvPr>
          <p:cNvSpPr txBox="1"/>
          <p:nvPr/>
        </p:nvSpPr>
        <p:spPr>
          <a:xfrm>
            <a:off x="496055" y="5943600"/>
            <a:ext cx="5474494" cy="369332"/>
          </a:xfrm>
          <a:prstGeom prst="rect">
            <a:avLst/>
          </a:prstGeom>
          <a:noFill/>
        </p:spPr>
        <p:txBody>
          <a:bodyPr wrap="square" rtlCol="0">
            <a:spAutoFit/>
          </a:bodyPr>
          <a:lstStyle/>
          <a:p>
            <a:pPr algn="ctr"/>
            <a:r>
              <a:rPr lang="en-US" i="1" dirty="0">
                <a:latin typeface="Calibri" panose="020F0502020204030204" pitchFamily="34" charset="0"/>
                <a:ea typeface="Bradley Hand" charset="0"/>
                <a:cs typeface="Calibri" panose="020F0502020204030204" pitchFamily="34" charset="0"/>
              </a:rPr>
              <a:t>Prolog definition for k-hop connector view template</a:t>
            </a:r>
          </a:p>
        </p:txBody>
      </p:sp>
      <p:sp>
        <p:nvSpPr>
          <p:cNvPr id="3" name="Rectangle 2">
            <a:extLst>
              <a:ext uri="{FF2B5EF4-FFF2-40B4-BE49-F238E27FC236}">
                <a16:creationId xmlns:a16="http://schemas.microsoft.com/office/drawing/2014/main" id="{59F13412-65A5-8443-89A0-DD7537BA90EE}"/>
              </a:ext>
            </a:extLst>
          </p:cNvPr>
          <p:cNvSpPr/>
          <p:nvPr/>
        </p:nvSpPr>
        <p:spPr>
          <a:xfrm>
            <a:off x="838200" y="2067475"/>
            <a:ext cx="10672482" cy="830997"/>
          </a:xfrm>
          <a:prstGeom prst="rect">
            <a:avLst/>
          </a:prstGeom>
        </p:spPr>
        <p:txBody>
          <a:bodyPr wrap="square">
            <a:spAutoFit/>
          </a:bodyPr>
          <a:lstStyle/>
          <a:p>
            <a:pPr>
              <a:buFontTx/>
              <a:buChar char="-"/>
            </a:pPr>
            <a:r>
              <a:rPr lang="en-US" sz="2400" dirty="0"/>
              <a:t>A k-hop path exists between Job vertices in the query</a:t>
            </a:r>
          </a:p>
          <a:p>
            <a:pPr>
              <a:buFontTx/>
              <a:buChar char="-"/>
            </a:pPr>
            <a:r>
              <a:rPr lang="en-US" sz="2400" dirty="0"/>
              <a:t>A k-hop path exists between Job vertices in the graph’s schema</a:t>
            </a:r>
          </a:p>
        </p:txBody>
      </p:sp>
      <p:sp>
        <p:nvSpPr>
          <p:cNvPr id="22" name="Rectangle 21">
            <a:extLst>
              <a:ext uri="{FF2B5EF4-FFF2-40B4-BE49-F238E27FC236}">
                <a16:creationId xmlns:a16="http://schemas.microsoft.com/office/drawing/2014/main" id="{2F79E3D5-9F53-6941-BE8E-E6DCB3782312}"/>
              </a:ext>
            </a:extLst>
          </p:cNvPr>
          <p:cNvSpPr/>
          <p:nvPr/>
        </p:nvSpPr>
        <p:spPr>
          <a:xfrm>
            <a:off x="838200" y="2518832"/>
            <a:ext cx="7992035" cy="31376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052948-63A9-C740-80D3-F3A42DC408B1}"/>
              </a:ext>
            </a:extLst>
          </p:cNvPr>
          <p:cNvSpPr/>
          <p:nvPr/>
        </p:nvSpPr>
        <p:spPr>
          <a:xfrm>
            <a:off x="1196787" y="5515746"/>
            <a:ext cx="5580531" cy="31376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F8BDB1-44F5-984E-B1C6-9E1A455B3828}"/>
              </a:ext>
            </a:extLst>
          </p:cNvPr>
          <p:cNvSpPr>
            <a:spLocks noGrp="1"/>
          </p:cNvSpPr>
          <p:nvPr>
            <p:ph type="sldNum" sz="quarter" idx="12"/>
          </p:nvPr>
        </p:nvSpPr>
        <p:spPr/>
        <p:txBody>
          <a:bodyPr/>
          <a:lstStyle/>
          <a:p>
            <a:fld id="{B2616F0E-BCAF-964B-B067-C622FBF8CA6B}" type="slidenum">
              <a:rPr lang="en-US" smtClean="0"/>
              <a:t>34</a:t>
            </a:fld>
            <a:endParaRPr lang="en-US"/>
          </a:p>
        </p:txBody>
      </p:sp>
    </p:spTree>
    <p:extLst>
      <p:ext uri="{BB962C8B-B14F-4D97-AF65-F5344CB8AC3E}">
        <p14:creationId xmlns:p14="http://schemas.microsoft.com/office/powerpoint/2010/main" val="1150880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FEEED5-B71D-194B-9D11-BE7BB5A827E9}"/>
              </a:ext>
            </a:extLst>
          </p:cNvPr>
          <p:cNvPicPr>
            <a:picLocks noChangeAspect="1"/>
          </p:cNvPicPr>
          <p:nvPr/>
        </p:nvPicPr>
        <p:blipFill>
          <a:blip r:embed="rId3"/>
          <a:stretch>
            <a:fillRect/>
          </a:stretch>
        </p:blipFill>
        <p:spPr>
          <a:xfrm>
            <a:off x="1088444" y="1956578"/>
            <a:ext cx="10265356" cy="3885113"/>
          </a:xfrm>
          <a:prstGeom prst="rect">
            <a:avLst/>
          </a:prstGeom>
        </p:spPr>
      </p:pic>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a:bodyPr>
          <a:lstStyle/>
          <a:p>
            <a:r>
              <a:rPr lang="en-US" dirty="0"/>
              <a:t>Recap: Constraint-based view enumeration</a:t>
            </a:r>
          </a:p>
        </p:txBody>
      </p:sp>
      <p:sp>
        <p:nvSpPr>
          <p:cNvPr id="9" name="Oval 8">
            <a:extLst>
              <a:ext uri="{FF2B5EF4-FFF2-40B4-BE49-F238E27FC236}">
                <a16:creationId xmlns:a16="http://schemas.microsoft.com/office/drawing/2014/main" id="{2CFA2557-0ACF-3745-918C-1B94CBC6A895}"/>
              </a:ext>
            </a:extLst>
          </p:cNvPr>
          <p:cNvSpPr/>
          <p:nvPr/>
        </p:nvSpPr>
        <p:spPr>
          <a:xfrm>
            <a:off x="4060317" y="4617549"/>
            <a:ext cx="489397" cy="476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15" name="Picture 14">
            <a:extLst>
              <a:ext uri="{FF2B5EF4-FFF2-40B4-BE49-F238E27FC236}">
                <a16:creationId xmlns:a16="http://schemas.microsoft.com/office/drawing/2014/main" id="{7224F324-8DF1-9F4C-8EDB-91CF1E90550D}"/>
              </a:ext>
            </a:extLst>
          </p:cNvPr>
          <p:cNvPicPr>
            <a:picLocks noChangeAspect="1"/>
          </p:cNvPicPr>
          <p:nvPr/>
        </p:nvPicPr>
        <p:blipFill>
          <a:blip r:embed="rId3">
            <a:lum bright="70000" contrast="-70000"/>
          </a:blip>
          <a:srcRect/>
          <a:stretch>
            <a:fillRect/>
          </a:stretch>
        </p:blipFill>
        <p:spPr>
          <a:xfrm>
            <a:off x="1088444" y="1956578"/>
            <a:ext cx="10265356" cy="3885113"/>
          </a:xfrm>
          <a:custGeom>
            <a:avLst/>
            <a:gdLst>
              <a:gd name="connsiteX0" fmla="*/ 0 w 10265356"/>
              <a:gd name="connsiteY0" fmla="*/ 0 h 3885113"/>
              <a:gd name="connsiteX1" fmla="*/ 10265356 w 10265356"/>
              <a:gd name="connsiteY1" fmla="*/ 0 h 3885113"/>
              <a:gd name="connsiteX2" fmla="*/ 10265356 w 10265356"/>
              <a:gd name="connsiteY2" fmla="*/ 3885113 h 3885113"/>
              <a:gd name="connsiteX3" fmla="*/ 0 w 10265356"/>
              <a:gd name="connsiteY3" fmla="*/ 3885113 h 3885113"/>
              <a:gd name="connsiteX4" fmla="*/ 0 w 10265356"/>
              <a:gd name="connsiteY4" fmla="*/ 3419575 h 3885113"/>
              <a:gd name="connsiteX5" fmla="*/ 3833752 w 10265356"/>
              <a:gd name="connsiteY5" fmla="*/ 3419575 h 3885113"/>
              <a:gd name="connsiteX6" fmla="*/ 3833752 w 10265356"/>
              <a:gd name="connsiteY6" fmla="*/ 2213345 h 3885113"/>
              <a:gd name="connsiteX7" fmla="*/ 5844136 w 10265356"/>
              <a:gd name="connsiteY7" fmla="*/ 2213345 h 3885113"/>
              <a:gd name="connsiteX8" fmla="*/ 5844136 w 10265356"/>
              <a:gd name="connsiteY8" fmla="*/ 1208154 h 3885113"/>
              <a:gd name="connsiteX9" fmla="*/ 2504306 w 10265356"/>
              <a:gd name="connsiteY9" fmla="*/ 1208154 h 3885113"/>
              <a:gd name="connsiteX10" fmla="*/ 2504306 w 10265356"/>
              <a:gd name="connsiteY10" fmla="*/ 1260035 h 3885113"/>
              <a:gd name="connsiteX11" fmla="*/ 0 w 10265356"/>
              <a:gd name="connsiteY11" fmla="*/ 1260035 h 388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65356" h="3885113">
                <a:moveTo>
                  <a:pt x="0" y="0"/>
                </a:moveTo>
                <a:lnTo>
                  <a:pt x="10265356" y="0"/>
                </a:lnTo>
                <a:lnTo>
                  <a:pt x="10265356" y="3885113"/>
                </a:lnTo>
                <a:lnTo>
                  <a:pt x="0" y="3885113"/>
                </a:lnTo>
                <a:lnTo>
                  <a:pt x="0" y="3419575"/>
                </a:lnTo>
                <a:lnTo>
                  <a:pt x="3833752" y="3419575"/>
                </a:lnTo>
                <a:lnTo>
                  <a:pt x="3833752" y="2213345"/>
                </a:lnTo>
                <a:lnTo>
                  <a:pt x="5844136" y="2213345"/>
                </a:lnTo>
                <a:lnTo>
                  <a:pt x="5844136" y="1208154"/>
                </a:lnTo>
                <a:lnTo>
                  <a:pt x="2504306" y="1208154"/>
                </a:lnTo>
                <a:lnTo>
                  <a:pt x="2504306" y="1260035"/>
                </a:lnTo>
                <a:lnTo>
                  <a:pt x="0" y="1260035"/>
                </a:lnTo>
                <a:close/>
              </a:path>
            </a:pathLst>
          </a:custGeom>
        </p:spPr>
      </p:pic>
      <p:sp>
        <p:nvSpPr>
          <p:cNvPr id="2" name="Slide Number Placeholder 1">
            <a:extLst>
              <a:ext uri="{FF2B5EF4-FFF2-40B4-BE49-F238E27FC236}">
                <a16:creationId xmlns:a16="http://schemas.microsoft.com/office/drawing/2014/main" id="{8A52E121-82FA-D646-A695-D81B8AEE24AF}"/>
              </a:ext>
            </a:extLst>
          </p:cNvPr>
          <p:cNvSpPr>
            <a:spLocks noGrp="1"/>
          </p:cNvSpPr>
          <p:nvPr>
            <p:ph type="sldNum" sz="quarter" idx="12"/>
          </p:nvPr>
        </p:nvSpPr>
        <p:spPr/>
        <p:txBody>
          <a:bodyPr/>
          <a:lstStyle/>
          <a:p>
            <a:fld id="{B2616F0E-BCAF-964B-B067-C622FBF8CA6B}" type="slidenum">
              <a:rPr lang="en-US" smtClean="0"/>
              <a:t>35</a:t>
            </a:fld>
            <a:endParaRPr lang="en-US"/>
          </a:p>
        </p:txBody>
      </p:sp>
    </p:spTree>
    <p:extLst>
      <p:ext uri="{BB962C8B-B14F-4D97-AF65-F5344CB8AC3E}">
        <p14:creationId xmlns:p14="http://schemas.microsoft.com/office/powerpoint/2010/main" val="3987632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1DE25-2627-CE45-B0C4-3A0C43E51ADB}"/>
              </a:ext>
            </a:extLst>
          </p:cNvPr>
          <p:cNvPicPr>
            <a:picLocks noChangeAspect="1"/>
          </p:cNvPicPr>
          <p:nvPr/>
        </p:nvPicPr>
        <p:blipFill>
          <a:blip r:embed="rId3"/>
          <a:stretch>
            <a:fillRect/>
          </a:stretch>
        </p:blipFill>
        <p:spPr>
          <a:xfrm>
            <a:off x="1088444" y="1956578"/>
            <a:ext cx="10265356" cy="3885113"/>
          </a:xfrm>
          <a:prstGeom prst="rect">
            <a:avLst/>
          </a:prstGeom>
        </p:spPr>
      </p:pic>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a:bodyPr>
          <a:lstStyle/>
          <a:p>
            <a:r>
              <a:rPr lang="en-US" dirty="0"/>
              <a:t>Recap: Constraint-based view enumeration</a:t>
            </a:r>
          </a:p>
        </p:txBody>
      </p:sp>
      <p:pic>
        <p:nvPicPr>
          <p:cNvPr id="13" name="Picture 12">
            <a:extLst>
              <a:ext uri="{FF2B5EF4-FFF2-40B4-BE49-F238E27FC236}">
                <a16:creationId xmlns:a16="http://schemas.microsoft.com/office/drawing/2014/main" id="{CE2FABFF-723B-3E48-B24F-F0BE38C91BDB}"/>
              </a:ext>
            </a:extLst>
          </p:cNvPr>
          <p:cNvPicPr>
            <a:picLocks noChangeAspect="1"/>
          </p:cNvPicPr>
          <p:nvPr/>
        </p:nvPicPr>
        <p:blipFill>
          <a:blip r:embed="rId3">
            <a:lum bright="70000" contrast="-70000"/>
          </a:blip>
          <a:srcRect/>
          <a:stretch>
            <a:fillRect/>
          </a:stretch>
        </p:blipFill>
        <p:spPr>
          <a:xfrm>
            <a:off x="1088444" y="1956578"/>
            <a:ext cx="10265356" cy="3885113"/>
          </a:xfrm>
          <a:custGeom>
            <a:avLst/>
            <a:gdLst>
              <a:gd name="connsiteX0" fmla="*/ 5918714 w 10265356"/>
              <a:gd name="connsiteY0" fmla="*/ 1998641 h 3885113"/>
              <a:gd name="connsiteX1" fmla="*/ 5918714 w 10265356"/>
              <a:gd name="connsiteY1" fmla="*/ 2206860 h 3885113"/>
              <a:gd name="connsiteX2" fmla="*/ 3820782 w 10265356"/>
              <a:gd name="connsiteY2" fmla="*/ 2206860 h 3885113"/>
              <a:gd name="connsiteX3" fmla="*/ 3820782 w 10265356"/>
              <a:gd name="connsiteY3" fmla="*/ 3328784 h 3885113"/>
              <a:gd name="connsiteX4" fmla="*/ 6168390 w 10265356"/>
              <a:gd name="connsiteY4" fmla="*/ 3328784 h 3885113"/>
              <a:gd name="connsiteX5" fmla="*/ 6168390 w 10265356"/>
              <a:gd name="connsiteY5" fmla="*/ 3120565 h 3885113"/>
              <a:gd name="connsiteX6" fmla="*/ 6194330 w 10265356"/>
              <a:gd name="connsiteY6" fmla="*/ 3120565 h 3885113"/>
              <a:gd name="connsiteX7" fmla="*/ 6194330 w 10265356"/>
              <a:gd name="connsiteY7" fmla="*/ 1998641 h 3885113"/>
              <a:gd name="connsiteX8" fmla="*/ 0 w 10265356"/>
              <a:gd name="connsiteY8" fmla="*/ 0 h 3885113"/>
              <a:gd name="connsiteX9" fmla="*/ 3652169 w 10265356"/>
              <a:gd name="connsiteY9" fmla="*/ 0 h 3885113"/>
              <a:gd name="connsiteX10" fmla="*/ 3652169 w 10265356"/>
              <a:gd name="connsiteY10" fmla="*/ 1182213 h 3885113"/>
              <a:gd name="connsiteX11" fmla="*/ 5925199 w 10265356"/>
              <a:gd name="connsiteY11" fmla="*/ 1182213 h 3885113"/>
              <a:gd name="connsiteX12" fmla="*/ 5925199 w 10265356"/>
              <a:gd name="connsiteY12" fmla="*/ 1319719 h 3885113"/>
              <a:gd name="connsiteX13" fmla="*/ 6200815 w 10265356"/>
              <a:gd name="connsiteY13" fmla="*/ 1319719 h 3885113"/>
              <a:gd name="connsiteX14" fmla="*/ 6200815 w 10265356"/>
              <a:gd name="connsiteY14" fmla="*/ 197795 h 3885113"/>
              <a:gd name="connsiteX15" fmla="*/ 6194330 w 10265356"/>
              <a:gd name="connsiteY15" fmla="*/ 197795 h 3885113"/>
              <a:gd name="connsiteX16" fmla="*/ 6194330 w 10265356"/>
              <a:gd name="connsiteY16" fmla="*/ 0 h 3885113"/>
              <a:gd name="connsiteX17" fmla="*/ 10265356 w 10265356"/>
              <a:gd name="connsiteY17" fmla="*/ 0 h 3885113"/>
              <a:gd name="connsiteX18" fmla="*/ 10265356 w 10265356"/>
              <a:gd name="connsiteY18" fmla="*/ 3885113 h 3885113"/>
              <a:gd name="connsiteX19" fmla="*/ 0 w 10265356"/>
              <a:gd name="connsiteY19" fmla="*/ 3885113 h 388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65356" h="3885113">
                <a:moveTo>
                  <a:pt x="5918714" y="1998641"/>
                </a:moveTo>
                <a:lnTo>
                  <a:pt x="5918714" y="2206860"/>
                </a:lnTo>
                <a:lnTo>
                  <a:pt x="3820782" y="2206860"/>
                </a:lnTo>
                <a:lnTo>
                  <a:pt x="3820782" y="3328784"/>
                </a:lnTo>
                <a:lnTo>
                  <a:pt x="6168390" y="3328784"/>
                </a:lnTo>
                <a:lnTo>
                  <a:pt x="6168390" y="3120565"/>
                </a:lnTo>
                <a:lnTo>
                  <a:pt x="6194330" y="3120565"/>
                </a:lnTo>
                <a:lnTo>
                  <a:pt x="6194330" y="1998641"/>
                </a:lnTo>
                <a:close/>
                <a:moveTo>
                  <a:pt x="0" y="0"/>
                </a:moveTo>
                <a:lnTo>
                  <a:pt x="3652169" y="0"/>
                </a:lnTo>
                <a:lnTo>
                  <a:pt x="3652169" y="1182213"/>
                </a:lnTo>
                <a:lnTo>
                  <a:pt x="5925199" y="1182213"/>
                </a:lnTo>
                <a:lnTo>
                  <a:pt x="5925199" y="1319719"/>
                </a:lnTo>
                <a:lnTo>
                  <a:pt x="6200815" y="1319719"/>
                </a:lnTo>
                <a:lnTo>
                  <a:pt x="6200815" y="197795"/>
                </a:lnTo>
                <a:lnTo>
                  <a:pt x="6194330" y="197795"/>
                </a:lnTo>
                <a:lnTo>
                  <a:pt x="6194330" y="0"/>
                </a:lnTo>
                <a:lnTo>
                  <a:pt x="10265356" y="0"/>
                </a:lnTo>
                <a:lnTo>
                  <a:pt x="10265356" y="3885113"/>
                </a:lnTo>
                <a:lnTo>
                  <a:pt x="0" y="3885113"/>
                </a:lnTo>
                <a:close/>
              </a:path>
            </a:pathLst>
          </a:custGeom>
        </p:spPr>
      </p:pic>
      <p:sp>
        <p:nvSpPr>
          <p:cNvPr id="5" name="Oval 4">
            <a:extLst>
              <a:ext uri="{FF2B5EF4-FFF2-40B4-BE49-F238E27FC236}">
                <a16:creationId xmlns:a16="http://schemas.microsoft.com/office/drawing/2014/main" id="{2A69E5E6-DBAE-C747-8E75-D9E7E24ED219}"/>
              </a:ext>
            </a:extLst>
          </p:cNvPr>
          <p:cNvSpPr/>
          <p:nvPr/>
        </p:nvSpPr>
        <p:spPr>
          <a:xfrm>
            <a:off x="6699937" y="4771502"/>
            <a:ext cx="489397" cy="476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 name="Slide Number Placeholder 1">
            <a:extLst>
              <a:ext uri="{FF2B5EF4-FFF2-40B4-BE49-F238E27FC236}">
                <a16:creationId xmlns:a16="http://schemas.microsoft.com/office/drawing/2014/main" id="{4D67E48F-D1A7-7447-87BE-85A0B5459D43}"/>
              </a:ext>
            </a:extLst>
          </p:cNvPr>
          <p:cNvSpPr>
            <a:spLocks noGrp="1"/>
          </p:cNvSpPr>
          <p:nvPr>
            <p:ph type="sldNum" sz="quarter" idx="12"/>
          </p:nvPr>
        </p:nvSpPr>
        <p:spPr/>
        <p:txBody>
          <a:bodyPr/>
          <a:lstStyle/>
          <a:p>
            <a:fld id="{B2616F0E-BCAF-964B-B067-C622FBF8CA6B}" type="slidenum">
              <a:rPr lang="en-US" smtClean="0"/>
              <a:t>36</a:t>
            </a:fld>
            <a:endParaRPr lang="en-US"/>
          </a:p>
        </p:txBody>
      </p:sp>
    </p:spTree>
    <p:extLst>
      <p:ext uri="{BB962C8B-B14F-4D97-AF65-F5344CB8AC3E}">
        <p14:creationId xmlns:p14="http://schemas.microsoft.com/office/powerpoint/2010/main" val="353799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9097F1-01CD-EF47-8B51-950DEB25B8CB}"/>
              </a:ext>
            </a:extLst>
          </p:cNvPr>
          <p:cNvPicPr>
            <a:picLocks noChangeAspect="1"/>
          </p:cNvPicPr>
          <p:nvPr/>
        </p:nvPicPr>
        <p:blipFill>
          <a:blip r:embed="rId3"/>
          <a:stretch>
            <a:fillRect/>
          </a:stretch>
        </p:blipFill>
        <p:spPr>
          <a:xfrm>
            <a:off x="1088444" y="1956578"/>
            <a:ext cx="10265356" cy="3885113"/>
          </a:xfrm>
          <a:prstGeom prst="rect">
            <a:avLst/>
          </a:prstGeom>
        </p:spPr>
      </p:pic>
      <p:sp>
        <p:nvSpPr>
          <p:cNvPr id="8" name="Title 1">
            <a:extLst>
              <a:ext uri="{FF2B5EF4-FFF2-40B4-BE49-F238E27FC236}">
                <a16:creationId xmlns:a16="http://schemas.microsoft.com/office/drawing/2014/main" id="{5B58F2E0-3AC3-DB48-9991-F69A66696923}"/>
              </a:ext>
            </a:extLst>
          </p:cNvPr>
          <p:cNvSpPr>
            <a:spLocks noGrp="1"/>
          </p:cNvSpPr>
          <p:nvPr>
            <p:ph type="title"/>
          </p:nvPr>
        </p:nvSpPr>
        <p:spPr>
          <a:xfrm>
            <a:off x="838200" y="365125"/>
            <a:ext cx="10515600" cy="1325563"/>
          </a:xfrm>
        </p:spPr>
        <p:txBody>
          <a:bodyPr>
            <a:normAutofit/>
          </a:bodyPr>
          <a:lstStyle/>
          <a:p>
            <a:r>
              <a:rPr lang="en-US" dirty="0"/>
              <a:t>Recap: Constraint-based view enumeration</a:t>
            </a:r>
          </a:p>
        </p:txBody>
      </p:sp>
      <p:pic>
        <p:nvPicPr>
          <p:cNvPr id="9" name="Picture 8">
            <a:extLst>
              <a:ext uri="{FF2B5EF4-FFF2-40B4-BE49-F238E27FC236}">
                <a16:creationId xmlns:a16="http://schemas.microsoft.com/office/drawing/2014/main" id="{D83F802F-4C66-1E4F-88AD-992BE6BEE94D}"/>
              </a:ext>
            </a:extLst>
          </p:cNvPr>
          <p:cNvPicPr>
            <a:picLocks noChangeAspect="1"/>
          </p:cNvPicPr>
          <p:nvPr/>
        </p:nvPicPr>
        <p:blipFill>
          <a:blip r:embed="rId3">
            <a:lum bright="70000" contrast="-70000"/>
          </a:blip>
          <a:srcRect/>
          <a:stretch>
            <a:fillRect/>
          </a:stretch>
        </p:blipFill>
        <p:spPr>
          <a:xfrm>
            <a:off x="1088444" y="1956578"/>
            <a:ext cx="10265356" cy="3885113"/>
          </a:xfrm>
          <a:custGeom>
            <a:avLst/>
            <a:gdLst>
              <a:gd name="connsiteX0" fmla="*/ 0 w 10265356"/>
              <a:gd name="connsiteY0" fmla="*/ 0 h 3885113"/>
              <a:gd name="connsiteX1" fmla="*/ 10265356 w 10265356"/>
              <a:gd name="connsiteY1" fmla="*/ 0 h 3885113"/>
              <a:gd name="connsiteX2" fmla="*/ 10265356 w 10265356"/>
              <a:gd name="connsiteY2" fmla="*/ 767167 h 3885113"/>
              <a:gd name="connsiteX3" fmla="*/ 6213787 w 10265356"/>
              <a:gd name="connsiteY3" fmla="*/ 767167 h 3885113"/>
              <a:gd name="connsiteX4" fmla="*/ 6213787 w 10265356"/>
              <a:gd name="connsiteY4" fmla="*/ 2394928 h 3885113"/>
              <a:gd name="connsiteX5" fmla="*/ 10265356 w 10265356"/>
              <a:gd name="connsiteY5" fmla="*/ 2394928 h 3885113"/>
              <a:gd name="connsiteX6" fmla="*/ 10265356 w 10265356"/>
              <a:gd name="connsiteY6" fmla="*/ 3885113 h 3885113"/>
              <a:gd name="connsiteX7" fmla="*/ 0 w 10265356"/>
              <a:gd name="connsiteY7" fmla="*/ 3885113 h 388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65356" h="3885113">
                <a:moveTo>
                  <a:pt x="0" y="0"/>
                </a:moveTo>
                <a:lnTo>
                  <a:pt x="10265356" y="0"/>
                </a:lnTo>
                <a:lnTo>
                  <a:pt x="10265356" y="767167"/>
                </a:lnTo>
                <a:lnTo>
                  <a:pt x="6213787" y="767167"/>
                </a:lnTo>
                <a:lnTo>
                  <a:pt x="6213787" y="2394928"/>
                </a:lnTo>
                <a:lnTo>
                  <a:pt x="10265356" y="2394928"/>
                </a:lnTo>
                <a:lnTo>
                  <a:pt x="10265356" y="3885113"/>
                </a:lnTo>
                <a:lnTo>
                  <a:pt x="0" y="3885113"/>
                </a:lnTo>
                <a:close/>
              </a:path>
            </a:pathLst>
          </a:custGeom>
        </p:spPr>
      </p:pic>
      <p:sp>
        <p:nvSpPr>
          <p:cNvPr id="5" name="Oval 4">
            <a:extLst>
              <a:ext uri="{FF2B5EF4-FFF2-40B4-BE49-F238E27FC236}">
                <a16:creationId xmlns:a16="http://schemas.microsoft.com/office/drawing/2014/main" id="{2A69E5E6-DBAE-C747-8E75-D9E7E24ED219}"/>
              </a:ext>
            </a:extLst>
          </p:cNvPr>
          <p:cNvSpPr/>
          <p:nvPr/>
        </p:nvSpPr>
        <p:spPr>
          <a:xfrm>
            <a:off x="9022633" y="4058140"/>
            <a:ext cx="489397" cy="476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 name="Slide Number Placeholder 1">
            <a:extLst>
              <a:ext uri="{FF2B5EF4-FFF2-40B4-BE49-F238E27FC236}">
                <a16:creationId xmlns:a16="http://schemas.microsoft.com/office/drawing/2014/main" id="{09865DAD-AEB9-DC41-8A01-3CE2B53B9C38}"/>
              </a:ext>
            </a:extLst>
          </p:cNvPr>
          <p:cNvSpPr>
            <a:spLocks noGrp="1"/>
          </p:cNvSpPr>
          <p:nvPr>
            <p:ph type="sldNum" sz="quarter" idx="12"/>
          </p:nvPr>
        </p:nvSpPr>
        <p:spPr/>
        <p:txBody>
          <a:bodyPr/>
          <a:lstStyle/>
          <a:p>
            <a:fld id="{B2616F0E-BCAF-964B-B067-C622FBF8CA6B}" type="slidenum">
              <a:rPr lang="en-US" smtClean="0"/>
              <a:t>37</a:t>
            </a:fld>
            <a:endParaRPr lang="en-US"/>
          </a:p>
        </p:txBody>
      </p:sp>
    </p:spTree>
    <p:extLst>
      <p:ext uri="{BB962C8B-B14F-4D97-AF65-F5344CB8AC3E}">
        <p14:creationId xmlns:p14="http://schemas.microsoft.com/office/powerpoint/2010/main" val="3195579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52E9-F88A-694C-BD97-D8CD821CA967}"/>
              </a:ext>
            </a:extLst>
          </p:cNvPr>
          <p:cNvSpPr>
            <a:spLocks noGrp="1"/>
          </p:cNvSpPr>
          <p:nvPr>
            <p:ph type="title"/>
          </p:nvPr>
        </p:nvSpPr>
        <p:spPr/>
        <p:txBody>
          <a:bodyPr/>
          <a:lstStyle/>
          <a:p>
            <a:r>
              <a:rPr lang="en-US" dirty="0"/>
              <a:t>Constraint-based view enumeration: </a:t>
            </a:r>
            <a:br>
              <a:rPr lang="en-US" dirty="0"/>
            </a:br>
            <a:r>
              <a:rPr lang="en-US" dirty="0"/>
              <a:t>Why do we need a cost model?</a:t>
            </a:r>
          </a:p>
        </p:txBody>
      </p:sp>
      <p:sp>
        <p:nvSpPr>
          <p:cNvPr id="3" name="Content Placeholder 2">
            <a:extLst>
              <a:ext uri="{FF2B5EF4-FFF2-40B4-BE49-F238E27FC236}">
                <a16:creationId xmlns:a16="http://schemas.microsoft.com/office/drawing/2014/main" id="{A3386928-3396-1845-987E-EF54B0C25054}"/>
              </a:ext>
            </a:extLst>
          </p:cNvPr>
          <p:cNvSpPr>
            <a:spLocks noGrp="1"/>
          </p:cNvSpPr>
          <p:nvPr>
            <p:ph idx="1"/>
          </p:nvPr>
        </p:nvSpPr>
        <p:spPr/>
        <p:txBody>
          <a:bodyPr>
            <a:normAutofit lnSpcReduction="10000"/>
          </a:bodyPr>
          <a:lstStyle/>
          <a:p>
            <a:endParaRPr lang="en-US" dirty="0"/>
          </a:p>
          <a:p>
            <a:pPr marL="0" indent="0">
              <a:buNone/>
            </a:pPr>
            <a:r>
              <a:rPr lang="en-US" dirty="0"/>
              <a:t>Combinatorial problem: </a:t>
            </a:r>
            <a:r>
              <a:rPr lang="en-US" b="1" dirty="0">
                <a:solidFill>
                  <a:srgbClr val="FF0000"/>
                </a:solidFill>
              </a:rPr>
              <a:t>constraints reduce search space </a:t>
            </a:r>
            <a:r>
              <a:rPr lang="en-US" dirty="0"/>
              <a:t>of possible views, but can still enumerate </a:t>
            </a:r>
            <a:r>
              <a:rPr lang="en-US" b="1" dirty="0">
                <a:solidFill>
                  <a:srgbClr val="FF0000"/>
                </a:solidFill>
              </a:rPr>
              <a:t>more views than can fit in memory</a:t>
            </a:r>
            <a:r>
              <a:rPr lang="en-US" dirty="0"/>
              <a:t>.</a:t>
            </a:r>
          </a:p>
          <a:p>
            <a:endParaRPr lang="en-US" dirty="0"/>
          </a:p>
          <a:p>
            <a:pPr marL="0" indent="0">
              <a:buNone/>
            </a:pPr>
            <a:r>
              <a:rPr lang="en-US" dirty="0"/>
              <a:t>Cost model helps us </a:t>
            </a:r>
            <a:r>
              <a:rPr lang="en-US" b="1" dirty="0">
                <a:solidFill>
                  <a:srgbClr val="FF0000"/>
                </a:solidFill>
              </a:rPr>
              <a:t>estimate how beneficial</a:t>
            </a:r>
            <a:r>
              <a:rPr lang="en-US" dirty="0"/>
              <a:t> it is to materialize a view.</a:t>
            </a:r>
          </a:p>
          <a:p>
            <a:endParaRPr lang="en-US" dirty="0"/>
          </a:p>
          <a:p>
            <a:pPr marL="0" indent="0">
              <a:buNone/>
            </a:pPr>
            <a:r>
              <a:rPr lang="en-US" dirty="0"/>
              <a:t>Views are costed in terms of estimated size (I/O dominates).</a:t>
            </a:r>
          </a:p>
          <a:p>
            <a:endParaRPr lang="en-US" dirty="0"/>
          </a:p>
          <a:p>
            <a:pPr marL="0" indent="0">
              <a:buNone/>
            </a:pPr>
            <a:r>
              <a:rPr lang="en-US" b="1" dirty="0">
                <a:solidFill>
                  <a:srgbClr val="FF0000"/>
                </a:solidFill>
              </a:rPr>
              <a:t>Optimizer picks best view </a:t>
            </a:r>
            <a:r>
              <a:rPr lang="en-US" dirty="0"/>
              <a:t>subject to resource budget (memory).</a:t>
            </a:r>
          </a:p>
          <a:p>
            <a:endParaRPr lang="en-US" dirty="0"/>
          </a:p>
          <a:p>
            <a:endParaRPr lang="en-US" dirty="0"/>
          </a:p>
        </p:txBody>
      </p:sp>
      <p:sp>
        <p:nvSpPr>
          <p:cNvPr id="4" name="Slide Number Placeholder 3">
            <a:extLst>
              <a:ext uri="{FF2B5EF4-FFF2-40B4-BE49-F238E27FC236}">
                <a16:creationId xmlns:a16="http://schemas.microsoft.com/office/drawing/2014/main" id="{632859BC-E44A-9C40-8806-C9212CAFBE0A}"/>
              </a:ext>
            </a:extLst>
          </p:cNvPr>
          <p:cNvSpPr>
            <a:spLocks noGrp="1"/>
          </p:cNvSpPr>
          <p:nvPr>
            <p:ph type="sldNum" sz="quarter" idx="12"/>
          </p:nvPr>
        </p:nvSpPr>
        <p:spPr/>
        <p:txBody>
          <a:bodyPr/>
          <a:lstStyle/>
          <a:p>
            <a:fld id="{B2616F0E-BCAF-964B-B067-C622FBF8CA6B}" type="slidenum">
              <a:rPr lang="en-US" smtClean="0"/>
              <a:t>38</a:t>
            </a:fld>
            <a:endParaRPr lang="en-US"/>
          </a:p>
        </p:txBody>
      </p:sp>
    </p:spTree>
    <p:extLst>
      <p:ext uri="{BB962C8B-B14F-4D97-AF65-F5344CB8AC3E}">
        <p14:creationId xmlns:p14="http://schemas.microsoft.com/office/powerpoint/2010/main" val="4221891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4792" y="2756170"/>
            <a:ext cx="9144000" cy="1130008"/>
          </a:xfrm>
        </p:spPr>
        <p:txBody>
          <a:bodyPr/>
          <a:lstStyle/>
          <a:p>
            <a:r>
              <a:rPr lang="en-US" dirty="0">
                <a:latin typeface="Gill Sans" charset="0"/>
                <a:cs typeface="Gill Sans" charset="0"/>
              </a:rPr>
              <a:t>Experimental Results</a:t>
            </a:r>
            <a:endParaRPr lang="en-US" dirty="0">
              <a:solidFill>
                <a:srgbClr val="FF0000"/>
              </a:solidFill>
              <a:latin typeface="Gill Sans" charset="0"/>
              <a:cs typeface="Gill Sans" charset="0"/>
            </a:endParaRPr>
          </a:p>
        </p:txBody>
      </p:sp>
    </p:spTree>
    <p:extLst>
      <p:ext uri="{BB962C8B-B14F-4D97-AF65-F5344CB8AC3E}">
        <p14:creationId xmlns:p14="http://schemas.microsoft.com/office/powerpoint/2010/main" val="726399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dirty="0"/>
              <a:t>Problem: on large graphs, </a:t>
            </a:r>
            <a:r>
              <a:rPr lang="en-US" i="1" dirty="0"/>
              <a:t>k</a:t>
            </a:r>
            <a:r>
              <a:rPr lang="en-US" dirty="0"/>
              <a:t>-hop path queries can be expensive even for small values of </a:t>
            </a:r>
            <a:r>
              <a:rPr lang="en-US" i="1" dirty="0"/>
              <a:t>k</a:t>
            </a:r>
          </a:p>
        </p:txBody>
      </p:sp>
      <p:sp>
        <p:nvSpPr>
          <p:cNvPr id="8" name="Content Placeholder 2">
            <a:extLst>
              <a:ext uri="{FF2B5EF4-FFF2-40B4-BE49-F238E27FC236}">
                <a16:creationId xmlns:a16="http://schemas.microsoft.com/office/drawing/2014/main" id="{ECE91D5B-88D0-CF46-9813-E552C4AFAF0F}"/>
              </a:ext>
            </a:extLst>
          </p:cNvPr>
          <p:cNvSpPr>
            <a:spLocks noGrp="1"/>
          </p:cNvSpPr>
          <p:nvPr>
            <p:ph idx="1"/>
          </p:nvPr>
        </p:nvSpPr>
        <p:spPr>
          <a:xfrm>
            <a:off x="838200" y="2015408"/>
            <a:ext cx="10515600" cy="4351338"/>
          </a:xfrm>
        </p:spPr>
        <p:txBody>
          <a:bodyPr>
            <a:normAutofit/>
          </a:bodyPr>
          <a:lstStyle/>
          <a:p>
            <a:pPr marL="0" indent="0">
              <a:buNone/>
            </a:pPr>
            <a:r>
              <a:rPr lang="en-US" dirty="0"/>
              <a:t>Worst-case </a:t>
            </a:r>
            <a:r>
              <a:rPr lang="en-US" b="1" dirty="0">
                <a:solidFill>
                  <a:srgbClr val="FF0000"/>
                </a:solidFill>
              </a:rPr>
              <a:t>complexity</a:t>
            </a:r>
            <a:r>
              <a:rPr lang="en-US" dirty="0"/>
              <a:t> </a:t>
            </a:r>
          </a:p>
          <a:p>
            <a:pPr marL="0" indent="0">
              <a:buNone/>
            </a:pPr>
            <a:r>
              <a:rPr lang="en-US" dirty="0"/>
              <a:t>is proportional to:</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Graphic 5">
            <a:extLst>
              <a:ext uri="{FF2B5EF4-FFF2-40B4-BE49-F238E27FC236}">
                <a16:creationId xmlns:a16="http://schemas.microsoft.com/office/drawing/2014/main" id="{2419E6C9-DED6-334F-AC22-64137F2E18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027" y="3236076"/>
            <a:ext cx="3477234" cy="1398887"/>
          </a:xfrm>
          <a:prstGeom prst="rect">
            <a:avLst/>
          </a:prstGeom>
        </p:spPr>
      </p:pic>
      <p:pic>
        <p:nvPicPr>
          <p:cNvPr id="2" name="Picture 1">
            <a:extLst>
              <a:ext uri="{FF2B5EF4-FFF2-40B4-BE49-F238E27FC236}">
                <a16:creationId xmlns:a16="http://schemas.microsoft.com/office/drawing/2014/main" id="{F62E088A-4788-2C46-8CF7-B0AE422177A3}"/>
              </a:ext>
            </a:extLst>
          </p:cNvPr>
          <p:cNvPicPr>
            <a:picLocks noChangeAspect="1"/>
          </p:cNvPicPr>
          <p:nvPr/>
        </p:nvPicPr>
        <p:blipFill>
          <a:blip r:embed="rId5"/>
          <a:stretch>
            <a:fillRect/>
          </a:stretch>
        </p:blipFill>
        <p:spPr>
          <a:xfrm>
            <a:off x="7009861" y="2090108"/>
            <a:ext cx="2387600" cy="939800"/>
          </a:xfrm>
          <a:prstGeom prst="rect">
            <a:avLst/>
          </a:prstGeom>
        </p:spPr>
      </p:pic>
      <p:sp>
        <p:nvSpPr>
          <p:cNvPr id="7" name="Rectangle 6">
            <a:extLst>
              <a:ext uri="{FF2B5EF4-FFF2-40B4-BE49-F238E27FC236}">
                <a16:creationId xmlns:a16="http://schemas.microsoft.com/office/drawing/2014/main" id="{799CDA37-1BCF-8D48-9199-2CE0A77508E8}"/>
              </a:ext>
            </a:extLst>
          </p:cNvPr>
          <p:cNvSpPr/>
          <p:nvPr/>
        </p:nvSpPr>
        <p:spPr>
          <a:xfrm>
            <a:off x="9454962" y="2619988"/>
            <a:ext cx="537327" cy="369332"/>
          </a:xfrm>
          <a:prstGeom prst="rect">
            <a:avLst/>
          </a:prstGeom>
        </p:spPr>
        <p:txBody>
          <a:bodyPr wrap="none">
            <a:spAutoFit/>
          </a:bodyPr>
          <a:lstStyle/>
          <a:p>
            <a:r>
              <a:rPr lang="en-US" dirty="0"/>
              <a:t>k=1</a:t>
            </a:r>
          </a:p>
        </p:txBody>
      </p:sp>
      <p:sp>
        <p:nvSpPr>
          <p:cNvPr id="4" name="Slide Number Placeholder 3">
            <a:extLst>
              <a:ext uri="{FF2B5EF4-FFF2-40B4-BE49-F238E27FC236}">
                <a16:creationId xmlns:a16="http://schemas.microsoft.com/office/drawing/2014/main" id="{BA4688BB-9E04-3149-BF2F-CE89C269FC22}"/>
              </a:ext>
            </a:extLst>
          </p:cNvPr>
          <p:cNvSpPr>
            <a:spLocks noGrp="1"/>
          </p:cNvSpPr>
          <p:nvPr>
            <p:ph type="sldNum" sz="quarter" idx="12"/>
          </p:nvPr>
        </p:nvSpPr>
        <p:spPr/>
        <p:txBody>
          <a:bodyPr/>
          <a:lstStyle/>
          <a:p>
            <a:fld id="{B2616F0E-BCAF-964B-B067-C622FBF8CA6B}" type="slidenum">
              <a:rPr lang="en-US" smtClean="0"/>
              <a:t>4</a:t>
            </a:fld>
            <a:endParaRPr lang="en-US"/>
          </a:p>
        </p:txBody>
      </p:sp>
      <p:pic>
        <p:nvPicPr>
          <p:cNvPr id="9" name="Picture 8">
            <a:extLst>
              <a:ext uri="{FF2B5EF4-FFF2-40B4-BE49-F238E27FC236}">
                <a16:creationId xmlns:a16="http://schemas.microsoft.com/office/drawing/2014/main" id="{C8436BB6-655B-60B3-0F89-DF52F0D8E2D6}"/>
              </a:ext>
            </a:extLst>
          </p:cNvPr>
          <p:cNvPicPr>
            <a:picLocks noChangeAspect="1"/>
          </p:cNvPicPr>
          <p:nvPr/>
        </p:nvPicPr>
        <p:blipFill>
          <a:blip r:embed="rId6"/>
          <a:stretch>
            <a:fillRect/>
          </a:stretch>
        </p:blipFill>
        <p:spPr>
          <a:xfrm>
            <a:off x="5959811" y="2093081"/>
            <a:ext cx="4495800" cy="1676400"/>
          </a:xfrm>
          <a:prstGeom prst="rect">
            <a:avLst/>
          </a:prstGeom>
        </p:spPr>
      </p:pic>
      <p:sp>
        <p:nvSpPr>
          <p:cNvPr id="10" name="Rectangle 9">
            <a:extLst>
              <a:ext uri="{FF2B5EF4-FFF2-40B4-BE49-F238E27FC236}">
                <a16:creationId xmlns:a16="http://schemas.microsoft.com/office/drawing/2014/main" id="{FBB7129F-0515-F431-4FBD-6D6524A326A3}"/>
              </a:ext>
            </a:extLst>
          </p:cNvPr>
          <p:cNvSpPr/>
          <p:nvPr/>
        </p:nvSpPr>
        <p:spPr>
          <a:xfrm>
            <a:off x="10529784" y="3400149"/>
            <a:ext cx="537327" cy="369332"/>
          </a:xfrm>
          <a:prstGeom prst="rect">
            <a:avLst/>
          </a:prstGeom>
        </p:spPr>
        <p:txBody>
          <a:bodyPr wrap="none">
            <a:spAutoFit/>
          </a:bodyPr>
          <a:lstStyle/>
          <a:p>
            <a:r>
              <a:rPr lang="en-US" dirty="0"/>
              <a:t>k=2</a:t>
            </a:r>
          </a:p>
        </p:txBody>
      </p:sp>
      <p:grpSp>
        <p:nvGrpSpPr>
          <p:cNvPr id="11" name="Group 10">
            <a:extLst>
              <a:ext uri="{FF2B5EF4-FFF2-40B4-BE49-F238E27FC236}">
                <a16:creationId xmlns:a16="http://schemas.microsoft.com/office/drawing/2014/main" id="{5023C36E-5F50-E579-972E-3C34E032AF9F}"/>
              </a:ext>
            </a:extLst>
          </p:cNvPr>
          <p:cNvGrpSpPr/>
          <p:nvPr/>
        </p:nvGrpSpPr>
        <p:grpSpPr>
          <a:xfrm>
            <a:off x="4914494" y="2086311"/>
            <a:ext cx="7128627" cy="2925213"/>
            <a:chOff x="4914494" y="2086311"/>
            <a:chExt cx="7128627" cy="2925213"/>
          </a:xfrm>
        </p:grpSpPr>
        <p:pic>
          <p:nvPicPr>
            <p:cNvPr id="12" name="Picture 11">
              <a:extLst>
                <a:ext uri="{FF2B5EF4-FFF2-40B4-BE49-F238E27FC236}">
                  <a16:creationId xmlns:a16="http://schemas.microsoft.com/office/drawing/2014/main" id="{8535C5EA-29EA-EDCC-7A31-9F8255DE4DF9}"/>
                </a:ext>
              </a:extLst>
            </p:cNvPr>
            <p:cNvPicPr>
              <a:picLocks noChangeAspect="1"/>
            </p:cNvPicPr>
            <p:nvPr/>
          </p:nvPicPr>
          <p:blipFill>
            <a:blip r:embed="rId7"/>
            <a:stretch>
              <a:fillRect/>
            </a:stretch>
          </p:blipFill>
          <p:spPr>
            <a:xfrm>
              <a:off x="4914494" y="2086311"/>
              <a:ext cx="6591300" cy="2413000"/>
            </a:xfrm>
            <a:prstGeom prst="rect">
              <a:avLst/>
            </a:prstGeom>
          </p:spPr>
        </p:pic>
        <p:sp>
          <p:nvSpPr>
            <p:cNvPr id="13" name="Rectangle 12">
              <a:extLst>
                <a:ext uri="{FF2B5EF4-FFF2-40B4-BE49-F238E27FC236}">
                  <a16:creationId xmlns:a16="http://schemas.microsoft.com/office/drawing/2014/main" id="{85879173-FF59-0E45-8F07-3B47E65B94E0}"/>
                </a:ext>
              </a:extLst>
            </p:cNvPr>
            <p:cNvSpPr/>
            <p:nvPr/>
          </p:nvSpPr>
          <p:spPr>
            <a:xfrm>
              <a:off x="6618225" y="4006762"/>
              <a:ext cx="450764" cy="553998"/>
            </a:xfrm>
            <a:prstGeom prst="rect">
              <a:avLst/>
            </a:prstGeom>
          </p:spPr>
          <p:txBody>
            <a:bodyPr wrap="none">
              <a:spAutoFit/>
            </a:bodyPr>
            <a:lstStyle/>
            <a:p>
              <a:r>
                <a:rPr lang="en-US" sz="3000" dirty="0"/>
                <a:t>…</a:t>
              </a:r>
            </a:p>
          </p:txBody>
        </p:sp>
        <p:sp>
          <p:nvSpPr>
            <p:cNvPr id="14" name="Rectangle 13">
              <a:extLst>
                <a:ext uri="{FF2B5EF4-FFF2-40B4-BE49-F238E27FC236}">
                  <a16:creationId xmlns:a16="http://schemas.microsoft.com/office/drawing/2014/main" id="{1C781B5F-C94C-5A5A-1C7A-22A525D94854}"/>
                </a:ext>
              </a:extLst>
            </p:cNvPr>
            <p:cNvSpPr/>
            <p:nvPr/>
          </p:nvSpPr>
          <p:spPr>
            <a:xfrm>
              <a:off x="9189570" y="4006762"/>
              <a:ext cx="450764" cy="553998"/>
            </a:xfrm>
            <a:prstGeom prst="rect">
              <a:avLst/>
            </a:prstGeom>
          </p:spPr>
          <p:txBody>
            <a:bodyPr wrap="none">
              <a:spAutoFit/>
            </a:bodyPr>
            <a:lstStyle/>
            <a:p>
              <a:r>
                <a:rPr lang="en-US" sz="3000" dirty="0"/>
                <a:t>…</a:t>
              </a:r>
            </a:p>
          </p:txBody>
        </p:sp>
        <p:sp>
          <p:nvSpPr>
            <p:cNvPr id="15" name="Rectangle 14">
              <a:extLst>
                <a:ext uri="{FF2B5EF4-FFF2-40B4-BE49-F238E27FC236}">
                  <a16:creationId xmlns:a16="http://schemas.microsoft.com/office/drawing/2014/main" id="{6C68422D-5715-911A-F58C-D82F9F343FE9}"/>
                </a:ext>
              </a:extLst>
            </p:cNvPr>
            <p:cNvSpPr/>
            <p:nvPr/>
          </p:nvSpPr>
          <p:spPr>
            <a:xfrm rot="5400000">
              <a:off x="5495582" y="4471965"/>
              <a:ext cx="450764" cy="553998"/>
            </a:xfrm>
            <a:prstGeom prst="rect">
              <a:avLst/>
            </a:prstGeom>
          </p:spPr>
          <p:txBody>
            <a:bodyPr wrap="none">
              <a:spAutoFit/>
            </a:bodyPr>
            <a:lstStyle/>
            <a:p>
              <a:r>
                <a:rPr lang="en-US" sz="3000" dirty="0"/>
                <a:t>…</a:t>
              </a:r>
            </a:p>
          </p:txBody>
        </p:sp>
        <p:sp>
          <p:nvSpPr>
            <p:cNvPr id="16" name="Rectangle 15">
              <a:extLst>
                <a:ext uri="{FF2B5EF4-FFF2-40B4-BE49-F238E27FC236}">
                  <a16:creationId xmlns:a16="http://schemas.microsoft.com/office/drawing/2014/main" id="{F63BEBA6-3702-BD6A-84F8-F70892180760}"/>
                </a:ext>
              </a:extLst>
            </p:cNvPr>
            <p:cNvSpPr/>
            <p:nvPr/>
          </p:nvSpPr>
          <p:spPr>
            <a:xfrm rot="5400000">
              <a:off x="8086382" y="4509143"/>
              <a:ext cx="450764" cy="553998"/>
            </a:xfrm>
            <a:prstGeom prst="rect">
              <a:avLst/>
            </a:prstGeom>
          </p:spPr>
          <p:txBody>
            <a:bodyPr wrap="none">
              <a:spAutoFit/>
            </a:bodyPr>
            <a:lstStyle/>
            <a:p>
              <a:r>
                <a:rPr lang="en-US" sz="3000" dirty="0"/>
                <a:t>…</a:t>
              </a:r>
            </a:p>
          </p:txBody>
        </p:sp>
        <p:sp>
          <p:nvSpPr>
            <p:cNvPr id="17" name="Rectangle 16">
              <a:extLst>
                <a:ext uri="{FF2B5EF4-FFF2-40B4-BE49-F238E27FC236}">
                  <a16:creationId xmlns:a16="http://schemas.microsoft.com/office/drawing/2014/main" id="{34E78311-ACEE-2F65-85A4-E088A0B59120}"/>
                </a:ext>
              </a:extLst>
            </p:cNvPr>
            <p:cNvSpPr/>
            <p:nvPr/>
          </p:nvSpPr>
          <p:spPr>
            <a:xfrm rot="5400000">
              <a:off x="10677182" y="4509143"/>
              <a:ext cx="450764" cy="553998"/>
            </a:xfrm>
            <a:prstGeom prst="rect">
              <a:avLst/>
            </a:prstGeom>
          </p:spPr>
          <p:txBody>
            <a:bodyPr wrap="none">
              <a:spAutoFit/>
            </a:bodyPr>
            <a:lstStyle/>
            <a:p>
              <a:r>
                <a:rPr lang="en-US" sz="3000" dirty="0"/>
                <a:t>…</a:t>
              </a:r>
            </a:p>
          </p:txBody>
        </p:sp>
        <p:sp>
          <p:nvSpPr>
            <p:cNvPr id="18" name="Rectangle 17">
              <a:extLst>
                <a:ext uri="{FF2B5EF4-FFF2-40B4-BE49-F238E27FC236}">
                  <a16:creationId xmlns:a16="http://schemas.microsoft.com/office/drawing/2014/main" id="{00FF2E81-57EF-3C99-0CCA-BFDAEC3A02D6}"/>
                </a:ext>
              </a:extLst>
            </p:cNvPr>
            <p:cNvSpPr/>
            <p:nvPr/>
          </p:nvSpPr>
          <p:spPr>
            <a:xfrm rot="5400000">
              <a:off x="6708752" y="3729763"/>
              <a:ext cx="450764" cy="553998"/>
            </a:xfrm>
            <a:prstGeom prst="rect">
              <a:avLst/>
            </a:prstGeom>
          </p:spPr>
          <p:txBody>
            <a:bodyPr wrap="none">
              <a:spAutoFit/>
            </a:bodyPr>
            <a:lstStyle/>
            <a:p>
              <a:r>
                <a:rPr lang="en-US" sz="3000" dirty="0"/>
                <a:t>…</a:t>
              </a:r>
            </a:p>
          </p:txBody>
        </p:sp>
        <p:sp>
          <p:nvSpPr>
            <p:cNvPr id="19" name="Rectangle 18">
              <a:extLst>
                <a:ext uri="{FF2B5EF4-FFF2-40B4-BE49-F238E27FC236}">
                  <a16:creationId xmlns:a16="http://schemas.microsoft.com/office/drawing/2014/main" id="{45390486-D177-74A5-75CD-5B8E51644DF0}"/>
                </a:ext>
              </a:extLst>
            </p:cNvPr>
            <p:cNvSpPr/>
            <p:nvPr/>
          </p:nvSpPr>
          <p:spPr>
            <a:xfrm rot="5400000">
              <a:off x="9273306" y="3748955"/>
              <a:ext cx="450764" cy="553998"/>
            </a:xfrm>
            <a:prstGeom prst="rect">
              <a:avLst/>
            </a:prstGeom>
          </p:spPr>
          <p:txBody>
            <a:bodyPr wrap="none">
              <a:spAutoFit/>
            </a:bodyPr>
            <a:lstStyle/>
            <a:p>
              <a:r>
                <a:rPr lang="en-US" sz="3000" dirty="0"/>
                <a:t>…</a:t>
              </a:r>
            </a:p>
          </p:txBody>
        </p:sp>
        <p:sp>
          <p:nvSpPr>
            <p:cNvPr id="20" name="Rectangle 19">
              <a:extLst>
                <a:ext uri="{FF2B5EF4-FFF2-40B4-BE49-F238E27FC236}">
                  <a16:creationId xmlns:a16="http://schemas.microsoft.com/office/drawing/2014/main" id="{E324A864-D75F-8DC0-8B92-8992B7542863}"/>
                </a:ext>
              </a:extLst>
            </p:cNvPr>
            <p:cNvSpPr/>
            <p:nvPr/>
          </p:nvSpPr>
          <p:spPr>
            <a:xfrm>
              <a:off x="9454962" y="2619988"/>
              <a:ext cx="537327" cy="369332"/>
            </a:xfrm>
            <a:prstGeom prst="rect">
              <a:avLst/>
            </a:prstGeom>
          </p:spPr>
          <p:txBody>
            <a:bodyPr wrap="none">
              <a:spAutoFit/>
            </a:bodyPr>
            <a:lstStyle/>
            <a:p>
              <a:r>
                <a:rPr lang="en-US" dirty="0"/>
                <a:t>k=1</a:t>
              </a:r>
            </a:p>
          </p:txBody>
        </p:sp>
        <p:sp>
          <p:nvSpPr>
            <p:cNvPr id="21" name="Rectangle 20">
              <a:extLst>
                <a:ext uri="{FF2B5EF4-FFF2-40B4-BE49-F238E27FC236}">
                  <a16:creationId xmlns:a16="http://schemas.microsoft.com/office/drawing/2014/main" id="{E86BF87C-2546-DF62-9291-F6B76832423C}"/>
                </a:ext>
              </a:extLst>
            </p:cNvPr>
            <p:cNvSpPr/>
            <p:nvPr/>
          </p:nvSpPr>
          <p:spPr>
            <a:xfrm>
              <a:off x="10529784" y="3400149"/>
              <a:ext cx="537327" cy="369332"/>
            </a:xfrm>
            <a:prstGeom prst="rect">
              <a:avLst/>
            </a:prstGeom>
          </p:spPr>
          <p:txBody>
            <a:bodyPr wrap="none">
              <a:spAutoFit/>
            </a:bodyPr>
            <a:lstStyle/>
            <a:p>
              <a:r>
                <a:rPr lang="en-US" dirty="0"/>
                <a:t>k=2</a:t>
              </a:r>
            </a:p>
          </p:txBody>
        </p:sp>
        <p:sp>
          <p:nvSpPr>
            <p:cNvPr id="22" name="Rectangle 21">
              <a:extLst>
                <a:ext uri="{FF2B5EF4-FFF2-40B4-BE49-F238E27FC236}">
                  <a16:creationId xmlns:a16="http://schemas.microsoft.com/office/drawing/2014/main" id="{1EA6E18D-6D32-D4AA-5C25-EAD851C4AFA4}"/>
                </a:ext>
              </a:extLst>
            </p:cNvPr>
            <p:cNvSpPr/>
            <p:nvPr/>
          </p:nvSpPr>
          <p:spPr>
            <a:xfrm>
              <a:off x="11505794" y="4154250"/>
              <a:ext cx="537327" cy="369332"/>
            </a:xfrm>
            <a:prstGeom prst="rect">
              <a:avLst/>
            </a:prstGeom>
          </p:spPr>
          <p:txBody>
            <a:bodyPr wrap="none">
              <a:spAutoFit/>
            </a:bodyPr>
            <a:lstStyle/>
            <a:p>
              <a:r>
                <a:rPr lang="en-US" dirty="0"/>
                <a:t>k=3</a:t>
              </a:r>
            </a:p>
          </p:txBody>
        </p:sp>
      </p:grpSp>
      <p:sp>
        <p:nvSpPr>
          <p:cNvPr id="35" name="Rectangle 34">
            <a:extLst>
              <a:ext uri="{FF2B5EF4-FFF2-40B4-BE49-F238E27FC236}">
                <a16:creationId xmlns:a16="http://schemas.microsoft.com/office/drawing/2014/main" id="{9D4F7174-949D-97F6-2A7B-2E17296FB1FD}"/>
              </a:ext>
            </a:extLst>
          </p:cNvPr>
          <p:cNvSpPr/>
          <p:nvPr/>
        </p:nvSpPr>
        <p:spPr>
          <a:xfrm>
            <a:off x="718631" y="5542234"/>
            <a:ext cx="11136143" cy="830997"/>
          </a:xfrm>
          <a:prstGeom prst="rect">
            <a:avLst/>
          </a:prstGeom>
        </p:spPr>
        <p:txBody>
          <a:bodyPr wrap="square">
            <a:spAutoFit/>
          </a:bodyPr>
          <a:lstStyle/>
          <a:p>
            <a:pPr lvl="0">
              <a:defRPr/>
            </a:pPr>
            <a:r>
              <a:rPr lang="en-US" sz="2400" dirty="0"/>
              <a:t>Weekly data lineage graph of Microsoft production cluster had 3.2 Billion vertices, </a:t>
            </a:r>
          </a:p>
          <a:p>
            <a:pPr lvl="0">
              <a:defRPr/>
            </a:pPr>
            <a:r>
              <a:rPr lang="en-US" sz="2400" dirty="0"/>
              <a:t>16.4 Billion edges, and on-disk footprint of 10+ Terabytes.</a:t>
            </a:r>
          </a:p>
        </p:txBody>
      </p:sp>
    </p:spTree>
    <p:extLst>
      <p:ext uri="{BB962C8B-B14F-4D97-AF65-F5344CB8AC3E}">
        <p14:creationId xmlns:p14="http://schemas.microsoft.com/office/powerpoint/2010/main" val="43437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5995-710F-E146-9BE3-B566269B3A9E}"/>
              </a:ext>
            </a:extLst>
          </p:cNvPr>
          <p:cNvSpPr>
            <a:spLocks noGrp="1"/>
          </p:cNvSpPr>
          <p:nvPr>
            <p:ph type="title"/>
          </p:nvPr>
        </p:nvSpPr>
        <p:spPr/>
        <p:txBody>
          <a:bodyPr/>
          <a:lstStyle/>
          <a:p>
            <a:r>
              <a:rPr lang="en-US" dirty="0"/>
              <a:t>Example gains in size reduction</a:t>
            </a:r>
          </a:p>
        </p:txBody>
      </p:sp>
      <p:pic>
        <p:nvPicPr>
          <p:cNvPr id="5" name="Content Placeholder 4">
            <a:extLst>
              <a:ext uri="{FF2B5EF4-FFF2-40B4-BE49-F238E27FC236}">
                <a16:creationId xmlns:a16="http://schemas.microsoft.com/office/drawing/2014/main" id="{53162BC9-00D7-BB47-9DE8-638C901DE72C}"/>
              </a:ext>
            </a:extLst>
          </p:cNvPr>
          <p:cNvPicPr>
            <a:picLocks noGrp="1" noChangeAspect="1"/>
          </p:cNvPicPr>
          <p:nvPr>
            <p:ph idx="1"/>
          </p:nvPr>
        </p:nvPicPr>
        <p:blipFill>
          <a:blip r:embed="rId3"/>
          <a:stretch>
            <a:fillRect/>
          </a:stretch>
        </p:blipFill>
        <p:spPr>
          <a:xfrm>
            <a:off x="3248210" y="1990929"/>
            <a:ext cx="4968203" cy="3472673"/>
          </a:xfrm>
        </p:spPr>
      </p:pic>
      <p:sp>
        <p:nvSpPr>
          <p:cNvPr id="7" name="Rectangle 6">
            <a:extLst>
              <a:ext uri="{FF2B5EF4-FFF2-40B4-BE49-F238E27FC236}">
                <a16:creationId xmlns:a16="http://schemas.microsoft.com/office/drawing/2014/main" id="{456C4BF4-528F-D24B-A22E-2DA3DC73BCB6}"/>
              </a:ext>
            </a:extLst>
          </p:cNvPr>
          <p:cNvSpPr/>
          <p:nvPr/>
        </p:nvSpPr>
        <p:spPr>
          <a:xfrm>
            <a:off x="1263715" y="5548399"/>
            <a:ext cx="7671459" cy="430887"/>
          </a:xfrm>
          <a:prstGeom prst="rect">
            <a:avLst/>
          </a:prstGeom>
        </p:spPr>
        <p:txBody>
          <a:bodyPr wrap="none">
            <a:spAutoFit/>
          </a:bodyPr>
          <a:lstStyle/>
          <a:p>
            <a:r>
              <a:rPr lang="en-US" sz="2200" i="1" dirty="0">
                <a:solidFill>
                  <a:srgbClr val="FF0000"/>
                </a:solidFill>
                <a:latin typeface="Calibri" panose="020F0502020204030204" pitchFamily="34" charset="0"/>
                <a:cs typeface="Calibri" panose="020F0502020204030204" pitchFamily="34" charset="0"/>
              </a:rPr>
              <a:t>Original data lineage raw graph has billions of vertices and edges.</a:t>
            </a:r>
            <a:endParaRPr lang="en-US" sz="2200" dirty="0"/>
          </a:p>
        </p:txBody>
      </p:sp>
      <p:sp>
        <p:nvSpPr>
          <p:cNvPr id="8" name="Flowchart: Process 15">
            <a:extLst>
              <a:ext uri="{FF2B5EF4-FFF2-40B4-BE49-F238E27FC236}">
                <a16:creationId xmlns:a16="http://schemas.microsoft.com/office/drawing/2014/main" id="{731B7487-E8F6-F842-8414-73B3DC68B616}"/>
              </a:ext>
            </a:extLst>
          </p:cNvPr>
          <p:cNvSpPr/>
          <p:nvPr/>
        </p:nvSpPr>
        <p:spPr>
          <a:xfrm>
            <a:off x="4143983" y="2958199"/>
            <a:ext cx="1335932" cy="249941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3DA62B7-E502-4444-B006-090915652108}"/>
              </a:ext>
            </a:extLst>
          </p:cNvPr>
          <p:cNvSpPr/>
          <p:nvPr/>
        </p:nvSpPr>
        <p:spPr>
          <a:xfrm>
            <a:off x="5631255" y="1990929"/>
            <a:ext cx="860080" cy="335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69A3718-7357-D941-AE51-DF82339D5109}"/>
              </a:ext>
            </a:extLst>
          </p:cNvPr>
          <p:cNvSpPr>
            <a:spLocks noGrp="1"/>
          </p:cNvSpPr>
          <p:nvPr>
            <p:ph type="sldNum" sz="quarter" idx="12"/>
          </p:nvPr>
        </p:nvSpPr>
        <p:spPr/>
        <p:txBody>
          <a:bodyPr/>
          <a:lstStyle/>
          <a:p>
            <a:fld id="{B2616F0E-BCAF-964B-B067-C622FBF8CA6B}" type="slidenum">
              <a:rPr lang="en-US" smtClean="0"/>
              <a:t>40</a:t>
            </a:fld>
            <a:endParaRPr lang="en-US"/>
          </a:p>
        </p:txBody>
      </p:sp>
    </p:spTree>
    <p:extLst>
      <p:ext uri="{BB962C8B-B14F-4D97-AF65-F5344CB8AC3E}">
        <p14:creationId xmlns:p14="http://schemas.microsoft.com/office/powerpoint/2010/main" val="3246671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5995-710F-E146-9BE3-B566269B3A9E}"/>
              </a:ext>
            </a:extLst>
          </p:cNvPr>
          <p:cNvSpPr>
            <a:spLocks noGrp="1"/>
          </p:cNvSpPr>
          <p:nvPr>
            <p:ph type="title"/>
          </p:nvPr>
        </p:nvSpPr>
        <p:spPr/>
        <p:txBody>
          <a:bodyPr/>
          <a:lstStyle/>
          <a:p>
            <a:r>
              <a:rPr lang="en-US" dirty="0"/>
              <a:t>Example gains in size reduction</a:t>
            </a:r>
          </a:p>
        </p:txBody>
      </p:sp>
      <p:pic>
        <p:nvPicPr>
          <p:cNvPr id="5" name="Content Placeholder 4">
            <a:extLst>
              <a:ext uri="{FF2B5EF4-FFF2-40B4-BE49-F238E27FC236}">
                <a16:creationId xmlns:a16="http://schemas.microsoft.com/office/drawing/2014/main" id="{53162BC9-00D7-BB47-9DE8-638C901DE72C}"/>
              </a:ext>
            </a:extLst>
          </p:cNvPr>
          <p:cNvPicPr>
            <a:picLocks noGrp="1" noChangeAspect="1"/>
          </p:cNvPicPr>
          <p:nvPr>
            <p:ph idx="1"/>
          </p:nvPr>
        </p:nvPicPr>
        <p:blipFill>
          <a:blip r:embed="rId3"/>
          <a:stretch>
            <a:fillRect/>
          </a:stretch>
        </p:blipFill>
        <p:spPr>
          <a:xfrm>
            <a:off x="3248210" y="1990929"/>
            <a:ext cx="4968203" cy="3472673"/>
          </a:xfrm>
        </p:spPr>
      </p:pic>
      <p:sp>
        <p:nvSpPr>
          <p:cNvPr id="7" name="Rectangle 6">
            <a:extLst>
              <a:ext uri="{FF2B5EF4-FFF2-40B4-BE49-F238E27FC236}">
                <a16:creationId xmlns:a16="http://schemas.microsoft.com/office/drawing/2014/main" id="{456C4BF4-528F-D24B-A22E-2DA3DC73BCB6}"/>
              </a:ext>
            </a:extLst>
          </p:cNvPr>
          <p:cNvSpPr/>
          <p:nvPr/>
        </p:nvSpPr>
        <p:spPr>
          <a:xfrm>
            <a:off x="1683790" y="5548399"/>
            <a:ext cx="9243492" cy="430887"/>
          </a:xfrm>
          <a:prstGeom prst="rect">
            <a:avLst/>
          </a:prstGeom>
        </p:spPr>
        <p:txBody>
          <a:bodyPr wrap="none">
            <a:spAutoFit/>
          </a:bodyPr>
          <a:lstStyle/>
          <a:p>
            <a:r>
              <a:rPr lang="en-US" sz="2200" i="1" dirty="0">
                <a:solidFill>
                  <a:srgbClr val="FF0000"/>
                </a:solidFill>
                <a:latin typeface="Calibri" panose="020F0502020204030204" pitchFamily="34" charset="0"/>
                <a:cs typeface="Calibri" panose="020F0502020204030204" pitchFamily="34" charset="0"/>
              </a:rPr>
              <a:t>Graph view that filters out unnecessary vertex/edge types has millions of edges.</a:t>
            </a:r>
            <a:endParaRPr lang="en-US" sz="2200" dirty="0"/>
          </a:p>
        </p:txBody>
      </p:sp>
      <p:sp>
        <p:nvSpPr>
          <p:cNvPr id="8" name="Flowchart: Process 15">
            <a:extLst>
              <a:ext uri="{FF2B5EF4-FFF2-40B4-BE49-F238E27FC236}">
                <a16:creationId xmlns:a16="http://schemas.microsoft.com/office/drawing/2014/main" id="{731B7487-E8F6-F842-8414-73B3DC68B616}"/>
              </a:ext>
            </a:extLst>
          </p:cNvPr>
          <p:cNvSpPr/>
          <p:nvPr/>
        </p:nvSpPr>
        <p:spPr>
          <a:xfrm>
            <a:off x="5531795" y="4072647"/>
            <a:ext cx="1089499" cy="1390955"/>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FDDF2E-E973-B949-B4C1-1E5A5A59A7CF}"/>
              </a:ext>
            </a:extLst>
          </p:cNvPr>
          <p:cNvSpPr/>
          <p:nvPr/>
        </p:nvSpPr>
        <p:spPr>
          <a:xfrm>
            <a:off x="5631255" y="1990929"/>
            <a:ext cx="860080" cy="335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3F2F6EE-6D44-A547-B0AF-BC8E4BD5DA15}"/>
              </a:ext>
            </a:extLst>
          </p:cNvPr>
          <p:cNvSpPr>
            <a:spLocks noGrp="1"/>
          </p:cNvSpPr>
          <p:nvPr>
            <p:ph type="sldNum" sz="quarter" idx="12"/>
          </p:nvPr>
        </p:nvSpPr>
        <p:spPr/>
        <p:txBody>
          <a:bodyPr/>
          <a:lstStyle/>
          <a:p>
            <a:fld id="{B2616F0E-BCAF-964B-B067-C622FBF8CA6B}" type="slidenum">
              <a:rPr lang="en-US" smtClean="0"/>
              <a:t>41</a:t>
            </a:fld>
            <a:endParaRPr lang="en-US"/>
          </a:p>
        </p:txBody>
      </p:sp>
    </p:spTree>
    <p:extLst>
      <p:ext uri="{BB962C8B-B14F-4D97-AF65-F5344CB8AC3E}">
        <p14:creationId xmlns:p14="http://schemas.microsoft.com/office/powerpoint/2010/main" val="3241867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5995-710F-E146-9BE3-B566269B3A9E}"/>
              </a:ext>
            </a:extLst>
          </p:cNvPr>
          <p:cNvSpPr>
            <a:spLocks noGrp="1"/>
          </p:cNvSpPr>
          <p:nvPr>
            <p:ph type="title"/>
          </p:nvPr>
        </p:nvSpPr>
        <p:spPr/>
        <p:txBody>
          <a:bodyPr/>
          <a:lstStyle/>
          <a:p>
            <a:r>
              <a:rPr lang="en-US" dirty="0"/>
              <a:t>Example gains in size reduction</a:t>
            </a:r>
          </a:p>
        </p:txBody>
      </p:sp>
      <p:pic>
        <p:nvPicPr>
          <p:cNvPr id="5" name="Content Placeholder 4">
            <a:extLst>
              <a:ext uri="{FF2B5EF4-FFF2-40B4-BE49-F238E27FC236}">
                <a16:creationId xmlns:a16="http://schemas.microsoft.com/office/drawing/2014/main" id="{53162BC9-00D7-BB47-9DE8-638C901DE72C}"/>
              </a:ext>
            </a:extLst>
          </p:cNvPr>
          <p:cNvPicPr>
            <a:picLocks noGrp="1" noChangeAspect="1"/>
          </p:cNvPicPr>
          <p:nvPr>
            <p:ph idx="1"/>
          </p:nvPr>
        </p:nvPicPr>
        <p:blipFill>
          <a:blip r:embed="rId3"/>
          <a:stretch>
            <a:fillRect/>
          </a:stretch>
        </p:blipFill>
        <p:spPr>
          <a:xfrm>
            <a:off x="3248210" y="1990929"/>
            <a:ext cx="4968203" cy="3472673"/>
          </a:xfrm>
        </p:spPr>
      </p:pic>
      <p:sp>
        <p:nvSpPr>
          <p:cNvPr id="7" name="Rectangle 6">
            <a:extLst>
              <a:ext uri="{FF2B5EF4-FFF2-40B4-BE49-F238E27FC236}">
                <a16:creationId xmlns:a16="http://schemas.microsoft.com/office/drawing/2014/main" id="{456C4BF4-528F-D24B-A22E-2DA3DC73BCB6}"/>
              </a:ext>
            </a:extLst>
          </p:cNvPr>
          <p:cNvSpPr/>
          <p:nvPr/>
        </p:nvSpPr>
        <p:spPr>
          <a:xfrm>
            <a:off x="3331007" y="5548399"/>
            <a:ext cx="6811032" cy="430887"/>
          </a:xfrm>
          <a:prstGeom prst="rect">
            <a:avLst/>
          </a:prstGeom>
        </p:spPr>
        <p:txBody>
          <a:bodyPr wrap="none">
            <a:spAutoFit/>
          </a:bodyPr>
          <a:lstStyle/>
          <a:p>
            <a:r>
              <a:rPr lang="en-US" sz="2200" i="1" dirty="0">
                <a:solidFill>
                  <a:srgbClr val="FF0000"/>
                </a:solidFill>
                <a:latin typeface="Calibri" panose="020F0502020204030204" pitchFamily="34" charset="0"/>
                <a:cs typeface="Calibri" panose="020F0502020204030204" pitchFamily="34" charset="0"/>
              </a:rPr>
              <a:t>A 2-hop job-job connector graph view further reduces size.</a:t>
            </a:r>
            <a:endParaRPr lang="en-US" sz="2200" dirty="0"/>
          </a:p>
        </p:txBody>
      </p:sp>
      <p:sp>
        <p:nvSpPr>
          <p:cNvPr id="8" name="Flowchart: Process 15">
            <a:extLst>
              <a:ext uri="{FF2B5EF4-FFF2-40B4-BE49-F238E27FC236}">
                <a16:creationId xmlns:a16="http://schemas.microsoft.com/office/drawing/2014/main" id="{731B7487-E8F6-F842-8414-73B3DC68B616}"/>
              </a:ext>
            </a:extLst>
          </p:cNvPr>
          <p:cNvSpPr/>
          <p:nvPr/>
        </p:nvSpPr>
        <p:spPr>
          <a:xfrm>
            <a:off x="6601838" y="4798979"/>
            <a:ext cx="1446179" cy="66462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650066-62F9-BD40-9787-F5A4A63A65CB}"/>
              </a:ext>
            </a:extLst>
          </p:cNvPr>
          <p:cNvPicPr>
            <a:picLocks noChangeAspect="1"/>
          </p:cNvPicPr>
          <p:nvPr/>
        </p:nvPicPr>
        <p:blipFill>
          <a:blip r:embed="rId4"/>
          <a:stretch>
            <a:fillRect/>
          </a:stretch>
        </p:blipFill>
        <p:spPr>
          <a:xfrm>
            <a:off x="5657850" y="1990929"/>
            <a:ext cx="876300" cy="342900"/>
          </a:xfrm>
          <a:prstGeom prst="rect">
            <a:avLst/>
          </a:prstGeom>
        </p:spPr>
      </p:pic>
      <p:sp>
        <p:nvSpPr>
          <p:cNvPr id="4" name="Slide Number Placeholder 3">
            <a:extLst>
              <a:ext uri="{FF2B5EF4-FFF2-40B4-BE49-F238E27FC236}">
                <a16:creationId xmlns:a16="http://schemas.microsoft.com/office/drawing/2014/main" id="{67F0C494-C00D-FD4D-9D43-92EA85674EC1}"/>
              </a:ext>
            </a:extLst>
          </p:cNvPr>
          <p:cNvSpPr>
            <a:spLocks noGrp="1"/>
          </p:cNvSpPr>
          <p:nvPr>
            <p:ph type="sldNum" sz="quarter" idx="12"/>
          </p:nvPr>
        </p:nvSpPr>
        <p:spPr/>
        <p:txBody>
          <a:bodyPr/>
          <a:lstStyle/>
          <a:p>
            <a:fld id="{B2616F0E-BCAF-964B-B067-C622FBF8CA6B}" type="slidenum">
              <a:rPr lang="en-US" smtClean="0"/>
              <a:t>42</a:t>
            </a:fld>
            <a:endParaRPr lang="en-US"/>
          </a:p>
        </p:txBody>
      </p:sp>
    </p:spTree>
    <p:extLst>
      <p:ext uri="{BB962C8B-B14F-4D97-AF65-F5344CB8AC3E}">
        <p14:creationId xmlns:p14="http://schemas.microsoft.com/office/powerpoint/2010/main" val="1578127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B0BDBEF-AB15-7443-B4F4-798485D28E38}"/>
              </a:ext>
            </a:extLst>
          </p:cNvPr>
          <p:cNvPicPr>
            <a:picLocks noGrp="1" noChangeAspect="1"/>
          </p:cNvPicPr>
          <p:nvPr>
            <p:ph idx="1"/>
          </p:nvPr>
        </p:nvPicPr>
        <p:blipFill>
          <a:blip r:embed="rId3"/>
          <a:stretch>
            <a:fillRect/>
          </a:stretch>
        </p:blipFill>
        <p:spPr>
          <a:xfrm>
            <a:off x="2355118" y="1521548"/>
            <a:ext cx="6145831" cy="3955024"/>
          </a:xfrm>
        </p:spPr>
      </p:pic>
      <p:sp>
        <p:nvSpPr>
          <p:cNvPr id="2" name="Title 1">
            <a:extLst>
              <a:ext uri="{FF2B5EF4-FFF2-40B4-BE49-F238E27FC236}">
                <a16:creationId xmlns:a16="http://schemas.microsoft.com/office/drawing/2014/main" id="{D09A5995-710F-E146-9BE3-B566269B3A9E}"/>
              </a:ext>
            </a:extLst>
          </p:cNvPr>
          <p:cNvSpPr>
            <a:spLocks noGrp="1"/>
          </p:cNvSpPr>
          <p:nvPr>
            <p:ph type="title"/>
          </p:nvPr>
        </p:nvSpPr>
        <p:spPr/>
        <p:txBody>
          <a:bodyPr/>
          <a:lstStyle/>
          <a:p>
            <a:r>
              <a:rPr lang="en-US" dirty="0"/>
              <a:t>Example gains in query runtime</a:t>
            </a:r>
          </a:p>
        </p:txBody>
      </p:sp>
      <p:sp>
        <p:nvSpPr>
          <p:cNvPr id="7" name="Rectangle 6">
            <a:extLst>
              <a:ext uri="{FF2B5EF4-FFF2-40B4-BE49-F238E27FC236}">
                <a16:creationId xmlns:a16="http://schemas.microsoft.com/office/drawing/2014/main" id="{456C4BF4-528F-D24B-A22E-2DA3DC73BCB6}"/>
              </a:ext>
            </a:extLst>
          </p:cNvPr>
          <p:cNvSpPr/>
          <p:nvPr/>
        </p:nvSpPr>
        <p:spPr>
          <a:xfrm>
            <a:off x="1997987" y="5548885"/>
            <a:ext cx="8196026" cy="430887"/>
          </a:xfrm>
          <a:prstGeom prst="rect">
            <a:avLst/>
          </a:prstGeom>
        </p:spPr>
        <p:txBody>
          <a:bodyPr wrap="none">
            <a:spAutoFit/>
          </a:bodyPr>
          <a:lstStyle/>
          <a:p>
            <a:r>
              <a:rPr lang="en-US" sz="2200" i="1" dirty="0">
                <a:solidFill>
                  <a:srgbClr val="FF0000"/>
                </a:solidFill>
                <a:latin typeface="Calibri" panose="020F0502020204030204" pitchFamily="34" charset="0"/>
                <a:cs typeface="Calibri" panose="020F0502020204030204" pitchFamily="34" charset="0"/>
              </a:rPr>
              <a:t>Runtime gains compound: orders of magnitude faster on smallest view.</a:t>
            </a:r>
            <a:endParaRPr lang="en-US" sz="2200" dirty="0"/>
          </a:p>
        </p:txBody>
      </p:sp>
      <p:sp>
        <p:nvSpPr>
          <p:cNvPr id="6" name="Rectangle 5">
            <a:extLst>
              <a:ext uri="{FF2B5EF4-FFF2-40B4-BE49-F238E27FC236}">
                <a16:creationId xmlns:a16="http://schemas.microsoft.com/office/drawing/2014/main" id="{17BC643D-9164-F040-8318-2E8A220651A0}"/>
              </a:ext>
            </a:extLst>
          </p:cNvPr>
          <p:cNvSpPr/>
          <p:nvPr/>
        </p:nvSpPr>
        <p:spPr>
          <a:xfrm>
            <a:off x="5665960" y="1763001"/>
            <a:ext cx="860080" cy="335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7FF5D8D-0708-C240-9509-E36036B1DB6D}"/>
              </a:ext>
            </a:extLst>
          </p:cNvPr>
          <p:cNvSpPr>
            <a:spLocks noGrp="1"/>
          </p:cNvSpPr>
          <p:nvPr>
            <p:ph type="sldNum" sz="quarter" idx="12"/>
          </p:nvPr>
        </p:nvSpPr>
        <p:spPr/>
        <p:txBody>
          <a:bodyPr/>
          <a:lstStyle/>
          <a:p>
            <a:fld id="{B2616F0E-BCAF-964B-B067-C622FBF8CA6B}" type="slidenum">
              <a:rPr lang="en-US" smtClean="0"/>
              <a:t>43</a:t>
            </a:fld>
            <a:endParaRPr lang="en-US"/>
          </a:p>
        </p:txBody>
      </p:sp>
    </p:spTree>
    <p:extLst>
      <p:ext uri="{BB962C8B-B14F-4D97-AF65-F5344CB8AC3E}">
        <p14:creationId xmlns:p14="http://schemas.microsoft.com/office/powerpoint/2010/main" val="2207924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E720-C155-4C87-A065-371BF1D996ED}"/>
              </a:ext>
            </a:extLst>
          </p:cNvPr>
          <p:cNvSpPr>
            <a:spLocks noGrp="1"/>
          </p:cNvSpPr>
          <p:nvPr>
            <p:ph type="title"/>
          </p:nvPr>
        </p:nvSpPr>
        <p:spPr/>
        <p:txBody>
          <a:bodyPr/>
          <a:lstStyle/>
          <a:p>
            <a:r>
              <a:rPr lang="en-US" dirty="0" err="1"/>
              <a:t>Kaskade</a:t>
            </a:r>
            <a:r>
              <a:rPr lang="en-US" dirty="0"/>
              <a:t>: Key Technical Contributions</a:t>
            </a:r>
          </a:p>
        </p:txBody>
      </p:sp>
      <p:sp>
        <p:nvSpPr>
          <p:cNvPr id="3" name="Content Placeholder 2">
            <a:extLst>
              <a:ext uri="{FF2B5EF4-FFF2-40B4-BE49-F238E27FC236}">
                <a16:creationId xmlns:a16="http://schemas.microsoft.com/office/drawing/2014/main" id="{29F9F755-420A-40C4-8162-CE0FBA1D498A}"/>
              </a:ext>
            </a:extLst>
          </p:cNvPr>
          <p:cNvSpPr>
            <a:spLocks noGrp="1"/>
          </p:cNvSpPr>
          <p:nvPr>
            <p:ph idx="1"/>
          </p:nvPr>
        </p:nvSpPr>
        <p:spPr/>
        <p:txBody>
          <a:bodyPr>
            <a:normAutofit/>
          </a:bodyPr>
          <a:lstStyle/>
          <a:p>
            <a:pPr marL="0" indent="0">
              <a:buNone/>
            </a:pPr>
            <a:r>
              <a:rPr lang="en-US" dirty="0"/>
              <a:t>Graph view selection for query rewriting</a:t>
            </a:r>
          </a:p>
          <a:p>
            <a:pPr marL="457200" lvl="1" indent="0">
              <a:buNone/>
            </a:pPr>
            <a:r>
              <a:rPr lang="en-US" dirty="0"/>
              <a:t>Introduced class of graph views that are beneficial for different queries</a:t>
            </a:r>
          </a:p>
          <a:p>
            <a:pPr marL="457200" lvl="1" indent="0">
              <a:buNone/>
            </a:pPr>
            <a:r>
              <a:rPr lang="en-US" dirty="0"/>
              <a:t>Constraint-based view enumeration is guided by queries and structural properties of graph</a:t>
            </a:r>
          </a:p>
          <a:p>
            <a:pPr lvl="1"/>
            <a:endParaRPr lang="en-US" dirty="0"/>
          </a:p>
          <a:p>
            <a:pPr marL="0" indent="0">
              <a:buNone/>
            </a:pPr>
            <a:r>
              <a:rPr lang="en-US" dirty="0"/>
              <a:t>Significant performance gains</a:t>
            </a:r>
          </a:p>
          <a:p>
            <a:pPr marL="457200" lvl="1" indent="0">
              <a:buNone/>
            </a:pPr>
            <a:r>
              <a:rPr lang="en-US" dirty="0"/>
              <a:t>Up to 50x faster response times, orders of magnitude reduction in size</a:t>
            </a:r>
          </a:p>
          <a:p>
            <a:pPr marL="457200" lvl="1" indent="0">
              <a:buNone/>
            </a:pPr>
            <a:r>
              <a:rPr lang="en-US" dirty="0"/>
              <a:t>Rewriting techniques are engine-agnostic: only rely on fundamental graph transformations</a:t>
            </a:r>
          </a:p>
        </p:txBody>
      </p:sp>
      <p:sp>
        <p:nvSpPr>
          <p:cNvPr id="4" name="Slide Number Placeholder 3">
            <a:extLst>
              <a:ext uri="{FF2B5EF4-FFF2-40B4-BE49-F238E27FC236}">
                <a16:creationId xmlns:a16="http://schemas.microsoft.com/office/drawing/2014/main" id="{B752ACB6-ACF3-8445-BBF9-A46AFAAF6F73}"/>
              </a:ext>
            </a:extLst>
          </p:cNvPr>
          <p:cNvSpPr>
            <a:spLocks noGrp="1"/>
          </p:cNvSpPr>
          <p:nvPr>
            <p:ph type="sldNum" sz="quarter" idx="12"/>
          </p:nvPr>
        </p:nvSpPr>
        <p:spPr/>
        <p:txBody>
          <a:bodyPr/>
          <a:lstStyle/>
          <a:p>
            <a:fld id="{B2616F0E-BCAF-964B-B067-C622FBF8CA6B}" type="slidenum">
              <a:rPr lang="en-US" smtClean="0"/>
              <a:t>44</a:t>
            </a:fld>
            <a:endParaRPr lang="en-US"/>
          </a:p>
        </p:txBody>
      </p:sp>
    </p:spTree>
    <p:extLst>
      <p:ext uri="{BB962C8B-B14F-4D97-AF65-F5344CB8AC3E}">
        <p14:creationId xmlns:p14="http://schemas.microsoft.com/office/powerpoint/2010/main" val="2155092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E720-C155-4C87-A065-371BF1D996ED}"/>
              </a:ext>
            </a:extLst>
          </p:cNvPr>
          <p:cNvSpPr>
            <a:spLocks noGrp="1"/>
          </p:cNvSpPr>
          <p:nvPr>
            <p:ph type="title"/>
          </p:nvPr>
        </p:nvSpPr>
        <p:spPr/>
        <p:txBody>
          <a:bodyPr/>
          <a:lstStyle/>
          <a:p>
            <a:r>
              <a:rPr lang="en-US" dirty="0" err="1"/>
              <a:t>Kaskade</a:t>
            </a:r>
            <a:r>
              <a:rPr lang="en-US" dirty="0"/>
              <a:t>: Misc. Contributions</a:t>
            </a:r>
          </a:p>
        </p:txBody>
      </p:sp>
      <p:sp>
        <p:nvSpPr>
          <p:cNvPr id="3" name="Content Placeholder 2">
            <a:extLst>
              <a:ext uri="{FF2B5EF4-FFF2-40B4-BE49-F238E27FC236}">
                <a16:creationId xmlns:a16="http://schemas.microsoft.com/office/drawing/2014/main" id="{29F9F755-420A-40C4-8162-CE0FBA1D498A}"/>
              </a:ext>
            </a:extLst>
          </p:cNvPr>
          <p:cNvSpPr>
            <a:spLocks noGrp="1"/>
          </p:cNvSpPr>
          <p:nvPr>
            <p:ph idx="1"/>
          </p:nvPr>
        </p:nvSpPr>
        <p:spPr/>
        <p:txBody>
          <a:bodyPr>
            <a:normAutofit/>
          </a:bodyPr>
          <a:lstStyle/>
          <a:p>
            <a:pPr marL="0" indent="0">
              <a:buNone/>
            </a:pPr>
            <a:r>
              <a:rPr lang="en-US" sz="2400" dirty="0"/>
              <a:t>Wrote graph views extraction pipeline, made available in prod</a:t>
            </a:r>
          </a:p>
          <a:p>
            <a:pPr marL="0" indent="0">
              <a:buNone/>
            </a:pPr>
            <a:endParaRPr lang="en-US" sz="2400" dirty="0"/>
          </a:p>
          <a:p>
            <a:pPr marL="0" indent="0">
              <a:buNone/>
            </a:pPr>
            <a:r>
              <a:rPr lang="en-US" sz="2400" dirty="0"/>
              <a:t>Pipeline served as basis for other papers from Microsoft folks, e.g.,</a:t>
            </a:r>
          </a:p>
          <a:p>
            <a:pPr marL="0" indent="0">
              <a:buNone/>
            </a:pPr>
            <a:endParaRPr lang="en-US" dirty="0"/>
          </a:p>
          <a:p>
            <a:pPr marL="0"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B752ACB6-ACF3-8445-BBF9-A46AFAAF6F73}"/>
              </a:ext>
            </a:extLst>
          </p:cNvPr>
          <p:cNvSpPr>
            <a:spLocks noGrp="1"/>
          </p:cNvSpPr>
          <p:nvPr>
            <p:ph type="sldNum" sz="quarter" idx="12"/>
          </p:nvPr>
        </p:nvSpPr>
        <p:spPr/>
        <p:txBody>
          <a:bodyPr/>
          <a:lstStyle/>
          <a:p>
            <a:fld id="{B2616F0E-BCAF-964B-B067-C622FBF8CA6B}" type="slidenum">
              <a:rPr lang="en-US" smtClean="0"/>
              <a:t>45</a:t>
            </a:fld>
            <a:endParaRPr lang="en-US"/>
          </a:p>
        </p:txBody>
      </p:sp>
      <p:pic>
        <p:nvPicPr>
          <p:cNvPr id="6" name="Picture 5" descr="A white background with black text&#10;&#10;Description automatically generated">
            <a:extLst>
              <a:ext uri="{FF2B5EF4-FFF2-40B4-BE49-F238E27FC236}">
                <a16:creationId xmlns:a16="http://schemas.microsoft.com/office/drawing/2014/main" id="{D6451F18-A5FC-C1D3-45B3-5942820B3EF8}"/>
              </a:ext>
            </a:extLst>
          </p:cNvPr>
          <p:cNvPicPr>
            <a:picLocks noChangeAspect="1"/>
          </p:cNvPicPr>
          <p:nvPr/>
        </p:nvPicPr>
        <p:blipFill>
          <a:blip r:embed="rId3"/>
          <a:stretch>
            <a:fillRect/>
          </a:stretch>
        </p:blipFill>
        <p:spPr>
          <a:xfrm>
            <a:off x="608242" y="3609449"/>
            <a:ext cx="5444554" cy="1415584"/>
          </a:xfrm>
          <a:prstGeom prst="rect">
            <a:avLst/>
          </a:prstGeom>
        </p:spPr>
      </p:pic>
      <p:sp>
        <p:nvSpPr>
          <p:cNvPr id="8" name="TextBox 7">
            <a:extLst>
              <a:ext uri="{FF2B5EF4-FFF2-40B4-BE49-F238E27FC236}">
                <a16:creationId xmlns:a16="http://schemas.microsoft.com/office/drawing/2014/main" id="{7CE710A1-094E-92D8-E4A4-3C4ABA0C6542}"/>
              </a:ext>
            </a:extLst>
          </p:cNvPr>
          <p:cNvSpPr txBox="1"/>
          <p:nvPr/>
        </p:nvSpPr>
        <p:spPr>
          <a:xfrm>
            <a:off x="2413688" y="5064807"/>
            <a:ext cx="1524000" cy="369332"/>
          </a:xfrm>
          <a:prstGeom prst="rect">
            <a:avLst/>
          </a:prstGeom>
          <a:noFill/>
        </p:spPr>
        <p:txBody>
          <a:bodyPr wrap="square">
            <a:spAutoFit/>
          </a:bodyPr>
          <a:lstStyle/>
          <a:p>
            <a:r>
              <a:rPr lang="en-US" dirty="0"/>
              <a:t>SIGMOD 2019</a:t>
            </a:r>
          </a:p>
        </p:txBody>
      </p:sp>
      <p:pic>
        <p:nvPicPr>
          <p:cNvPr id="10" name="Picture 9" descr="A close-up of a white background&#10;&#10;Description automatically generated">
            <a:extLst>
              <a:ext uri="{FF2B5EF4-FFF2-40B4-BE49-F238E27FC236}">
                <a16:creationId xmlns:a16="http://schemas.microsoft.com/office/drawing/2014/main" id="{40B649A7-4EA4-8725-DD99-16E0B46B2077}"/>
              </a:ext>
            </a:extLst>
          </p:cNvPr>
          <p:cNvPicPr>
            <a:picLocks noChangeAspect="1"/>
          </p:cNvPicPr>
          <p:nvPr/>
        </p:nvPicPr>
        <p:blipFill>
          <a:blip r:embed="rId4"/>
          <a:stretch>
            <a:fillRect/>
          </a:stretch>
        </p:blipFill>
        <p:spPr>
          <a:xfrm>
            <a:off x="6188633" y="3437747"/>
            <a:ext cx="5376635" cy="1585914"/>
          </a:xfrm>
          <a:prstGeom prst="rect">
            <a:avLst/>
          </a:prstGeom>
        </p:spPr>
      </p:pic>
      <p:sp>
        <p:nvSpPr>
          <p:cNvPr id="11" name="TextBox 10">
            <a:extLst>
              <a:ext uri="{FF2B5EF4-FFF2-40B4-BE49-F238E27FC236}">
                <a16:creationId xmlns:a16="http://schemas.microsoft.com/office/drawing/2014/main" id="{81EE0B44-C22B-79C6-A83E-6ADEE47AD796}"/>
              </a:ext>
            </a:extLst>
          </p:cNvPr>
          <p:cNvSpPr txBox="1"/>
          <p:nvPr/>
        </p:nvSpPr>
        <p:spPr>
          <a:xfrm>
            <a:off x="8114950" y="5023661"/>
            <a:ext cx="1524000" cy="369332"/>
          </a:xfrm>
          <a:prstGeom prst="rect">
            <a:avLst/>
          </a:prstGeom>
          <a:noFill/>
        </p:spPr>
        <p:txBody>
          <a:bodyPr wrap="square">
            <a:spAutoFit/>
          </a:bodyPr>
          <a:lstStyle/>
          <a:p>
            <a:r>
              <a:rPr lang="en-US" dirty="0"/>
              <a:t>OSDI 2020</a:t>
            </a:r>
          </a:p>
        </p:txBody>
      </p:sp>
    </p:spTree>
    <p:extLst>
      <p:ext uri="{BB962C8B-B14F-4D97-AF65-F5344CB8AC3E}">
        <p14:creationId xmlns:p14="http://schemas.microsoft.com/office/powerpoint/2010/main" val="2277042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0A9E5CC-5213-F541-4F4E-8F38840E0819}"/>
              </a:ext>
            </a:extLst>
          </p:cNvPr>
          <p:cNvSpPr>
            <a:spLocks noGrp="1"/>
          </p:cNvSpPr>
          <p:nvPr>
            <p:ph idx="1"/>
          </p:nvPr>
        </p:nvSpPr>
        <p:spPr>
          <a:xfrm>
            <a:off x="838200" y="1833309"/>
            <a:ext cx="10515600" cy="4351338"/>
          </a:xfrm>
        </p:spPr>
        <p:txBody>
          <a:bodyPr>
            <a:normAutofit/>
          </a:bodyPr>
          <a:lstStyle/>
          <a:p>
            <a:pPr marL="0" indent="0">
              <a:buNone/>
            </a:pPr>
            <a:endParaRPr lang="en-US" dirty="0"/>
          </a:p>
          <a:p>
            <a:pPr marL="0" indent="0" algn="r">
              <a:buNone/>
            </a:pPr>
            <a:r>
              <a:rPr lang="en-US" dirty="0" err="1"/>
              <a:t>Kaskade</a:t>
            </a:r>
            <a:r>
              <a:rPr lang="en-US" dirty="0"/>
              <a:t>: </a:t>
            </a:r>
            <a:r>
              <a:rPr lang="en-US" b="1" dirty="0">
                <a:solidFill>
                  <a:srgbClr val="FF0000"/>
                </a:solidFill>
              </a:rPr>
              <a:t>Graph Views </a:t>
            </a:r>
            <a:r>
              <a:rPr lang="en-US" dirty="0"/>
              <a:t>for Efficient Graph Analytics</a:t>
            </a:r>
          </a:p>
          <a:p>
            <a:pPr marL="457200" lvl="1" indent="0" algn="r">
              <a:buNone/>
            </a:pPr>
            <a:r>
              <a:rPr lang="en-US" i="1" dirty="0"/>
              <a:t>J M F da Trindade, K </a:t>
            </a:r>
            <a:r>
              <a:rPr lang="en-US" i="1" dirty="0" err="1"/>
              <a:t>Karanasos</a:t>
            </a:r>
            <a:r>
              <a:rPr lang="en-US" i="1" dirty="0"/>
              <a:t>, C </a:t>
            </a:r>
            <a:r>
              <a:rPr lang="en-US" i="1" dirty="0" err="1"/>
              <a:t>Curino</a:t>
            </a:r>
            <a:r>
              <a:rPr lang="en-US" i="1" dirty="0"/>
              <a:t>, S Madden, J Shun</a:t>
            </a:r>
          </a:p>
          <a:p>
            <a:pPr marL="457200" lvl="1" indent="0" algn="r">
              <a:buNone/>
            </a:pPr>
            <a:r>
              <a:rPr lang="en-US" i="1" dirty="0"/>
              <a:t>ICDE 2020</a:t>
            </a:r>
          </a:p>
          <a:p>
            <a:pPr marL="0" indent="0">
              <a:buNone/>
            </a:pPr>
            <a:endParaRPr lang="en-US" dirty="0"/>
          </a:p>
          <a:p>
            <a:pPr marL="0" indent="0" algn="r">
              <a:buNone/>
            </a:pPr>
            <a:r>
              <a:rPr lang="en-US" dirty="0"/>
              <a:t>Kairos: Efficient </a:t>
            </a:r>
            <a:r>
              <a:rPr lang="en-US" b="1" dirty="0">
                <a:solidFill>
                  <a:srgbClr val="FF0000"/>
                </a:solidFill>
              </a:rPr>
              <a:t>Temporal Graph Analytics </a:t>
            </a:r>
            <a:r>
              <a:rPr lang="en-US" dirty="0"/>
              <a:t>on a </a:t>
            </a:r>
            <a:r>
              <a:rPr lang="en-US" b="1" dirty="0">
                <a:solidFill>
                  <a:srgbClr val="FF0000"/>
                </a:solidFill>
              </a:rPr>
              <a:t>Single Machine</a:t>
            </a:r>
          </a:p>
          <a:p>
            <a:pPr marL="457200" lvl="1" indent="0" algn="r">
              <a:buNone/>
            </a:pPr>
            <a:r>
              <a:rPr lang="en-US" i="1" dirty="0"/>
              <a:t>J M F da Trindade, J Shun, S Madden, N </a:t>
            </a:r>
            <a:r>
              <a:rPr lang="en-US" i="1" dirty="0" err="1"/>
              <a:t>Tatbul</a:t>
            </a:r>
            <a:endParaRPr lang="en-US" i="1" dirty="0"/>
          </a:p>
          <a:p>
            <a:pPr marL="457200" lvl="1" indent="0" algn="r">
              <a:buNone/>
            </a:pPr>
            <a:r>
              <a:rPr lang="en-US" i="1" dirty="0"/>
              <a:t>Under submission to VLDB 2024 </a:t>
            </a:r>
          </a:p>
          <a:p>
            <a:pPr lvl="1"/>
            <a:endParaRPr lang="en-US" dirty="0"/>
          </a:p>
          <a:p>
            <a:pPr marL="0" indent="0">
              <a:buNone/>
            </a:pPr>
            <a:endParaRPr lang="en-US" dirty="0"/>
          </a:p>
        </p:txBody>
      </p:sp>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p:txBody>
          <a:bodyPr>
            <a:normAutofit/>
          </a:bodyPr>
          <a:lstStyle/>
          <a:p>
            <a:r>
              <a:rPr lang="en-US" dirty="0"/>
              <a:t>Thesis Outline</a:t>
            </a:r>
          </a:p>
        </p:txBody>
      </p:sp>
      <p:sp>
        <p:nvSpPr>
          <p:cNvPr id="3" name="Slide Number Placeholder 2">
            <a:extLst>
              <a:ext uri="{FF2B5EF4-FFF2-40B4-BE49-F238E27FC236}">
                <a16:creationId xmlns:a16="http://schemas.microsoft.com/office/drawing/2014/main" id="{BE153ACB-AB7F-CD4D-A7F2-7C17195EB65B}"/>
              </a:ext>
            </a:extLst>
          </p:cNvPr>
          <p:cNvSpPr>
            <a:spLocks noGrp="1"/>
          </p:cNvSpPr>
          <p:nvPr>
            <p:ph type="sldNum" sz="quarter" idx="12"/>
          </p:nvPr>
        </p:nvSpPr>
        <p:spPr/>
        <p:txBody>
          <a:bodyPr/>
          <a:lstStyle/>
          <a:p>
            <a:fld id="{B2616F0E-BCAF-964B-B067-C622FBF8CA6B}" type="slidenum">
              <a:rPr lang="en-US" smtClean="0"/>
              <a:t>46</a:t>
            </a:fld>
            <a:endParaRPr lang="en-US"/>
          </a:p>
        </p:txBody>
      </p:sp>
      <p:sp>
        <p:nvSpPr>
          <p:cNvPr id="6" name="Rectangle 5">
            <a:extLst>
              <a:ext uri="{FF2B5EF4-FFF2-40B4-BE49-F238E27FC236}">
                <a16:creationId xmlns:a16="http://schemas.microsoft.com/office/drawing/2014/main" id="{83492A4F-FC2D-6F41-484A-38C2936C051C}"/>
              </a:ext>
            </a:extLst>
          </p:cNvPr>
          <p:cNvSpPr/>
          <p:nvPr/>
        </p:nvSpPr>
        <p:spPr>
          <a:xfrm>
            <a:off x="1958273" y="4070294"/>
            <a:ext cx="9395527" cy="139917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22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p:txBody>
          <a:bodyPr>
            <a:normAutofit/>
          </a:bodyPr>
          <a:lstStyle/>
          <a:p>
            <a:r>
              <a:rPr lang="en-US" dirty="0"/>
              <a:t>Kairos: Key Technical Contributions</a:t>
            </a:r>
          </a:p>
        </p:txBody>
      </p:sp>
      <p:sp>
        <p:nvSpPr>
          <p:cNvPr id="7" name="Content Placeholder 6">
            <a:extLst>
              <a:ext uri="{FF2B5EF4-FFF2-40B4-BE49-F238E27FC236}">
                <a16:creationId xmlns:a16="http://schemas.microsoft.com/office/drawing/2014/main" id="{B2945325-CF9F-5195-2E6D-518738B55EED}"/>
              </a:ext>
            </a:extLst>
          </p:cNvPr>
          <p:cNvSpPr>
            <a:spLocks noGrp="1"/>
          </p:cNvSpPr>
          <p:nvPr>
            <p:ph idx="1"/>
          </p:nvPr>
        </p:nvSpPr>
        <p:spPr/>
        <p:txBody>
          <a:bodyPr>
            <a:normAutofit fontScale="92500" lnSpcReduction="20000"/>
          </a:bodyPr>
          <a:lstStyle/>
          <a:p>
            <a:pPr marL="0" indent="0">
              <a:buNone/>
            </a:pPr>
            <a:r>
              <a:rPr lang="en-US" sz="2600" dirty="0"/>
              <a:t>Efficient </a:t>
            </a:r>
            <a:r>
              <a:rPr lang="en-US" sz="2600" b="1" dirty="0">
                <a:solidFill>
                  <a:srgbClr val="FF0000"/>
                </a:solidFill>
              </a:rPr>
              <a:t>parallel implementation of algorithms over temporal graphs</a:t>
            </a:r>
            <a:r>
              <a:rPr lang="en-US" sz="2600" dirty="0"/>
              <a:t>, e.g.</a:t>
            </a:r>
          </a:p>
          <a:p>
            <a:pPr marL="457200" lvl="1" indent="0">
              <a:buNone/>
            </a:pPr>
            <a:r>
              <a:rPr lang="en-US" sz="2600" dirty="0"/>
              <a:t>minimal paths (earliest arr., latest dep., fastest, shortest duration)</a:t>
            </a:r>
          </a:p>
          <a:p>
            <a:pPr marL="457200" lvl="1" indent="0">
              <a:buNone/>
            </a:pPr>
            <a:r>
              <a:rPr lang="en-US" sz="2600" dirty="0"/>
              <a:t>centrality (betweenness using fastest or shortest duration)</a:t>
            </a:r>
          </a:p>
          <a:p>
            <a:pPr marL="457200" lvl="1" indent="0">
              <a:buNone/>
            </a:pPr>
            <a:r>
              <a:rPr lang="en-US" sz="2600" dirty="0"/>
              <a:t>k-core, ranking, and connectivity</a:t>
            </a:r>
          </a:p>
          <a:p>
            <a:pPr marL="0" indent="0">
              <a:buNone/>
            </a:pPr>
            <a:endParaRPr lang="en-US" dirty="0"/>
          </a:p>
          <a:p>
            <a:pPr marL="0" indent="0">
              <a:buNone/>
            </a:pPr>
            <a:r>
              <a:rPr lang="en-US" sz="2800" dirty="0"/>
              <a:t>Efficient data layouts</a:t>
            </a:r>
          </a:p>
          <a:p>
            <a:pPr marL="0" indent="0">
              <a:buNone/>
            </a:pPr>
            <a:r>
              <a:rPr lang="en-US" sz="2800" dirty="0"/>
              <a:t>      </a:t>
            </a:r>
            <a:r>
              <a:rPr lang="en-US" sz="2800" b="1" dirty="0">
                <a:solidFill>
                  <a:srgbClr val="FF0000"/>
                </a:solidFill>
              </a:rPr>
              <a:t>T-CSR: compressed sparse row</a:t>
            </a:r>
            <a:r>
              <a:rPr lang="en-US" sz="2800" dirty="0"/>
              <a:t> for temporal graphs</a:t>
            </a:r>
          </a:p>
          <a:p>
            <a:pPr marL="0" indent="0">
              <a:buNone/>
            </a:pPr>
            <a:r>
              <a:rPr lang="en-US" sz="2800" dirty="0"/>
              <a:t>      </a:t>
            </a:r>
            <a:r>
              <a:rPr lang="en-US" sz="2800" b="1" dirty="0">
                <a:solidFill>
                  <a:srgbClr val="FF0000"/>
                </a:solidFill>
              </a:rPr>
              <a:t>TGER</a:t>
            </a:r>
            <a:r>
              <a:rPr lang="en-US" sz="2800" dirty="0">
                <a:sym typeface="Wingdings" pitchFamily="2" charset="2"/>
              </a:rPr>
              <a:t>: </a:t>
            </a:r>
            <a:r>
              <a:rPr lang="en-US" sz="2800" dirty="0"/>
              <a:t>highly optimized </a:t>
            </a:r>
            <a:r>
              <a:rPr lang="en-US" sz="2800" b="1" dirty="0">
                <a:solidFill>
                  <a:srgbClr val="FF0000"/>
                </a:solidFill>
              </a:rPr>
              <a:t>parallel index</a:t>
            </a:r>
            <a:r>
              <a:rPr lang="en-US" sz="2800" dirty="0"/>
              <a:t> for temporal edges</a:t>
            </a:r>
          </a:p>
          <a:p>
            <a:pPr marL="0" indent="0">
              <a:buNone/>
            </a:pPr>
            <a:endParaRPr lang="en-US" sz="2800" dirty="0"/>
          </a:p>
          <a:p>
            <a:pPr marL="0" indent="0">
              <a:buNone/>
            </a:pPr>
            <a:r>
              <a:rPr lang="en-US" sz="2800" b="1" i="1" dirty="0">
                <a:solidFill>
                  <a:srgbClr val="FF0000"/>
                </a:solidFill>
              </a:rPr>
              <a:t>Selective Indexing</a:t>
            </a:r>
          </a:p>
          <a:p>
            <a:pPr marL="0" indent="0">
              <a:buNone/>
            </a:pPr>
            <a:r>
              <a:rPr lang="en-US" sz="2800" i="1" dirty="0"/>
              <a:t>      </a:t>
            </a:r>
            <a:r>
              <a:rPr lang="en-US" sz="2800" dirty="0"/>
              <a:t>chooses best access method to retrieve vertex’s </a:t>
            </a:r>
            <a:r>
              <a:rPr lang="en-US" sz="2800" dirty="0" err="1"/>
              <a:t>nbors</a:t>
            </a:r>
            <a:r>
              <a:rPr lang="en-US" sz="2800" dirty="0"/>
              <a:t> at runtime</a:t>
            </a:r>
          </a:p>
        </p:txBody>
      </p:sp>
    </p:spTree>
    <p:extLst>
      <p:ext uri="{BB962C8B-B14F-4D97-AF65-F5344CB8AC3E}">
        <p14:creationId xmlns:p14="http://schemas.microsoft.com/office/powerpoint/2010/main" val="3039942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a:xfrm>
            <a:off x="838200" y="365125"/>
            <a:ext cx="10515600" cy="1325563"/>
          </a:xfrm>
        </p:spPr>
        <p:txBody>
          <a:bodyPr/>
          <a:lstStyle/>
          <a:p>
            <a:r>
              <a:rPr lang="en-US" dirty="0"/>
              <a:t>What is a temporal graph?</a:t>
            </a:r>
          </a:p>
        </p:txBody>
      </p:sp>
      <p:sp>
        <p:nvSpPr>
          <p:cNvPr id="3" name="Rectangle 2">
            <a:extLst>
              <a:ext uri="{FF2B5EF4-FFF2-40B4-BE49-F238E27FC236}">
                <a16:creationId xmlns:a16="http://schemas.microsoft.com/office/drawing/2014/main" id="{4876DC46-0288-AF49-90B4-317DB149012E}"/>
              </a:ext>
            </a:extLst>
          </p:cNvPr>
          <p:cNvSpPr/>
          <p:nvPr/>
        </p:nvSpPr>
        <p:spPr>
          <a:xfrm>
            <a:off x="4794382" y="1807420"/>
            <a:ext cx="2491516" cy="707886"/>
          </a:xfrm>
          <a:prstGeom prst="rect">
            <a:avLst/>
          </a:prstGeom>
        </p:spPr>
        <p:txBody>
          <a:bodyPr wrap="none">
            <a:spAutoFit/>
          </a:bodyPr>
          <a:lstStyle/>
          <a:p>
            <a:r>
              <a:rPr lang="en-US" sz="4000" dirty="0"/>
              <a:t>G = (V, E, </a:t>
            </a:r>
            <a:r>
              <a:rPr lang="el-GR" sz="4000" b="0" i="0" dirty="0">
                <a:solidFill>
                  <a:srgbClr val="374151"/>
                </a:solidFill>
                <a:effectLst/>
                <a:latin typeface="Söhne"/>
              </a:rPr>
              <a:t>τ</a:t>
            </a:r>
            <a:r>
              <a:rPr lang="en-US" sz="4000" dirty="0"/>
              <a:t>)</a:t>
            </a:r>
          </a:p>
        </p:txBody>
      </p:sp>
      <p:pic>
        <p:nvPicPr>
          <p:cNvPr id="6" name="Picture 5">
            <a:extLst>
              <a:ext uri="{FF2B5EF4-FFF2-40B4-BE49-F238E27FC236}">
                <a16:creationId xmlns:a16="http://schemas.microsoft.com/office/drawing/2014/main" id="{DFF0DEDC-42B3-A64B-9AD8-C50C814566DD}"/>
              </a:ext>
            </a:extLst>
          </p:cNvPr>
          <p:cNvPicPr>
            <a:picLocks noChangeAspect="1"/>
          </p:cNvPicPr>
          <p:nvPr/>
        </p:nvPicPr>
        <p:blipFill>
          <a:blip r:embed="rId3"/>
          <a:stretch>
            <a:fillRect/>
          </a:stretch>
        </p:blipFill>
        <p:spPr>
          <a:xfrm>
            <a:off x="2331799" y="3154397"/>
            <a:ext cx="458415" cy="458415"/>
          </a:xfrm>
          <a:prstGeom prst="rect">
            <a:avLst/>
          </a:prstGeom>
        </p:spPr>
      </p:pic>
      <p:pic>
        <p:nvPicPr>
          <p:cNvPr id="9" name="Picture 8">
            <a:extLst>
              <a:ext uri="{FF2B5EF4-FFF2-40B4-BE49-F238E27FC236}">
                <a16:creationId xmlns:a16="http://schemas.microsoft.com/office/drawing/2014/main" id="{438C4603-1A95-4E4F-9681-0BCB87A3494B}"/>
              </a:ext>
            </a:extLst>
          </p:cNvPr>
          <p:cNvPicPr>
            <a:picLocks noChangeAspect="1"/>
          </p:cNvPicPr>
          <p:nvPr/>
        </p:nvPicPr>
        <p:blipFill>
          <a:blip r:embed="rId4"/>
          <a:stretch>
            <a:fillRect/>
          </a:stretch>
        </p:blipFill>
        <p:spPr>
          <a:xfrm>
            <a:off x="4081021" y="3154395"/>
            <a:ext cx="458417" cy="458417"/>
          </a:xfrm>
          <a:prstGeom prst="rect">
            <a:avLst/>
          </a:prstGeom>
        </p:spPr>
      </p:pic>
      <p:pic>
        <p:nvPicPr>
          <p:cNvPr id="10" name="Picture 9">
            <a:extLst>
              <a:ext uri="{FF2B5EF4-FFF2-40B4-BE49-F238E27FC236}">
                <a16:creationId xmlns:a16="http://schemas.microsoft.com/office/drawing/2014/main" id="{C82A50A2-6995-1F4C-AF75-50CB403E6664}"/>
              </a:ext>
            </a:extLst>
          </p:cNvPr>
          <p:cNvPicPr>
            <a:picLocks noChangeAspect="1"/>
          </p:cNvPicPr>
          <p:nvPr/>
        </p:nvPicPr>
        <p:blipFill>
          <a:blip r:embed="rId5"/>
          <a:stretch>
            <a:fillRect/>
          </a:stretch>
        </p:blipFill>
        <p:spPr>
          <a:xfrm>
            <a:off x="2331799" y="4611443"/>
            <a:ext cx="456795" cy="456795"/>
          </a:xfrm>
          <a:prstGeom prst="rect">
            <a:avLst/>
          </a:prstGeom>
        </p:spPr>
      </p:pic>
      <p:pic>
        <p:nvPicPr>
          <p:cNvPr id="13" name="Picture 12">
            <a:extLst>
              <a:ext uri="{FF2B5EF4-FFF2-40B4-BE49-F238E27FC236}">
                <a16:creationId xmlns:a16="http://schemas.microsoft.com/office/drawing/2014/main" id="{FF063D21-3838-5548-A359-01346F76376D}"/>
              </a:ext>
            </a:extLst>
          </p:cNvPr>
          <p:cNvPicPr>
            <a:picLocks noChangeAspect="1"/>
          </p:cNvPicPr>
          <p:nvPr/>
        </p:nvPicPr>
        <p:blipFill>
          <a:blip r:embed="rId6"/>
          <a:stretch>
            <a:fillRect/>
          </a:stretch>
        </p:blipFill>
        <p:spPr>
          <a:xfrm>
            <a:off x="4083250" y="4611443"/>
            <a:ext cx="456188" cy="456188"/>
          </a:xfrm>
          <a:prstGeom prst="rect">
            <a:avLst/>
          </a:prstGeom>
        </p:spPr>
      </p:pic>
      <p:sp>
        <p:nvSpPr>
          <p:cNvPr id="14" name="Rectangle 13">
            <a:extLst>
              <a:ext uri="{FF2B5EF4-FFF2-40B4-BE49-F238E27FC236}">
                <a16:creationId xmlns:a16="http://schemas.microsoft.com/office/drawing/2014/main" id="{8AE8B925-D946-5740-A20D-23D4E88B942B}"/>
              </a:ext>
            </a:extLst>
          </p:cNvPr>
          <p:cNvSpPr/>
          <p:nvPr/>
        </p:nvSpPr>
        <p:spPr>
          <a:xfrm>
            <a:off x="6197349" y="3208943"/>
            <a:ext cx="2339102" cy="553998"/>
          </a:xfrm>
          <a:prstGeom prst="rect">
            <a:avLst/>
          </a:prstGeom>
        </p:spPr>
        <p:txBody>
          <a:bodyPr wrap="none">
            <a:spAutoFit/>
          </a:bodyPr>
          <a:lstStyle/>
          <a:p>
            <a:r>
              <a:rPr lang="en-US" sz="3000" dirty="0"/>
              <a:t>V = {1, 2, 3, 4}</a:t>
            </a:r>
          </a:p>
        </p:txBody>
      </p:sp>
      <p:sp>
        <p:nvSpPr>
          <p:cNvPr id="25" name="Rectangle 24">
            <a:extLst>
              <a:ext uri="{FF2B5EF4-FFF2-40B4-BE49-F238E27FC236}">
                <a16:creationId xmlns:a16="http://schemas.microsoft.com/office/drawing/2014/main" id="{41F75F8D-D878-0448-A345-A2363934E95C}"/>
              </a:ext>
            </a:extLst>
          </p:cNvPr>
          <p:cNvSpPr/>
          <p:nvPr/>
        </p:nvSpPr>
        <p:spPr>
          <a:xfrm>
            <a:off x="6197349" y="3756562"/>
            <a:ext cx="4584909" cy="553998"/>
          </a:xfrm>
          <a:prstGeom prst="rect">
            <a:avLst/>
          </a:prstGeom>
        </p:spPr>
        <p:txBody>
          <a:bodyPr wrap="none">
            <a:spAutoFit/>
          </a:bodyPr>
          <a:lstStyle/>
          <a:p>
            <a:r>
              <a:rPr lang="en-US" sz="3000" dirty="0"/>
              <a:t>E = {(1,2), (1,3), (2, 4), (3, 4)}</a:t>
            </a:r>
          </a:p>
        </p:txBody>
      </p:sp>
      <p:cxnSp>
        <p:nvCxnSpPr>
          <p:cNvPr id="26" name="Straight Arrow Connector 25">
            <a:extLst>
              <a:ext uri="{FF2B5EF4-FFF2-40B4-BE49-F238E27FC236}">
                <a16:creationId xmlns:a16="http://schemas.microsoft.com/office/drawing/2014/main" id="{66CBF8A4-8516-1744-86C4-06790D2C79CB}"/>
              </a:ext>
            </a:extLst>
          </p:cNvPr>
          <p:cNvCxnSpPr>
            <a:cxnSpLocks/>
            <a:stCxn id="6" idx="3"/>
            <a:endCxn id="9" idx="1"/>
          </p:cNvCxnSpPr>
          <p:nvPr/>
        </p:nvCxnSpPr>
        <p:spPr>
          <a:xfrm flipV="1">
            <a:off x="2790214" y="3383604"/>
            <a:ext cx="1290807" cy="1"/>
          </a:xfrm>
          <a:prstGeom prst="straightConnector1">
            <a:avLst/>
          </a:prstGeom>
          <a:ln w="28575">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F0CD84-5BDF-C64E-A339-9B2F60C59957}"/>
              </a:ext>
            </a:extLst>
          </p:cNvPr>
          <p:cNvCxnSpPr>
            <a:cxnSpLocks/>
            <a:stCxn id="6" idx="2"/>
          </p:cNvCxnSpPr>
          <p:nvPr/>
        </p:nvCxnSpPr>
        <p:spPr>
          <a:xfrm flipH="1">
            <a:off x="2560197" y="3612812"/>
            <a:ext cx="810" cy="1018087"/>
          </a:xfrm>
          <a:prstGeom prst="straightConnector1">
            <a:avLst/>
          </a:prstGeom>
          <a:ln w="28575">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135F04C-FE64-BF48-A17B-8720E1416F7E}"/>
              </a:ext>
            </a:extLst>
          </p:cNvPr>
          <p:cNvCxnSpPr>
            <a:cxnSpLocks/>
            <a:stCxn id="9" idx="2"/>
            <a:endCxn id="13" idx="0"/>
          </p:cNvCxnSpPr>
          <p:nvPr/>
        </p:nvCxnSpPr>
        <p:spPr>
          <a:xfrm>
            <a:off x="4310230" y="3612812"/>
            <a:ext cx="1114" cy="998631"/>
          </a:xfrm>
          <a:prstGeom prst="straightConnector1">
            <a:avLst/>
          </a:prstGeom>
          <a:ln w="28575">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ED089BA-657C-EB49-9B0F-2370CDE4A4D7}"/>
              </a:ext>
            </a:extLst>
          </p:cNvPr>
          <p:cNvCxnSpPr>
            <a:cxnSpLocks/>
            <a:stCxn id="10" idx="3"/>
            <a:endCxn id="13" idx="1"/>
          </p:cNvCxnSpPr>
          <p:nvPr/>
        </p:nvCxnSpPr>
        <p:spPr>
          <a:xfrm flipV="1">
            <a:off x="2788594" y="4839537"/>
            <a:ext cx="1294656" cy="304"/>
          </a:xfrm>
          <a:prstGeom prst="straightConnector1">
            <a:avLst/>
          </a:prstGeom>
          <a:ln w="28575">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9523EC1-FFF6-E74B-A50C-9E525CD5FC56}"/>
              </a:ext>
            </a:extLst>
          </p:cNvPr>
          <p:cNvSpPr>
            <a:spLocks noGrp="1"/>
          </p:cNvSpPr>
          <p:nvPr>
            <p:ph type="sldNum" sz="quarter" idx="12"/>
          </p:nvPr>
        </p:nvSpPr>
        <p:spPr/>
        <p:txBody>
          <a:bodyPr/>
          <a:lstStyle/>
          <a:p>
            <a:fld id="{B2616F0E-BCAF-964B-B067-C622FBF8CA6B}" type="slidenum">
              <a:rPr lang="en-US" smtClean="0"/>
              <a:t>48</a:t>
            </a:fld>
            <a:endParaRPr lang="en-US"/>
          </a:p>
        </p:txBody>
      </p:sp>
      <p:sp>
        <p:nvSpPr>
          <p:cNvPr id="5" name="Rectangle 4">
            <a:extLst>
              <a:ext uri="{FF2B5EF4-FFF2-40B4-BE49-F238E27FC236}">
                <a16:creationId xmlns:a16="http://schemas.microsoft.com/office/drawing/2014/main" id="{1E695767-4829-292A-C448-8FA75FF80EC1}"/>
              </a:ext>
            </a:extLst>
          </p:cNvPr>
          <p:cNvSpPr/>
          <p:nvPr/>
        </p:nvSpPr>
        <p:spPr>
          <a:xfrm>
            <a:off x="6190776" y="4345245"/>
            <a:ext cx="2299027" cy="553998"/>
          </a:xfrm>
          <a:prstGeom prst="rect">
            <a:avLst/>
          </a:prstGeom>
        </p:spPr>
        <p:txBody>
          <a:bodyPr wrap="none">
            <a:spAutoFit/>
          </a:bodyPr>
          <a:lstStyle/>
          <a:p>
            <a:r>
              <a:rPr lang="el-GR" sz="3000" b="0" i="0" dirty="0">
                <a:effectLst/>
              </a:rPr>
              <a:t>τ</a:t>
            </a:r>
            <a:r>
              <a:rPr lang="en-US" sz="3000" dirty="0"/>
              <a:t>: E </a:t>
            </a:r>
            <a:r>
              <a:rPr lang="en-US" sz="3000" b="0" i="0" dirty="0">
                <a:effectLst/>
              </a:rPr>
              <a:t>→ </a:t>
            </a:r>
            <a:r>
              <a:rPr lang="en-US" sz="3000" b="0" i="0" dirty="0" err="1">
                <a:effectLst/>
              </a:rPr>
              <a:t>ℕ</a:t>
            </a:r>
            <a:r>
              <a:rPr lang="en-US" sz="3000" b="0" i="0" dirty="0">
                <a:effectLst/>
              </a:rPr>
              <a:t> x </a:t>
            </a:r>
            <a:r>
              <a:rPr lang="en-US" sz="3000" b="0" i="0" dirty="0" err="1">
                <a:effectLst/>
              </a:rPr>
              <a:t>ℕ</a:t>
            </a:r>
            <a:r>
              <a:rPr lang="en-US" sz="3000" b="0" i="0" dirty="0">
                <a:effectLst/>
              </a:rPr>
              <a:t> </a:t>
            </a:r>
            <a:r>
              <a:rPr lang="en-US" sz="3000" dirty="0"/>
              <a:t> </a:t>
            </a:r>
          </a:p>
        </p:txBody>
      </p:sp>
      <p:sp>
        <p:nvSpPr>
          <p:cNvPr id="15" name="TextBox 14">
            <a:extLst>
              <a:ext uri="{FF2B5EF4-FFF2-40B4-BE49-F238E27FC236}">
                <a16:creationId xmlns:a16="http://schemas.microsoft.com/office/drawing/2014/main" id="{FD5A35D6-244B-D71F-C38C-9C2B9095A409}"/>
              </a:ext>
            </a:extLst>
          </p:cNvPr>
          <p:cNvSpPr txBox="1"/>
          <p:nvPr/>
        </p:nvSpPr>
        <p:spPr>
          <a:xfrm>
            <a:off x="2926495" y="2925998"/>
            <a:ext cx="1086794" cy="461665"/>
          </a:xfrm>
          <a:prstGeom prst="rect">
            <a:avLst/>
          </a:prstGeom>
          <a:noFill/>
        </p:spPr>
        <p:txBody>
          <a:bodyPr wrap="square">
            <a:spAutoFit/>
          </a:bodyPr>
          <a:lstStyle/>
          <a:p>
            <a:r>
              <a:rPr lang="en-US" sz="2400" dirty="0"/>
              <a:t> [0,3]</a:t>
            </a:r>
          </a:p>
        </p:txBody>
      </p:sp>
      <p:sp>
        <p:nvSpPr>
          <p:cNvPr id="16" name="TextBox 15">
            <a:extLst>
              <a:ext uri="{FF2B5EF4-FFF2-40B4-BE49-F238E27FC236}">
                <a16:creationId xmlns:a16="http://schemas.microsoft.com/office/drawing/2014/main" id="{053008FC-5F74-D0A1-179D-FFA9C1CE46A1}"/>
              </a:ext>
            </a:extLst>
          </p:cNvPr>
          <p:cNvSpPr txBox="1"/>
          <p:nvPr/>
        </p:nvSpPr>
        <p:spPr>
          <a:xfrm>
            <a:off x="4319301" y="3809619"/>
            <a:ext cx="1096024" cy="461665"/>
          </a:xfrm>
          <a:prstGeom prst="rect">
            <a:avLst/>
          </a:prstGeom>
          <a:noFill/>
        </p:spPr>
        <p:txBody>
          <a:bodyPr wrap="square">
            <a:spAutoFit/>
          </a:bodyPr>
          <a:lstStyle/>
          <a:p>
            <a:r>
              <a:rPr lang="en-US" sz="2400" dirty="0"/>
              <a:t>[2,8]</a:t>
            </a:r>
          </a:p>
        </p:txBody>
      </p:sp>
      <p:sp>
        <p:nvSpPr>
          <p:cNvPr id="18" name="TextBox 17">
            <a:extLst>
              <a:ext uri="{FF2B5EF4-FFF2-40B4-BE49-F238E27FC236}">
                <a16:creationId xmlns:a16="http://schemas.microsoft.com/office/drawing/2014/main" id="{ACC8BCF5-0E81-B2AC-374B-5AE55FB74879}"/>
              </a:ext>
            </a:extLst>
          </p:cNvPr>
          <p:cNvSpPr txBox="1"/>
          <p:nvPr/>
        </p:nvSpPr>
        <p:spPr>
          <a:xfrm>
            <a:off x="3031434" y="4814578"/>
            <a:ext cx="876097" cy="461665"/>
          </a:xfrm>
          <a:prstGeom prst="rect">
            <a:avLst/>
          </a:prstGeom>
          <a:noFill/>
        </p:spPr>
        <p:txBody>
          <a:bodyPr wrap="square">
            <a:spAutoFit/>
          </a:bodyPr>
          <a:lstStyle/>
          <a:p>
            <a:r>
              <a:rPr lang="en-US" sz="2400" dirty="0"/>
              <a:t>[3,5]</a:t>
            </a:r>
          </a:p>
        </p:txBody>
      </p:sp>
      <p:sp>
        <p:nvSpPr>
          <p:cNvPr id="8" name="TextBox 7">
            <a:extLst>
              <a:ext uri="{FF2B5EF4-FFF2-40B4-BE49-F238E27FC236}">
                <a16:creationId xmlns:a16="http://schemas.microsoft.com/office/drawing/2014/main" id="{7D186812-9EBE-0F77-0247-7BDBD3933405}"/>
              </a:ext>
            </a:extLst>
          </p:cNvPr>
          <p:cNvSpPr txBox="1"/>
          <p:nvPr/>
        </p:nvSpPr>
        <p:spPr>
          <a:xfrm>
            <a:off x="1641771" y="3809619"/>
            <a:ext cx="1096024" cy="461665"/>
          </a:xfrm>
          <a:prstGeom prst="rect">
            <a:avLst/>
          </a:prstGeom>
          <a:noFill/>
        </p:spPr>
        <p:txBody>
          <a:bodyPr wrap="square">
            <a:spAutoFit/>
          </a:bodyPr>
          <a:lstStyle/>
          <a:p>
            <a:r>
              <a:rPr lang="en-US" sz="2400" dirty="0"/>
              <a:t>[7,10]</a:t>
            </a:r>
          </a:p>
        </p:txBody>
      </p:sp>
      <p:sp>
        <p:nvSpPr>
          <p:cNvPr id="11" name="TextBox 10">
            <a:extLst>
              <a:ext uri="{FF2B5EF4-FFF2-40B4-BE49-F238E27FC236}">
                <a16:creationId xmlns:a16="http://schemas.microsoft.com/office/drawing/2014/main" id="{F8DD8A05-1C10-C671-5BD9-788159FED234}"/>
              </a:ext>
            </a:extLst>
          </p:cNvPr>
          <p:cNvSpPr txBox="1"/>
          <p:nvPr/>
        </p:nvSpPr>
        <p:spPr>
          <a:xfrm>
            <a:off x="2133845" y="5653502"/>
            <a:ext cx="7924309" cy="369332"/>
          </a:xfrm>
          <a:prstGeom prst="rect">
            <a:avLst/>
          </a:prstGeom>
          <a:noFill/>
        </p:spPr>
        <p:txBody>
          <a:bodyPr wrap="square">
            <a:spAutoFit/>
          </a:bodyPr>
          <a:lstStyle/>
          <a:p>
            <a:r>
              <a:rPr lang="en-US" dirty="0"/>
              <a:t>AKA as “temporal network”: edges only valid during [start time, end time] interval</a:t>
            </a:r>
          </a:p>
        </p:txBody>
      </p:sp>
    </p:spTree>
    <p:extLst>
      <p:ext uri="{BB962C8B-B14F-4D97-AF65-F5344CB8AC3E}">
        <p14:creationId xmlns:p14="http://schemas.microsoft.com/office/powerpoint/2010/main" val="778431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p:txBody>
          <a:bodyPr>
            <a:normAutofit/>
          </a:bodyPr>
          <a:lstStyle/>
          <a:p>
            <a:r>
              <a:rPr lang="en-US" dirty="0"/>
              <a:t>But really, why temporal graphs?</a:t>
            </a:r>
          </a:p>
        </p:txBody>
      </p:sp>
      <p:pic>
        <p:nvPicPr>
          <p:cNvPr id="11" name="Picture 10" descr="Cartoon character in a classroom&#10;&#10;Description automatically generated">
            <a:extLst>
              <a:ext uri="{FF2B5EF4-FFF2-40B4-BE49-F238E27FC236}">
                <a16:creationId xmlns:a16="http://schemas.microsoft.com/office/drawing/2014/main" id="{E5526086-2577-5B59-F10B-00547FFD1C6B}"/>
              </a:ext>
            </a:extLst>
          </p:cNvPr>
          <p:cNvPicPr>
            <a:picLocks noChangeAspect="1"/>
          </p:cNvPicPr>
          <p:nvPr/>
        </p:nvPicPr>
        <p:blipFill>
          <a:blip r:embed="rId3"/>
          <a:stretch>
            <a:fillRect/>
          </a:stretch>
        </p:blipFill>
        <p:spPr>
          <a:xfrm>
            <a:off x="2080273" y="1690688"/>
            <a:ext cx="8031454" cy="4289326"/>
          </a:xfrm>
          <a:prstGeom prst="rect">
            <a:avLst/>
          </a:prstGeom>
        </p:spPr>
      </p:pic>
      <p:sp>
        <p:nvSpPr>
          <p:cNvPr id="12" name="Rectangle 11">
            <a:extLst>
              <a:ext uri="{FF2B5EF4-FFF2-40B4-BE49-F238E27FC236}">
                <a16:creationId xmlns:a16="http://schemas.microsoft.com/office/drawing/2014/main" id="{97FD4B70-46A1-11AC-43FE-781BB46F55E5}"/>
              </a:ext>
            </a:extLst>
          </p:cNvPr>
          <p:cNvSpPr/>
          <p:nvPr/>
        </p:nvSpPr>
        <p:spPr>
          <a:xfrm>
            <a:off x="4278836" y="5980014"/>
            <a:ext cx="3634328" cy="276999"/>
          </a:xfrm>
          <a:prstGeom prst="rect">
            <a:avLst/>
          </a:prstGeom>
        </p:spPr>
        <p:txBody>
          <a:bodyPr wrap="none">
            <a:spAutoFit/>
          </a:bodyPr>
          <a:lstStyle/>
          <a:p>
            <a:r>
              <a:rPr lang="en-US" sz="1200" dirty="0">
                <a:solidFill>
                  <a:schemeClr val="tx1">
                    <a:lumMod val="50000"/>
                    <a:lumOff val="50000"/>
                  </a:schemeClr>
                </a:solidFill>
              </a:rPr>
              <a:t>Rick and Morty – A </a:t>
            </a:r>
            <a:r>
              <a:rPr lang="en-US" sz="1200" dirty="0" err="1">
                <a:solidFill>
                  <a:schemeClr val="tx1">
                    <a:lumMod val="50000"/>
                    <a:lumOff val="50000"/>
                  </a:schemeClr>
                </a:solidFill>
              </a:rPr>
              <a:t>Rickle</a:t>
            </a:r>
            <a:r>
              <a:rPr lang="en-US" sz="1200" dirty="0">
                <a:solidFill>
                  <a:schemeClr val="tx1">
                    <a:lumMod val="50000"/>
                    <a:lumOff val="50000"/>
                  </a:schemeClr>
                </a:solidFill>
              </a:rPr>
              <a:t> In Time (Season 2, Episode 1)</a:t>
            </a:r>
          </a:p>
        </p:txBody>
      </p:sp>
    </p:spTree>
    <p:extLst>
      <p:ext uri="{BB962C8B-B14F-4D97-AF65-F5344CB8AC3E}">
        <p14:creationId xmlns:p14="http://schemas.microsoft.com/office/powerpoint/2010/main" val="1831981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dirty="0"/>
              <a:t>Problem: on large graphs, </a:t>
            </a:r>
            <a:r>
              <a:rPr lang="en-US" i="1" dirty="0"/>
              <a:t>k</a:t>
            </a:r>
            <a:r>
              <a:rPr lang="en-US" dirty="0"/>
              <a:t>-hop path queries can be expensive even for small values of </a:t>
            </a:r>
            <a:r>
              <a:rPr lang="en-US" i="1" dirty="0"/>
              <a:t>k</a:t>
            </a:r>
            <a:endParaRPr lang="en-US" dirty="0"/>
          </a:p>
        </p:txBody>
      </p:sp>
      <p:sp>
        <p:nvSpPr>
          <p:cNvPr id="8" name="Content Placeholder 2">
            <a:extLst>
              <a:ext uri="{FF2B5EF4-FFF2-40B4-BE49-F238E27FC236}">
                <a16:creationId xmlns:a16="http://schemas.microsoft.com/office/drawing/2014/main" id="{ECE91D5B-88D0-CF46-9813-E552C4AFAF0F}"/>
              </a:ext>
            </a:extLst>
          </p:cNvPr>
          <p:cNvSpPr>
            <a:spLocks noGrp="1"/>
          </p:cNvSpPr>
          <p:nvPr>
            <p:ph idx="1"/>
          </p:nvPr>
        </p:nvSpPr>
        <p:spPr>
          <a:xfrm>
            <a:off x="838200" y="2015408"/>
            <a:ext cx="10515600" cy="4351338"/>
          </a:xfrm>
        </p:spPr>
        <p:txBody>
          <a:bodyPr>
            <a:normAutofit/>
          </a:bodyPr>
          <a:lstStyle/>
          <a:p>
            <a:pPr marL="0" indent="0">
              <a:buNone/>
            </a:pPr>
            <a:r>
              <a:rPr lang="en-US" dirty="0"/>
              <a:t>Distributed relational engine at Microsoft took </a:t>
            </a:r>
            <a:r>
              <a:rPr lang="en-US" i="1" dirty="0"/>
              <a:t>hours</a:t>
            </a:r>
            <a:r>
              <a:rPr lang="en-US" dirty="0"/>
              <a:t> to answer it</a:t>
            </a:r>
          </a:p>
          <a:p>
            <a:pPr marL="457200" lvl="1" indent="0">
              <a:buNone/>
            </a:pPr>
            <a:r>
              <a:rPr lang="en-US" dirty="0"/>
              <a:t>Real-world graphs are skewed; </a:t>
            </a:r>
            <a:r>
              <a:rPr lang="en-US" b="1" dirty="0">
                <a:solidFill>
                  <a:srgbClr val="FF0000"/>
                </a:solidFill>
              </a:rPr>
              <a:t>relational engines produce inefficient plans (recursive self-joins)</a:t>
            </a:r>
          </a:p>
          <a:p>
            <a:pPr marL="457200" lvl="1" indent="0">
              <a:buNone/>
            </a:pPr>
            <a:endParaRPr lang="en-US" dirty="0"/>
          </a:p>
          <a:p>
            <a:pPr marL="0" indent="0">
              <a:buNone/>
            </a:pPr>
            <a:r>
              <a:rPr lang="en-US" dirty="0"/>
              <a:t>Existing graph databases limited in performance</a:t>
            </a:r>
          </a:p>
          <a:p>
            <a:pPr marL="457200" lvl="1" indent="0">
              <a:buNone/>
            </a:pPr>
            <a:r>
              <a:rPr lang="en-US" dirty="0"/>
              <a:t>Distributed engines (e.g., Pregel and </a:t>
            </a:r>
            <a:r>
              <a:rPr lang="en-US" dirty="0" err="1"/>
              <a:t>Flink</a:t>
            </a:r>
            <a:r>
              <a:rPr lang="en-US" dirty="0"/>
              <a:t>) incur lots of messaging overhead</a:t>
            </a:r>
          </a:p>
          <a:p>
            <a:pPr lvl="1"/>
            <a:endParaRPr lang="en-US" dirty="0"/>
          </a:p>
          <a:p>
            <a:pPr marL="0" indent="0">
              <a:buNone/>
            </a:pPr>
            <a:r>
              <a:rPr lang="en-US" dirty="0"/>
              <a:t>To be used for operational decisions, these queries require short response times (seconds to mins)</a:t>
            </a:r>
          </a:p>
        </p:txBody>
      </p:sp>
      <p:sp>
        <p:nvSpPr>
          <p:cNvPr id="2" name="Slide Number Placeholder 1">
            <a:extLst>
              <a:ext uri="{FF2B5EF4-FFF2-40B4-BE49-F238E27FC236}">
                <a16:creationId xmlns:a16="http://schemas.microsoft.com/office/drawing/2014/main" id="{21702564-2F52-D356-CD1F-22447D3EF064}"/>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a:t>
            </a:fld>
            <a:endParaRPr lang="en-US" dirty="0"/>
          </a:p>
        </p:txBody>
      </p:sp>
    </p:spTree>
    <p:extLst>
      <p:ext uri="{BB962C8B-B14F-4D97-AF65-F5344CB8AC3E}">
        <p14:creationId xmlns:p14="http://schemas.microsoft.com/office/powerpoint/2010/main" val="2920957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960F21-ADF6-3C41-8A98-27136D8ACE66}"/>
              </a:ext>
            </a:extLst>
          </p:cNvPr>
          <p:cNvPicPr>
            <a:picLocks noChangeAspect="1"/>
          </p:cNvPicPr>
          <p:nvPr/>
        </p:nvPicPr>
        <p:blipFill>
          <a:blip r:embed="rId3"/>
          <a:stretch>
            <a:fillRect/>
          </a:stretch>
        </p:blipFill>
        <p:spPr>
          <a:xfrm>
            <a:off x="838200" y="2132803"/>
            <a:ext cx="6279254" cy="3748492"/>
          </a:xfrm>
          <a:prstGeom prst="rect">
            <a:avLst/>
          </a:prstGeom>
        </p:spPr>
      </p:pic>
      <p:sp>
        <p:nvSpPr>
          <p:cNvPr id="2" name="Title 1">
            <a:extLst>
              <a:ext uri="{FF2B5EF4-FFF2-40B4-BE49-F238E27FC236}">
                <a16:creationId xmlns:a16="http://schemas.microsoft.com/office/drawing/2014/main" id="{00FA9878-3E5D-8B41-9095-122314C67C85}"/>
              </a:ext>
            </a:extLst>
          </p:cNvPr>
          <p:cNvSpPr>
            <a:spLocks noGrp="1"/>
          </p:cNvSpPr>
          <p:nvPr>
            <p:ph type="title"/>
          </p:nvPr>
        </p:nvSpPr>
        <p:spPr/>
        <p:txBody>
          <a:bodyPr>
            <a:normAutofit fontScale="90000"/>
          </a:bodyPr>
          <a:lstStyle/>
          <a:p>
            <a:r>
              <a:rPr lang="en-US" dirty="0"/>
              <a:t>Why do we care about temporal graphs? Certain questions answered incorrectly without time info</a:t>
            </a:r>
          </a:p>
        </p:txBody>
      </p:sp>
      <p:sp>
        <p:nvSpPr>
          <p:cNvPr id="6" name="Content Placeholder 2">
            <a:extLst>
              <a:ext uri="{FF2B5EF4-FFF2-40B4-BE49-F238E27FC236}">
                <a16:creationId xmlns:a16="http://schemas.microsoft.com/office/drawing/2014/main" id="{93F3B4F7-CC54-1948-8170-0B6F23682353}"/>
              </a:ext>
            </a:extLst>
          </p:cNvPr>
          <p:cNvSpPr txBox="1">
            <a:spLocks/>
          </p:cNvSpPr>
          <p:nvPr/>
        </p:nvSpPr>
        <p:spPr>
          <a:xfrm>
            <a:off x="838200" y="6201901"/>
            <a:ext cx="11187923" cy="444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1">
                    <a:lumMod val="50000"/>
                  </a:schemeClr>
                </a:solidFill>
              </a:rPr>
              <a:t>H. Wu et al, </a:t>
            </a:r>
            <a:r>
              <a:rPr lang="en-US" sz="1800" i="1" dirty="0">
                <a:solidFill>
                  <a:schemeClr val="accent1">
                    <a:lumMod val="50000"/>
                  </a:schemeClr>
                </a:solidFill>
              </a:rPr>
              <a:t>Path Problems in Temporal Graphs. </a:t>
            </a:r>
            <a:r>
              <a:rPr lang="en-US" sz="1800" dirty="0">
                <a:solidFill>
                  <a:schemeClr val="accent1">
                    <a:lumMod val="50000"/>
                  </a:schemeClr>
                </a:solidFill>
              </a:rPr>
              <a:t>VLDB 2014</a:t>
            </a:r>
          </a:p>
        </p:txBody>
      </p:sp>
      <p:sp>
        <p:nvSpPr>
          <p:cNvPr id="7" name="TextBox 6">
            <a:extLst>
              <a:ext uri="{FF2B5EF4-FFF2-40B4-BE49-F238E27FC236}">
                <a16:creationId xmlns:a16="http://schemas.microsoft.com/office/drawing/2014/main" id="{799A0F05-987E-9740-BB37-D5312BF5BF88}"/>
              </a:ext>
            </a:extLst>
          </p:cNvPr>
          <p:cNvSpPr txBox="1"/>
          <p:nvPr/>
        </p:nvSpPr>
        <p:spPr>
          <a:xfrm>
            <a:off x="6774807" y="2581913"/>
            <a:ext cx="5074546" cy="1938992"/>
          </a:xfrm>
          <a:prstGeom prst="rect">
            <a:avLst/>
          </a:prstGeom>
          <a:noFill/>
        </p:spPr>
        <p:txBody>
          <a:bodyPr wrap="square" rtlCol="0">
            <a:spAutoFit/>
          </a:bodyPr>
          <a:lstStyle/>
          <a:p>
            <a:pPr algn="ctr"/>
            <a:r>
              <a:rPr lang="en-US" sz="2400" i="1" dirty="0">
                <a:solidFill>
                  <a:srgbClr val="FF0000"/>
                </a:solidFill>
                <a:latin typeface="Calibri" panose="020F0502020204030204" pitchFamily="34" charset="0"/>
                <a:cs typeface="Calibri" panose="020F0502020204030204" pitchFamily="34" charset="0"/>
              </a:rPr>
              <a:t>Paths may be invalid or suboptimal when temporal info is ignored</a:t>
            </a:r>
          </a:p>
          <a:p>
            <a:pPr algn="ctr"/>
            <a:endParaRPr lang="en-US" sz="2400" dirty="0">
              <a:solidFill>
                <a:srgbClr val="FF0000"/>
              </a:solidFill>
              <a:latin typeface="Bradley Hand" charset="0"/>
              <a:ea typeface="Bradley Hand" charset="0"/>
              <a:cs typeface="Bradley Hand" charset="0"/>
            </a:endParaRPr>
          </a:p>
          <a:p>
            <a:pPr algn="ctr"/>
            <a:r>
              <a:rPr lang="en-US" sz="2400" i="1" dirty="0">
                <a:solidFill>
                  <a:srgbClr val="FF0000"/>
                </a:solidFill>
                <a:latin typeface="Calibri" panose="020F0502020204030204" pitchFamily="34" charset="0"/>
                <a:cs typeface="Calibri" panose="020F0502020204030204" pitchFamily="34" charset="0"/>
              </a:rPr>
              <a:t>- &lt;a, b, g, j&gt; is not valid</a:t>
            </a:r>
          </a:p>
          <a:p>
            <a:pPr algn="ctr"/>
            <a:r>
              <a:rPr lang="en-US" sz="2400" i="1" dirty="0">
                <a:solidFill>
                  <a:srgbClr val="FF0000"/>
                </a:solidFill>
                <a:latin typeface="Calibri" panose="020F0502020204030204" pitchFamily="34" charset="0"/>
                <a:cs typeface="Calibri" panose="020F0502020204030204" pitchFamily="34" charset="0"/>
              </a:rPr>
              <a:t>- &lt;a, </a:t>
            </a:r>
            <a:r>
              <a:rPr lang="en-US" sz="2400" i="1" dirty="0" err="1">
                <a:solidFill>
                  <a:srgbClr val="FF0000"/>
                </a:solidFill>
                <a:latin typeface="Calibri" panose="020F0502020204030204" pitchFamily="34" charset="0"/>
                <a:cs typeface="Calibri" panose="020F0502020204030204" pitchFamily="34" charset="0"/>
              </a:rPr>
              <a:t>i</a:t>
            </a:r>
            <a:r>
              <a:rPr lang="en-US" sz="2400" i="1" dirty="0">
                <a:solidFill>
                  <a:srgbClr val="FF0000"/>
                </a:solidFill>
                <a:latin typeface="Calibri" panose="020F0502020204030204" pitchFamily="34" charset="0"/>
                <a:cs typeface="Calibri" panose="020F0502020204030204" pitchFamily="34" charset="0"/>
              </a:rPr>
              <a:t>, l&gt; is not shortest</a:t>
            </a:r>
          </a:p>
        </p:txBody>
      </p:sp>
      <p:cxnSp>
        <p:nvCxnSpPr>
          <p:cNvPr id="9" name="Straight Arrow Connector 8">
            <a:extLst>
              <a:ext uri="{FF2B5EF4-FFF2-40B4-BE49-F238E27FC236}">
                <a16:creationId xmlns:a16="http://schemas.microsoft.com/office/drawing/2014/main" id="{2FD166AA-1254-FB4B-A362-A0096D81A846}"/>
              </a:ext>
            </a:extLst>
          </p:cNvPr>
          <p:cNvCxnSpPr>
            <a:cxnSpLocks/>
          </p:cNvCxnSpPr>
          <p:nvPr/>
        </p:nvCxnSpPr>
        <p:spPr>
          <a:xfrm flipH="1">
            <a:off x="6432162" y="3265714"/>
            <a:ext cx="685292" cy="2153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7B722837-EC37-2A36-726E-0324B7F50F75}"/>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50</a:t>
            </a:fld>
            <a:endParaRPr lang="en-US" dirty="0"/>
          </a:p>
        </p:txBody>
      </p:sp>
      <p:sp>
        <p:nvSpPr>
          <p:cNvPr id="8" name="Rectangle 7">
            <a:extLst>
              <a:ext uri="{FF2B5EF4-FFF2-40B4-BE49-F238E27FC236}">
                <a16:creationId xmlns:a16="http://schemas.microsoft.com/office/drawing/2014/main" id="{4FFE8B4B-DF1E-857A-E219-70CE23D3F3F9}"/>
              </a:ext>
            </a:extLst>
          </p:cNvPr>
          <p:cNvSpPr/>
          <p:nvPr/>
        </p:nvSpPr>
        <p:spPr>
          <a:xfrm>
            <a:off x="879728" y="5365397"/>
            <a:ext cx="6237726" cy="515898"/>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DDF6F6D-F977-E2DA-CABC-CA1C2F281C9B}"/>
              </a:ext>
            </a:extLst>
          </p:cNvPr>
          <p:cNvSpPr/>
          <p:nvPr/>
        </p:nvSpPr>
        <p:spPr>
          <a:xfrm>
            <a:off x="5208309" y="2217962"/>
            <a:ext cx="274320" cy="274320"/>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649CEB2-B702-7B5D-369F-803BE2E16205}"/>
              </a:ext>
            </a:extLst>
          </p:cNvPr>
          <p:cNvSpPr/>
          <p:nvPr/>
        </p:nvSpPr>
        <p:spPr>
          <a:xfrm>
            <a:off x="4412159" y="3020008"/>
            <a:ext cx="274320" cy="274320"/>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3EC298-916D-C9D1-B8C5-B37913B0445D}"/>
              </a:ext>
            </a:extLst>
          </p:cNvPr>
          <p:cNvSpPr/>
          <p:nvPr/>
        </p:nvSpPr>
        <p:spPr>
          <a:xfrm>
            <a:off x="4408037" y="3847912"/>
            <a:ext cx="274320" cy="274320"/>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C1B2E82-81E8-E2AC-FBE3-C3175AE536DA}"/>
              </a:ext>
            </a:extLst>
          </p:cNvPr>
          <p:cNvSpPr/>
          <p:nvPr/>
        </p:nvSpPr>
        <p:spPr>
          <a:xfrm>
            <a:off x="4408037" y="4591205"/>
            <a:ext cx="274320" cy="274320"/>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CC9D9BC-98A3-BC92-DE7D-3A9721BA6C2B}"/>
              </a:ext>
            </a:extLst>
          </p:cNvPr>
          <p:cNvSpPr/>
          <p:nvPr/>
        </p:nvSpPr>
        <p:spPr>
          <a:xfrm>
            <a:off x="5896171" y="3861419"/>
            <a:ext cx="274320" cy="274320"/>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C00E552-FDF3-7F17-3EF4-CE89BEC30409}"/>
              </a:ext>
            </a:extLst>
          </p:cNvPr>
          <p:cNvSpPr/>
          <p:nvPr/>
        </p:nvSpPr>
        <p:spPr>
          <a:xfrm>
            <a:off x="5896170" y="4586342"/>
            <a:ext cx="274320" cy="274320"/>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DAEAE41-565B-2331-4D21-9B76036CFFF2}"/>
              </a:ext>
            </a:extLst>
          </p:cNvPr>
          <p:cNvCxnSpPr>
            <a:cxnSpLocks/>
          </p:cNvCxnSpPr>
          <p:nvPr/>
        </p:nvCxnSpPr>
        <p:spPr>
          <a:xfrm flipH="1">
            <a:off x="1361772" y="4496191"/>
            <a:ext cx="178703" cy="0"/>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937E5ED-3ED7-C837-246B-6EEEB0B23F54}"/>
              </a:ext>
            </a:extLst>
          </p:cNvPr>
          <p:cNvCxnSpPr>
            <a:cxnSpLocks/>
          </p:cNvCxnSpPr>
          <p:nvPr/>
        </p:nvCxnSpPr>
        <p:spPr>
          <a:xfrm flipH="1">
            <a:off x="1581665" y="3701240"/>
            <a:ext cx="178703" cy="0"/>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350FC8-F974-5EDE-7582-38C42DCE368C}"/>
              </a:ext>
            </a:extLst>
          </p:cNvPr>
          <p:cNvCxnSpPr>
            <a:cxnSpLocks/>
          </p:cNvCxnSpPr>
          <p:nvPr/>
        </p:nvCxnSpPr>
        <p:spPr>
          <a:xfrm flipH="1">
            <a:off x="3381633" y="3771262"/>
            <a:ext cx="178703" cy="0"/>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25113A0-C83F-80ED-A27F-86DDCB4DA55D}"/>
              </a:ext>
            </a:extLst>
          </p:cNvPr>
          <p:cNvCxnSpPr>
            <a:cxnSpLocks/>
          </p:cNvCxnSpPr>
          <p:nvPr/>
        </p:nvCxnSpPr>
        <p:spPr>
          <a:xfrm flipH="1">
            <a:off x="3292281" y="4494523"/>
            <a:ext cx="178703" cy="0"/>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498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9878-3E5D-8B41-9095-122314C67C85}"/>
              </a:ext>
            </a:extLst>
          </p:cNvPr>
          <p:cNvSpPr>
            <a:spLocks noGrp="1"/>
          </p:cNvSpPr>
          <p:nvPr>
            <p:ph type="title"/>
          </p:nvPr>
        </p:nvSpPr>
        <p:spPr/>
        <p:txBody>
          <a:bodyPr>
            <a:normAutofit fontScale="90000"/>
          </a:bodyPr>
          <a:lstStyle/>
          <a:p>
            <a:r>
              <a:rPr lang="en-US" dirty="0"/>
              <a:t>Why do we care about temporal graphs? Certain questions answered incorrectly without time info</a:t>
            </a:r>
          </a:p>
        </p:txBody>
      </p:sp>
      <p:pic>
        <p:nvPicPr>
          <p:cNvPr id="8" name="Picture 7" descr="A close-up of a paper&#10;&#10;Description automatically generated">
            <a:extLst>
              <a:ext uri="{FF2B5EF4-FFF2-40B4-BE49-F238E27FC236}">
                <a16:creationId xmlns:a16="http://schemas.microsoft.com/office/drawing/2014/main" id="{25EB43BF-91A2-9E21-30BE-D7264ED11C9E}"/>
              </a:ext>
            </a:extLst>
          </p:cNvPr>
          <p:cNvPicPr>
            <a:picLocks noChangeAspect="1"/>
          </p:cNvPicPr>
          <p:nvPr/>
        </p:nvPicPr>
        <p:blipFill>
          <a:blip r:embed="rId3"/>
          <a:stretch>
            <a:fillRect/>
          </a:stretch>
        </p:blipFill>
        <p:spPr>
          <a:xfrm>
            <a:off x="442918" y="2069119"/>
            <a:ext cx="5803602" cy="1862215"/>
          </a:xfrm>
          <a:prstGeom prst="rect">
            <a:avLst/>
          </a:prstGeom>
        </p:spPr>
      </p:pic>
      <p:grpSp>
        <p:nvGrpSpPr>
          <p:cNvPr id="13" name="Group 12">
            <a:extLst>
              <a:ext uri="{FF2B5EF4-FFF2-40B4-BE49-F238E27FC236}">
                <a16:creationId xmlns:a16="http://schemas.microsoft.com/office/drawing/2014/main" id="{A253DDE6-FA55-AFA9-8A11-3EBC930DA84F}"/>
              </a:ext>
            </a:extLst>
          </p:cNvPr>
          <p:cNvGrpSpPr/>
          <p:nvPr/>
        </p:nvGrpSpPr>
        <p:grpSpPr>
          <a:xfrm>
            <a:off x="6421070" y="1966486"/>
            <a:ext cx="5158679" cy="1964848"/>
            <a:chOff x="6539603" y="1863854"/>
            <a:chExt cx="5158679" cy="1964848"/>
          </a:xfrm>
        </p:grpSpPr>
        <p:pic>
          <p:nvPicPr>
            <p:cNvPr id="10" name="Picture 9" descr="A close-up of a text&#10;&#10;Description automatically generated">
              <a:extLst>
                <a:ext uri="{FF2B5EF4-FFF2-40B4-BE49-F238E27FC236}">
                  <a16:creationId xmlns:a16="http://schemas.microsoft.com/office/drawing/2014/main" id="{F1433B8E-D4B9-1D2A-82D1-C502AA3C3DF9}"/>
                </a:ext>
              </a:extLst>
            </p:cNvPr>
            <p:cNvPicPr>
              <a:picLocks noChangeAspect="1"/>
            </p:cNvPicPr>
            <p:nvPr/>
          </p:nvPicPr>
          <p:blipFill>
            <a:blip r:embed="rId4"/>
            <a:stretch>
              <a:fillRect/>
            </a:stretch>
          </p:blipFill>
          <p:spPr>
            <a:xfrm>
              <a:off x="6539603" y="2468821"/>
              <a:ext cx="5158679" cy="1359881"/>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6821348A-CEAF-052B-A2D7-64A2125D4E03}"/>
                </a:ext>
              </a:extLst>
            </p:cNvPr>
            <p:cNvPicPr>
              <a:picLocks noChangeAspect="1"/>
            </p:cNvPicPr>
            <p:nvPr/>
          </p:nvPicPr>
          <p:blipFill>
            <a:blip r:embed="rId5"/>
            <a:stretch>
              <a:fillRect/>
            </a:stretch>
          </p:blipFill>
          <p:spPr>
            <a:xfrm>
              <a:off x="6539603" y="1863854"/>
              <a:ext cx="1828800" cy="482600"/>
            </a:xfrm>
            <a:prstGeom prst="rect">
              <a:avLst/>
            </a:prstGeom>
          </p:spPr>
        </p:pic>
      </p:grpSp>
      <p:pic>
        <p:nvPicPr>
          <p:cNvPr id="15" name="Picture 14" descr="A close-up of a paper&#10;&#10;Description automatically generated">
            <a:extLst>
              <a:ext uri="{FF2B5EF4-FFF2-40B4-BE49-F238E27FC236}">
                <a16:creationId xmlns:a16="http://schemas.microsoft.com/office/drawing/2014/main" id="{94A3466A-3FE3-E504-6214-5FEEEC18EF18}"/>
              </a:ext>
            </a:extLst>
          </p:cNvPr>
          <p:cNvPicPr>
            <a:picLocks noChangeAspect="1"/>
          </p:cNvPicPr>
          <p:nvPr/>
        </p:nvPicPr>
        <p:blipFill>
          <a:blip r:embed="rId6"/>
          <a:stretch>
            <a:fillRect/>
          </a:stretch>
        </p:blipFill>
        <p:spPr>
          <a:xfrm>
            <a:off x="638337" y="4129076"/>
            <a:ext cx="5289484" cy="2363799"/>
          </a:xfrm>
          <a:prstGeom prst="rect">
            <a:avLst/>
          </a:prstGeom>
        </p:spPr>
      </p:pic>
      <p:pic>
        <p:nvPicPr>
          <p:cNvPr id="17" name="Picture 16" descr="A close-up of a document&#10;&#10;Description automatically generated">
            <a:extLst>
              <a:ext uri="{FF2B5EF4-FFF2-40B4-BE49-F238E27FC236}">
                <a16:creationId xmlns:a16="http://schemas.microsoft.com/office/drawing/2014/main" id="{0BB47827-7552-B043-3AAB-7665716C232D}"/>
              </a:ext>
            </a:extLst>
          </p:cNvPr>
          <p:cNvPicPr>
            <a:picLocks noChangeAspect="1"/>
          </p:cNvPicPr>
          <p:nvPr/>
        </p:nvPicPr>
        <p:blipFill>
          <a:blip r:embed="rId7"/>
          <a:stretch>
            <a:fillRect/>
          </a:stretch>
        </p:blipFill>
        <p:spPr>
          <a:xfrm>
            <a:off x="6123204" y="4408915"/>
            <a:ext cx="5754409" cy="1862214"/>
          </a:xfrm>
          <a:prstGeom prst="rect">
            <a:avLst/>
          </a:prstGeom>
        </p:spPr>
      </p:pic>
      <p:sp>
        <p:nvSpPr>
          <p:cNvPr id="18" name="Slide Number Placeholder 1">
            <a:extLst>
              <a:ext uri="{FF2B5EF4-FFF2-40B4-BE49-F238E27FC236}">
                <a16:creationId xmlns:a16="http://schemas.microsoft.com/office/drawing/2014/main" id="{77581B19-3AD6-452C-357D-2C458515D204}"/>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51</a:t>
            </a:fld>
            <a:endParaRPr lang="en-US" dirty="0"/>
          </a:p>
        </p:txBody>
      </p:sp>
    </p:spTree>
    <p:extLst>
      <p:ext uri="{BB962C8B-B14F-4D97-AF65-F5344CB8AC3E}">
        <p14:creationId xmlns:p14="http://schemas.microsoft.com/office/powerpoint/2010/main" val="3839316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p:txBody>
          <a:bodyPr>
            <a:normAutofit/>
          </a:bodyPr>
          <a:lstStyle/>
          <a:p>
            <a:r>
              <a:rPr lang="en-US" dirty="0"/>
              <a:t>Kairos: Key Technical Contributions</a:t>
            </a:r>
          </a:p>
        </p:txBody>
      </p:sp>
      <p:sp>
        <p:nvSpPr>
          <p:cNvPr id="7" name="Content Placeholder 6">
            <a:extLst>
              <a:ext uri="{FF2B5EF4-FFF2-40B4-BE49-F238E27FC236}">
                <a16:creationId xmlns:a16="http://schemas.microsoft.com/office/drawing/2014/main" id="{B2945325-CF9F-5195-2E6D-518738B55EED}"/>
              </a:ext>
            </a:extLst>
          </p:cNvPr>
          <p:cNvSpPr>
            <a:spLocks noGrp="1"/>
          </p:cNvSpPr>
          <p:nvPr>
            <p:ph idx="1"/>
          </p:nvPr>
        </p:nvSpPr>
        <p:spPr/>
        <p:txBody>
          <a:bodyPr>
            <a:normAutofit fontScale="92500" lnSpcReduction="20000"/>
          </a:bodyPr>
          <a:lstStyle/>
          <a:p>
            <a:pPr marL="0" indent="0">
              <a:buNone/>
            </a:pPr>
            <a:r>
              <a:rPr lang="en-US" sz="2600" dirty="0"/>
              <a:t>Efficient </a:t>
            </a:r>
            <a:r>
              <a:rPr lang="en-US" sz="2600" b="1" dirty="0">
                <a:solidFill>
                  <a:srgbClr val="FF0000"/>
                </a:solidFill>
              </a:rPr>
              <a:t>parallel implementation of algorithms over temporal graphs</a:t>
            </a:r>
            <a:r>
              <a:rPr lang="en-US" sz="2600" dirty="0"/>
              <a:t>, e.g.</a:t>
            </a:r>
          </a:p>
          <a:p>
            <a:pPr marL="457200" lvl="1" indent="0">
              <a:buNone/>
            </a:pPr>
            <a:r>
              <a:rPr lang="en-US" sz="2600" dirty="0"/>
              <a:t>minimal paths (earliest arr., latest dep., fastest, shortest duration)</a:t>
            </a:r>
          </a:p>
          <a:p>
            <a:pPr marL="457200" lvl="1" indent="0">
              <a:buNone/>
            </a:pPr>
            <a:r>
              <a:rPr lang="en-US" sz="2600" dirty="0"/>
              <a:t>centrality (betweenness using fastest or shortest duration)</a:t>
            </a:r>
          </a:p>
          <a:p>
            <a:pPr marL="457200" lvl="1" indent="0">
              <a:buNone/>
            </a:pPr>
            <a:r>
              <a:rPr lang="en-US" sz="2600" dirty="0"/>
              <a:t>k-core, ranking, and connectivity</a:t>
            </a:r>
          </a:p>
          <a:p>
            <a:pPr marL="0" indent="0">
              <a:buNone/>
            </a:pPr>
            <a:endParaRPr lang="en-US" dirty="0"/>
          </a:p>
          <a:p>
            <a:pPr marL="0" indent="0">
              <a:buNone/>
            </a:pPr>
            <a:r>
              <a:rPr lang="en-US" sz="2800" dirty="0"/>
              <a:t>Efficient data layouts</a:t>
            </a:r>
          </a:p>
          <a:p>
            <a:pPr marL="0" indent="0">
              <a:buNone/>
            </a:pPr>
            <a:r>
              <a:rPr lang="en-US" sz="2800" dirty="0"/>
              <a:t>      T-CSR: </a:t>
            </a:r>
            <a:r>
              <a:rPr lang="en-US" sz="2800" b="1" dirty="0">
                <a:solidFill>
                  <a:srgbClr val="FF0000"/>
                </a:solidFill>
              </a:rPr>
              <a:t>compressed sparse row</a:t>
            </a:r>
            <a:r>
              <a:rPr lang="en-US" sz="2800" dirty="0"/>
              <a:t> for temporal graphs</a:t>
            </a:r>
          </a:p>
          <a:p>
            <a:pPr marL="0" indent="0">
              <a:buNone/>
            </a:pPr>
            <a:r>
              <a:rPr lang="en-US" sz="2800" dirty="0"/>
              <a:t>      TGER</a:t>
            </a:r>
            <a:r>
              <a:rPr lang="en-US" sz="2800" dirty="0">
                <a:sym typeface="Wingdings" pitchFamily="2" charset="2"/>
              </a:rPr>
              <a:t>: </a:t>
            </a:r>
            <a:r>
              <a:rPr lang="en-US" sz="2800" dirty="0"/>
              <a:t>highly optimized </a:t>
            </a:r>
            <a:r>
              <a:rPr lang="en-US" sz="2800" b="1" dirty="0">
                <a:solidFill>
                  <a:srgbClr val="FF0000"/>
                </a:solidFill>
              </a:rPr>
              <a:t>parallel index</a:t>
            </a:r>
            <a:r>
              <a:rPr lang="en-US" sz="2800" dirty="0"/>
              <a:t> for temporal edges</a:t>
            </a:r>
          </a:p>
          <a:p>
            <a:pPr marL="0" indent="0">
              <a:buNone/>
            </a:pPr>
            <a:endParaRPr lang="en-US" sz="2800" dirty="0"/>
          </a:p>
          <a:p>
            <a:pPr marL="0" indent="0">
              <a:buNone/>
            </a:pPr>
            <a:r>
              <a:rPr lang="en-US" sz="2800" b="1" i="1" dirty="0">
                <a:solidFill>
                  <a:srgbClr val="FF0000"/>
                </a:solidFill>
              </a:rPr>
              <a:t>Selective Indexing</a:t>
            </a:r>
          </a:p>
          <a:p>
            <a:pPr marL="0" indent="0">
              <a:buNone/>
            </a:pPr>
            <a:r>
              <a:rPr lang="en-US" sz="2800" i="1" dirty="0"/>
              <a:t>      </a:t>
            </a:r>
            <a:r>
              <a:rPr lang="en-US" sz="2800" dirty="0"/>
              <a:t>chooses best access method to retrieve vertex’s </a:t>
            </a:r>
            <a:r>
              <a:rPr lang="en-US" sz="2800" dirty="0" err="1"/>
              <a:t>nbors</a:t>
            </a:r>
            <a:r>
              <a:rPr lang="en-US" sz="2800" dirty="0"/>
              <a:t> at runtime</a:t>
            </a:r>
          </a:p>
        </p:txBody>
      </p:sp>
      <p:sp>
        <p:nvSpPr>
          <p:cNvPr id="3" name="Rectangle 2">
            <a:extLst>
              <a:ext uri="{FF2B5EF4-FFF2-40B4-BE49-F238E27FC236}">
                <a16:creationId xmlns:a16="http://schemas.microsoft.com/office/drawing/2014/main" id="{1C822200-E7A0-136D-0526-E1A15196ECB3}"/>
              </a:ext>
            </a:extLst>
          </p:cNvPr>
          <p:cNvSpPr/>
          <p:nvPr/>
        </p:nvSpPr>
        <p:spPr>
          <a:xfrm>
            <a:off x="838200" y="3286899"/>
            <a:ext cx="9755659" cy="26690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587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9878-3E5D-8B41-9095-122314C67C85}"/>
              </a:ext>
            </a:extLst>
          </p:cNvPr>
          <p:cNvSpPr>
            <a:spLocks noGrp="1"/>
          </p:cNvSpPr>
          <p:nvPr>
            <p:ph type="title"/>
          </p:nvPr>
        </p:nvSpPr>
        <p:spPr/>
        <p:txBody>
          <a:bodyPr>
            <a:normAutofit/>
          </a:bodyPr>
          <a:lstStyle/>
          <a:p>
            <a:r>
              <a:rPr lang="en-US" dirty="0"/>
              <a:t>Categories of temporal graph analytics tasks</a:t>
            </a:r>
          </a:p>
        </p:txBody>
      </p:sp>
      <p:sp>
        <p:nvSpPr>
          <p:cNvPr id="5" name="Content Placeholder 2">
            <a:extLst>
              <a:ext uri="{FF2B5EF4-FFF2-40B4-BE49-F238E27FC236}">
                <a16:creationId xmlns:a16="http://schemas.microsoft.com/office/drawing/2014/main" id="{6F3E486E-2AFC-7533-DBC9-251C54D8BC78}"/>
              </a:ext>
            </a:extLst>
          </p:cNvPr>
          <p:cNvSpPr>
            <a:spLocks noGrp="1"/>
          </p:cNvSpPr>
          <p:nvPr>
            <p:ph idx="1"/>
          </p:nvPr>
        </p:nvSpPr>
        <p:spPr>
          <a:xfrm>
            <a:off x="838200" y="1825625"/>
            <a:ext cx="10515600" cy="4351338"/>
          </a:xfrm>
        </p:spPr>
        <p:txBody>
          <a:bodyPr>
            <a:normAutofit fontScale="85000" lnSpcReduction="20000"/>
          </a:bodyPr>
          <a:lstStyle/>
          <a:p>
            <a:pPr marL="0" indent="0">
              <a:buNone/>
            </a:pPr>
            <a:r>
              <a:rPr lang="en-US" sz="3000" b="1" dirty="0"/>
              <a:t>Temporal Minimal Paths</a:t>
            </a:r>
          </a:p>
          <a:p>
            <a:pPr lvl="1"/>
            <a:r>
              <a:rPr lang="en-US" sz="2600" dirty="0"/>
              <a:t>Provenance: tracking information flow in machine generated graphs</a:t>
            </a:r>
          </a:p>
          <a:p>
            <a:pPr lvl="1"/>
            <a:r>
              <a:rPr lang="en-US" sz="2600" dirty="0"/>
              <a:t>Indoor routing: temporal shortest paths for robot navigation</a:t>
            </a:r>
          </a:p>
          <a:p>
            <a:pPr lvl="1"/>
            <a:r>
              <a:rPr lang="en-US" sz="2600" dirty="0"/>
              <a:t>Epidemiology: identifying infection transmission paths for contact tracing</a:t>
            </a:r>
          </a:p>
          <a:p>
            <a:pPr marL="457200" lvl="1" indent="0">
              <a:buNone/>
            </a:pPr>
            <a:endParaRPr lang="en-US" dirty="0"/>
          </a:p>
          <a:p>
            <a:pPr marL="0" indent="0">
              <a:buNone/>
            </a:pPr>
            <a:r>
              <a:rPr lang="en-US" sz="3000" b="1" dirty="0"/>
              <a:t>Temporal Connectivity</a:t>
            </a:r>
          </a:p>
          <a:p>
            <a:pPr lvl="1"/>
            <a:r>
              <a:rPr lang="en-US" sz="2600" dirty="0"/>
              <a:t>Social networks: analyzing community evolution</a:t>
            </a:r>
          </a:p>
          <a:p>
            <a:pPr marL="457200" lvl="1" indent="0">
              <a:buNone/>
            </a:pPr>
            <a:endParaRPr lang="en-US" sz="2600" dirty="0"/>
          </a:p>
          <a:p>
            <a:pPr marL="0" indent="0">
              <a:buNone/>
            </a:pPr>
            <a:r>
              <a:rPr lang="en-US" sz="3000" b="1" dirty="0"/>
              <a:t>Temporal Centrality</a:t>
            </a:r>
          </a:p>
          <a:p>
            <a:pPr lvl="1"/>
            <a:r>
              <a:rPr lang="en-US" sz="2600" dirty="0"/>
              <a:t>Epidemiology: identifying critical nodes in the spread of infections</a:t>
            </a:r>
          </a:p>
          <a:p>
            <a:pPr marL="457200" lvl="1" indent="0">
              <a:buNone/>
            </a:pPr>
            <a:endParaRPr lang="en-US" sz="2600" dirty="0"/>
          </a:p>
          <a:p>
            <a:pPr marL="0" indent="0">
              <a:buNone/>
            </a:pPr>
            <a:r>
              <a:rPr lang="en-US" sz="3000" b="1" dirty="0"/>
              <a:t>Time-constrained reachability</a:t>
            </a:r>
          </a:p>
          <a:p>
            <a:pPr lvl="1"/>
            <a:r>
              <a:rPr lang="en-US" sz="2600" dirty="0"/>
              <a:t>Social networks: analyzing influence propagation</a:t>
            </a:r>
          </a:p>
        </p:txBody>
      </p:sp>
      <p:sp>
        <p:nvSpPr>
          <p:cNvPr id="3" name="Slide Number Placeholder 1">
            <a:extLst>
              <a:ext uri="{FF2B5EF4-FFF2-40B4-BE49-F238E27FC236}">
                <a16:creationId xmlns:a16="http://schemas.microsoft.com/office/drawing/2014/main" id="{0FF78D96-7409-4717-3838-32EDD6F8A4A3}"/>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53</a:t>
            </a:fld>
            <a:endParaRPr lang="en-US" dirty="0"/>
          </a:p>
        </p:txBody>
      </p:sp>
    </p:spTree>
    <p:extLst>
      <p:ext uri="{BB962C8B-B14F-4D97-AF65-F5344CB8AC3E}">
        <p14:creationId xmlns:p14="http://schemas.microsoft.com/office/powerpoint/2010/main" val="237009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8D45C32E-463D-B27B-2227-C575F5C392D4}"/>
              </a:ext>
            </a:extLst>
          </p:cNvPr>
          <p:cNvGrpSpPr/>
          <p:nvPr/>
        </p:nvGrpSpPr>
        <p:grpSpPr>
          <a:xfrm>
            <a:off x="917397" y="1996166"/>
            <a:ext cx="9978639" cy="2437532"/>
            <a:chOff x="917397" y="1996166"/>
            <a:chExt cx="9978639" cy="2437532"/>
          </a:xfrm>
        </p:grpSpPr>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DEFF6A6E-B461-5AD8-04D5-4BA53C194435}"/>
              </a:ext>
            </a:extLst>
          </p:cNvPr>
          <p:cNvSpPr txBox="1"/>
          <p:nvPr/>
        </p:nvSpPr>
        <p:spPr>
          <a:xfrm>
            <a:off x="798176" y="4670903"/>
            <a:ext cx="6346529" cy="646331"/>
          </a:xfrm>
          <a:prstGeom prst="rect">
            <a:avLst/>
          </a:prstGeom>
          <a:noFill/>
        </p:spPr>
        <p:txBody>
          <a:bodyPr wrap="square">
            <a:spAutoFit/>
          </a:bodyPr>
          <a:lstStyle/>
          <a:p>
            <a:pPr marL="0" indent="0">
              <a:buFont typeface="Arial"/>
              <a:buNone/>
            </a:pPr>
            <a:r>
              <a:rPr lang="en-US" sz="1800" dirty="0"/>
              <a:t>Input: </a:t>
            </a:r>
            <a:r>
              <a:rPr lang="en-US" sz="1800" b="1" dirty="0">
                <a:solidFill>
                  <a:srgbClr val="FF0000"/>
                </a:solidFill>
              </a:rPr>
              <a:t>graph </a:t>
            </a:r>
            <a:r>
              <a:rPr lang="en-US" sz="1800" b="1" i="1" dirty="0">
                <a:solidFill>
                  <a:srgbClr val="FF0000"/>
                </a:solidFill>
              </a:rPr>
              <a:t>G</a:t>
            </a:r>
            <a:r>
              <a:rPr lang="en-US" sz="1800" dirty="0"/>
              <a:t>, source vertex </a:t>
            </a:r>
            <a:r>
              <a:rPr lang="en-US" sz="1800" i="1" dirty="0"/>
              <a:t>u</a:t>
            </a:r>
            <a:r>
              <a:rPr lang="en-US" sz="1800" dirty="0"/>
              <a:t> in </a:t>
            </a:r>
            <a:r>
              <a:rPr lang="en-US" sz="1800" i="1" dirty="0"/>
              <a:t>V</a:t>
            </a:r>
            <a:r>
              <a:rPr lang="en-US" sz="1800" dirty="0"/>
              <a:t>, time interval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p>
          <a:p>
            <a:pPr marL="0" indent="0">
              <a:buFont typeface="Arial"/>
              <a:buNone/>
            </a:pPr>
            <a:r>
              <a:rPr lang="en-US" sz="1800" dirty="0"/>
              <a:t>Output: earliest arrival from </a:t>
            </a:r>
            <a:r>
              <a:rPr lang="en-US" sz="1800" i="1" dirty="0"/>
              <a:t>u </a:t>
            </a:r>
            <a:r>
              <a:rPr lang="en-US" sz="1800" dirty="0"/>
              <a:t>to every vertex </a:t>
            </a:r>
            <a:r>
              <a:rPr lang="en-US" sz="1800" i="1" dirty="0"/>
              <a:t>v</a:t>
            </a:r>
            <a:r>
              <a:rPr lang="en-US" sz="1800" dirty="0"/>
              <a:t> in V within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r>
              <a:rPr lang="en-US" sz="1800" i="1" dirty="0"/>
              <a:t> </a:t>
            </a:r>
            <a:endParaRPr lang="en-US" sz="1800" dirty="0"/>
          </a:p>
        </p:txBody>
      </p:sp>
      <p:sp>
        <p:nvSpPr>
          <p:cNvPr id="9" name="TextBox 8">
            <a:extLst>
              <a:ext uri="{FF2B5EF4-FFF2-40B4-BE49-F238E27FC236}">
                <a16:creationId xmlns:a16="http://schemas.microsoft.com/office/drawing/2014/main" id="{261329C2-16A5-37B8-DBA3-1F0C141A5FCF}"/>
              </a:ext>
            </a:extLst>
          </p:cNvPr>
          <p:cNvSpPr txBox="1"/>
          <p:nvPr/>
        </p:nvSpPr>
        <p:spPr>
          <a:xfrm>
            <a:off x="71009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a</a:t>
            </a:r>
          </a:p>
        </p:txBody>
      </p:sp>
      <p:sp>
        <p:nvSpPr>
          <p:cNvPr id="10" name="TextBox 9">
            <a:extLst>
              <a:ext uri="{FF2B5EF4-FFF2-40B4-BE49-F238E27FC236}">
                <a16:creationId xmlns:a16="http://schemas.microsoft.com/office/drawing/2014/main" id="{EAB28EFB-DA38-C21C-D096-0831302C4672}"/>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16" name="Group 15">
            <a:extLst>
              <a:ext uri="{FF2B5EF4-FFF2-40B4-BE49-F238E27FC236}">
                <a16:creationId xmlns:a16="http://schemas.microsoft.com/office/drawing/2014/main" id="{7C83D075-58C5-575F-ADB5-81F80B8EE282}"/>
              </a:ext>
            </a:extLst>
          </p:cNvPr>
          <p:cNvGrpSpPr/>
          <p:nvPr/>
        </p:nvGrpSpPr>
        <p:grpSpPr>
          <a:xfrm>
            <a:off x="1661775" y="5656094"/>
            <a:ext cx="3973741" cy="450663"/>
            <a:chOff x="1661775" y="5656094"/>
            <a:chExt cx="3973741" cy="450663"/>
          </a:xfrm>
        </p:grpSpPr>
        <p:sp>
          <p:nvSpPr>
            <p:cNvPr id="23" name="Rectangle 22">
              <a:extLst>
                <a:ext uri="{FF2B5EF4-FFF2-40B4-BE49-F238E27FC236}">
                  <a16:creationId xmlns:a16="http://schemas.microsoft.com/office/drawing/2014/main" id="{EE3F6CC1-4FE5-46F8-BEAA-C2386B27F80F}"/>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24" name="Rectangle 23">
              <a:extLst>
                <a:ext uri="{FF2B5EF4-FFF2-40B4-BE49-F238E27FC236}">
                  <a16:creationId xmlns:a16="http://schemas.microsoft.com/office/drawing/2014/main" id="{CE858B12-FAE9-303D-CA31-3FBA9A94A0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rgbClr val="040C28"/>
                  </a:solidFill>
                  <a:effectLst/>
                  <a:latin typeface="Calibri" panose="020F0502020204030204" pitchFamily="34" charset="0"/>
                  <a:cs typeface="Calibri" panose="020F0502020204030204" pitchFamily="34" charset="0"/>
                </a:rPr>
                <a:t>∞</a:t>
              </a:r>
              <a:endParaRPr lang="en-US" sz="2400" dirty="0">
                <a:solidFill>
                  <a:schemeClr val="tx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619502D5-6E18-FD49-EB9A-1EE5ECF6F5E1}"/>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B3F938B7-575A-2321-6269-D41E73C8B1E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2AD0E91C-32A8-9934-257E-9693F3A746D7}"/>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B87DAB7E-6FE9-2D15-12BD-6EE8EA230C1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7A9EDC87-9100-4530-FF72-46CA376ACE74}"/>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53" name="TextBox 52">
            <a:extLst>
              <a:ext uri="{FF2B5EF4-FFF2-40B4-BE49-F238E27FC236}">
                <a16:creationId xmlns:a16="http://schemas.microsoft.com/office/drawing/2014/main" id="{827B65B9-B9AD-D763-FA8D-EBAC508C3B22}"/>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4" name="TextBox 53">
            <a:extLst>
              <a:ext uri="{FF2B5EF4-FFF2-40B4-BE49-F238E27FC236}">
                <a16:creationId xmlns:a16="http://schemas.microsoft.com/office/drawing/2014/main" id="{6CF21D6D-BA8C-DB1F-5E0D-0E89C45EF6A2}"/>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grpSp>
        <p:nvGrpSpPr>
          <p:cNvPr id="55" name="Group 54">
            <a:extLst>
              <a:ext uri="{FF2B5EF4-FFF2-40B4-BE49-F238E27FC236}">
                <a16:creationId xmlns:a16="http://schemas.microsoft.com/office/drawing/2014/main" id="{674DC95F-5B40-B9FD-EB46-28582B10D725}"/>
              </a:ext>
            </a:extLst>
          </p:cNvPr>
          <p:cNvGrpSpPr/>
          <p:nvPr/>
        </p:nvGrpSpPr>
        <p:grpSpPr>
          <a:xfrm>
            <a:off x="7091255" y="5656094"/>
            <a:ext cx="3973741" cy="450663"/>
            <a:chOff x="1661775" y="5656094"/>
            <a:chExt cx="3973741" cy="450663"/>
          </a:xfrm>
        </p:grpSpPr>
        <p:sp>
          <p:nvSpPr>
            <p:cNvPr id="57" name="Rectangle 56">
              <a:extLst>
                <a:ext uri="{FF2B5EF4-FFF2-40B4-BE49-F238E27FC236}">
                  <a16:creationId xmlns:a16="http://schemas.microsoft.com/office/drawing/2014/main" id="{54BA8A23-0C42-282F-34BE-020FA85D58F7}"/>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60687ADD-FAEB-3560-D66E-175843FFD611}"/>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59" name="Rectangle 58">
              <a:extLst>
                <a:ext uri="{FF2B5EF4-FFF2-40B4-BE49-F238E27FC236}">
                  <a16:creationId xmlns:a16="http://schemas.microsoft.com/office/drawing/2014/main" id="{C2E2AF4A-4836-3506-96DB-C47469F4D0F0}"/>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674F71C-2548-71D0-BB64-92728260C0F1}"/>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21CA026-0C1B-3F47-7FE2-91ED18098612}"/>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2302C7F8-A527-676D-5758-5ABA8A1338C0}"/>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E32EDAA5-0ED5-D941-03B9-5B01C91685EC}"/>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70" name="TextBox 69">
            <a:extLst>
              <a:ext uri="{FF2B5EF4-FFF2-40B4-BE49-F238E27FC236}">
                <a16:creationId xmlns:a16="http://schemas.microsoft.com/office/drawing/2014/main" id="{9CCE9F2A-069A-8A02-913C-BB5DE312933F}"/>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71" name="TextBox 70">
            <a:extLst>
              <a:ext uri="{FF2B5EF4-FFF2-40B4-BE49-F238E27FC236}">
                <a16:creationId xmlns:a16="http://schemas.microsoft.com/office/drawing/2014/main" id="{283597E0-BB69-7BB1-3DF4-4982EBB4D104}"/>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72" name="Slide Number Placeholder 1">
            <a:extLst>
              <a:ext uri="{FF2B5EF4-FFF2-40B4-BE49-F238E27FC236}">
                <a16:creationId xmlns:a16="http://schemas.microsoft.com/office/drawing/2014/main" id="{4213F4AC-871D-16D0-E6DD-6DA7564AADC6}"/>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54</a:t>
            </a:fld>
            <a:endParaRPr lang="en-US" dirty="0"/>
          </a:p>
        </p:txBody>
      </p:sp>
      <p:sp>
        <p:nvSpPr>
          <p:cNvPr id="74" name="Rectangle 73">
            <a:extLst>
              <a:ext uri="{FF2B5EF4-FFF2-40B4-BE49-F238E27FC236}">
                <a16:creationId xmlns:a16="http://schemas.microsoft.com/office/drawing/2014/main" id="{4A36EC1F-5744-8AA5-990B-65B4C96C432D}"/>
              </a:ext>
            </a:extLst>
          </p:cNvPr>
          <p:cNvSpPr/>
          <p:nvPr/>
        </p:nvSpPr>
        <p:spPr>
          <a:xfrm>
            <a:off x="744725" y="5342435"/>
            <a:ext cx="5207662" cy="13712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2BE308CA-725A-0A3E-4458-C41EC7C547E6}"/>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7027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8D45C32E-463D-B27B-2227-C575F5C392D4}"/>
              </a:ext>
            </a:extLst>
          </p:cNvPr>
          <p:cNvGrpSpPr/>
          <p:nvPr/>
        </p:nvGrpSpPr>
        <p:grpSpPr>
          <a:xfrm>
            <a:off x="917397" y="1996166"/>
            <a:ext cx="9978639" cy="2437532"/>
            <a:chOff x="917397" y="1996166"/>
            <a:chExt cx="9978639" cy="2437532"/>
          </a:xfrm>
        </p:grpSpPr>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a:off x="1518169" y="1945276"/>
            <a:ext cx="710858" cy="314418"/>
          </a:xfrm>
          <a:prstGeom prst="rect">
            <a:avLst/>
          </a:prstGeom>
        </p:spPr>
      </p:pic>
      <p:sp>
        <p:nvSpPr>
          <p:cNvPr id="7" name="TextBox 6">
            <a:extLst>
              <a:ext uri="{FF2B5EF4-FFF2-40B4-BE49-F238E27FC236}">
                <a16:creationId xmlns:a16="http://schemas.microsoft.com/office/drawing/2014/main" id="{DEFF6A6E-B461-5AD8-04D5-4BA53C194435}"/>
              </a:ext>
            </a:extLst>
          </p:cNvPr>
          <p:cNvSpPr txBox="1"/>
          <p:nvPr/>
        </p:nvSpPr>
        <p:spPr>
          <a:xfrm>
            <a:off x="798176" y="4670903"/>
            <a:ext cx="6346529" cy="646331"/>
          </a:xfrm>
          <a:prstGeom prst="rect">
            <a:avLst/>
          </a:prstGeom>
          <a:noFill/>
        </p:spPr>
        <p:txBody>
          <a:bodyPr wrap="square">
            <a:spAutoFit/>
          </a:bodyPr>
          <a:lstStyle/>
          <a:p>
            <a:pPr marL="0" indent="0">
              <a:buFont typeface="Arial"/>
              <a:buNone/>
            </a:pPr>
            <a:r>
              <a:rPr lang="en-US" sz="1800" dirty="0"/>
              <a:t>Input: graph </a:t>
            </a:r>
            <a:r>
              <a:rPr lang="en-US" sz="1800" i="1" dirty="0"/>
              <a:t>G</a:t>
            </a:r>
            <a:r>
              <a:rPr lang="en-US" sz="1800" dirty="0"/>
              <a:t>,</a:t>
            </a:r>
            <a:r>
              <a:rPr lang="en-US" sz="1800" dirty="0">
                <a:solidFill>
                  <a:srgbClr val="FF0000"/>
                </a:solidFill>
              </a:rPr>
              <a:t> </a:t>
            </a:r>
            <a:r>
              <a:rPr lang="en-US" sz="1800" b="1" dirty="0">
                <a:solidFill>
                  <a:srgbClr val="FF0000"/>
                </a:solidFill>
              </a:rPr>
              <a:t>source vertex </a:t>
            </a:r>
            <a:r>
              <a:rPr lang="en-US" sz="1800" b="1" i="1" dirty="0">
                <a:solidFill>
                  <a:srgbClr val="FF0000"/>
                </a:solidFill>
              </a:rPr>
              <a:t>u</a:t>
            </a:r>
            <a:r>
              <a:rPr lang="en-US" sz="1800" b="1" dirty="0">
                <a:solidFill>
                  <a:srgbClr val="FF0000"/>
                </a:solidFill>
              </a:rPr>
              <a:t> in </a:t>
            </a:r>
            <a:r>
              <a:rPr lang="en-US" sz="1800" b="1" i="1" dirty="0">
                <a:solidFill>
                  <a:srgbClr val="FF0000"/>
                </a:solidFill>
              </a:rPr>
              <a:t>V</a:t>
            </a:r>
            <a:r>
              <a:rPr lang="en-US" sz="1800" dirty="0"/>
              <a:t>, time interval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p>
          <a:p>
            <a:pPr marL="0" indent="0">
              <a:buFont typeface="Arial"/>
              <a:buNone/>
            </a:pPr>
            <a:r>
              <a:rPr lang="en-US" sz="1800" dirty="0"/>
              <a:t>Output: earliest arrival from </a:t>
            </a:r>
            <a:r>
              <a:rPr lang="en-US" sz="1800" i="1" dirty="0"/>
              <a:t>u </a:t>
            </a:r>
            <a:r>
              <a:rPr lang="en-US" sz="1800" dirty="0"/>
              <a:t>to every vertex </a:t>
            </a:r>
            <a:r>
              <a:rPr lang="en-US" sz="1800" i="1" dirty="0"/>
              <a:t>v</a:t>
            </a:r>
            <a:r>
              <a:rPr lang="en-US" sz="1800" dirty="0"/>
              <a:t> in V within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r>
              <a:rPr lang="en-US" sz="1800" i="1" dirty="0"/>
              <a:t> </a:t>
            </a:r>
            <a:endParaRPr lang="en-US" sz="1800" dirty="0"/>
          </a:p>
        </p:txBody>
      </p:sp>
      <p:sp>
        <p:nvSpPr>
          <p:cNvPr id="9" name="TextBox 8">
            <a:extLst>
              <a:ext uri="{FF2B5EF4-FFF2-40B4-BE49-F238E27FC236}">
                <a16:creationId xmlns:a16="http://schemas.microsoft.com/office/drawing/2014/main" id="{261329C2-16A5-37B8-DBA3-1F0C141A5FCF}"/>
              </a:ext>
            </a:extLst>
          </p:cNvPr>
          <p:cNvSpPr txBox="1"/>
          <p:nvPr/>
        </p:nvSpPr>
        <p:spPr>
          <a:xfrm>
            <a:off x="710097" y="5611548"/>
            <a:ext cx="1141097" cy="523220"/>
          </a:xfrm>
          <a:prstGeom prst="rect">
            <a:avLst/>
          </a:prstGeom>
          <a:noFill/>
        </p:spPr>
        <p:txBody>
          <a:bodyPr wrap="square">
            <a:spAutoFit/>
          </a:bodyPr>
          <a:lstStyle/>
          <a:p>
            <a:r>
              <a:rPr lang="en-US" sz="2800" b="1" i="1" dirty="0">
                <a:solidFill>
                  <a:srgbClr val="FF0000"/>
                </a:solidFill>
              </a:rPr>
              <a:t>u </a:t>
            </a:r>
            <a:r>
              <a:rPr lang="en-US" sz="2800" b="1" dirty="0">
                <a:solidFill>
                  <a:srgbClr val="FF0000"/>
                </a:solidFill>
              </a:rPr>
              <a:t>= a</a:t>
            </a:r>
          </a:p>
        </p:txBody>
      </p:sp>
      <p:sp>
        <p:nvSpPr>
          <p:cNvPr id="10" name="TextBox 9">
            <a:extLst>
              <a:ext uri="{FF2B5EF4-FFF2-40B4-BE49-F238E27FC236}">
                <a16:creationId xmlns:a16="http://schemas.microsoft.com/office/drawing/2014/main" id="{EAB28EFB-DA38-C21C-D096-0831302C4672}"/>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16" name="Group 15">
            <a:extLst>
              <a:ext uri="{FF2B5EF4-FFF2-40B4-BE49-F238E27FC236}">
                <a16:creationId xmlns:a16="http://schemas.microsoft.com/office/drawing/2014/main" id="{7C83D075-58C5-575F-ADB5-81F80B8EE282}"/>
              </a:ext>
            </a:extLst>
          </p:cNvPr>
          <p:cNvGrpSpPr/>
          <p:nvPr/>
        </p:nvGrpSpPr>
        <p:grpSpPr>
          <a:xfrm>
            <a:off x="1661775" y="5656094"/>
            <a:ext cx="3973741" cy="450663"/>
            <a:chOff x="1661775" y="5656094"/>
            <a:chExt cx="3973741" cy="450663"/>
          </a:xfrm>
        </p:grpSpPr>
        <p:sp>
          <p:nvSpPr>
            <p:cNvPr id="23" name="Rectangle 22">
              <a:extLst>
                <a:ext uri="{FF2B5EF4-FFF2-40B4-BE49-F238E27FC236}">
                  <a16:creationId xmlns:a16="http://schemas.microsoft.com/office/drawing/2014/main" id="{EE3F6CC1-4FE5-46F8-BEAA-C2386B27F80F}"/>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24" name="Rectangle 23">
              <a:extLst>
                <a:ext uri="{FF2B5EF4-FFF2-40B4-BE49-F238E27FC236}">
                  <a16:creationId xmlns:a16="http://schemas.microsoft.com/office/drawing/2014/main" id="{CE858B12-FAE9-303D-CA31-3FBA9A94A0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rgbClr val="040C28"/>
                  </a:solidFill>
                  <a:effectLst/>
                  <a:latin typeface="Calibri" panose="020F0502020204030204" pitchFamily="34" charset="0"/>
                  <a:cs typeface="Calibri" panose="020F0502020204030204" pitchFamily="34" charset="0"/>
                </a:rPr>
                <a:t>∞</a:t>
              </a:r>
              <a:endParaRPr lang="en-US" sz="2400" dirty="0">
                <a:solidFill>
                  <a:schemeClr val="tx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619502D5-6E18-FD49-EB9A-1EE5ECF6F5E1}"/>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B3F938B7-575A-2321-6269-D41E73C8B1E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2AD0E91C-32A8-9934-257E-9693F3A746D7}"/>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B87DAB7E-6FE9-2D15-12BD-6EE8EA230C1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7A9EDC87-9100-4530-FF72-46CA376ACE74}"/>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53" name="TextBox 52">
            <a:extLst>
              <a:ext uri="{FF2B5EF4-FFF2-40B4-BE49-F238E27FC236}">
                <a16:creationId xmlns:a16="http://schemas.microsoft.com/office/drawing/2014/main" id="{827B65B9-B9AD-D763-FA8D-EBAC508C3B22}"/>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4" name="TextBox 53">
            <a:extLst>
              <a:ext uri="{FF2B5EF4-FFF2-40B4-BE49-F238E27FC236}">
                <a16:creationId xmlns:a16="http://schemas.microsoft.com/office/drawing/2014/main" id="{6CF21D6D-BA8C-DB1F-5E0D-0E89C45EF6A2}"/>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grpSp>
        <p:nvGrpSpPr>
          <p:cNvPr id="55" name="Group 54">
            <a:extLst>
              <a:ext uri="{FF2B5EF4-FFF2-40B4-BE49-F238E27FC236}">
                <a16:creationId xmlns:a16="http://schemas.microsoft.com/office/drawing/2014/main" id="{674DC95F-5B40-B9FD-EB46-28582B10D725}"/>
              </a:ext>
            </a:extLst>
          </p:cNvPr>
          <p:cNvGrpSpPr/>
          <p:nvPr/>
        </p:nvGrpSpPr>
        <p:grpSpPr>
          <a:xfrm>
            <a:off x="7091255" y="5656094"/>
            <a:ext cx="3973741" cy="450663"/>
            <a:chOff x="1661775" y="5656094"/>
            <a:chExt cx="3973741" cy="450663"/>
          </a:xfrm>
        </p:grpSpPr>
        <p:sp>
          <p:nvSpPr>
            <p:cNvPr id="57" name="Rectangle 56">
              <a:extLst>
                <a:ext uri="{FF2B5EF4-FFF2-40B4-BE49-F238E27FC236}">
                  <a16:creationId xmlns:a16="http://schemas.microsoft.com/office/drawing/2014/main" id="{54BA8A23-0C42-282F-34BE-020FA85D58F7}"/>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60687ADD-FAEB-3560-D66E-175843FFD611}"/>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59" name="Rectangle 58">
              <a:extLst>
                <a:ext uri="{FF2B5EF4-FFF2-40B4-BE49-F238E27FC236}">
                  <a16:creationId xmlns:a16="http://schemas.microsoft.com/office/drawing/2014/main" id="{C2E2AF4A-4836-3506-96DB-C47469F4D0F0}"/>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674F71C-2548-71D0-BB64-92728260C0F1}"/>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21CA026-0C1B-3F47-7FE2-91ED18098612}"/>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2302C7F8-A527-676D-5758-5ABA8A1338C0}"/>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E32EDAA5-0ED5-D941-03B9-5B01C91685EC}"/>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70" name="TextBox 69">
            <a:extLst>
              <a:ext uri="{FF2B5EF4-FFF2-40B4-BE49-F238E27FC236}">
                <a16:creationId xmlns:a16="http://schemas.microsoft.com/office/drawing/2014/main" id="{9CCE9F2A-069A-8A02-913C-BB5DE312933F}"/>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71" name="TextBox 70">
            <a:extLst>
              <a:ext uri="{FF2B5EF4-FFF2-40B4-BE49-F238E27FC236}">
                <a16:creationId xmlns:a16="http://schemas.microsoft.com/office/drawing/2014/main" id="{283597E0-BB69-7BB1-3DF4-4982EBB4D104}"/>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72" name="Slide Number Placeholder 1">
            <a:extLst>
              <a:ext uri="{FF2B5EF4-FFF2-40B4-BE49-F238E27FC236}">
                <a16:creationId xmlns:a16="http://schemas.microsoft.com/office/drawing/2014/main" id="{4213F4AC-871D-16D0-E6DD-6DA7564AADC6}"/>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55</a:t>
            </a:fld>
            <a:endParaRPr lang="en-US" dirty="0"/>
          </a:p>
        </p:txBody>
      </p:sp>
      <p:sp>
        <p:nvSpPr>
          <p:cNvPr id="74" name="Rectangle 73">
            <a:extLst>
              <a:ext uri="{FF2B5EF4-FFF2-40B4-BE49-F238E27FC236}">
                <a16:creationId xmlns:a16="http://schemas.microsoft.com/office/drawing/2014/main" id="{4A36EC1F-5744-8AA5-990B-65B4C96C432D}"/>
              </a:ext>
            </a:extLst>
          </p:cNvPr>
          <p:cNvSpPr/>
          <p:nvPr/>
        </p:nvSpPr>
        <p:spPr>
          <a:xfrm>
            <a:off x="1611263" y="5342435"/>
            <a:ext cx="4341124" cy="13712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2BE308CA-725A-0A3E-4458-C41EC7C547E6}"/>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60895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8D45C32E-463D-B27B-2227-C575F5C392D4}"/>
              </a:ext>
            </a:extLst>
          </p:cNvPr>
          <p:cNvGrpSpPr/>
          <p:nvPr/>
        </p:nvGrpSpPr>
        <p:grpSpPr>
          <a:xfrm>
            <a:off x="917397" y="1996166"/>
            <a:ext cx="9978639" cy="2437532"/>
            <a:chOff x="917397" y="1996166"/>
            <a:chExt cx="9978639" cy="2437532"/>
          </a:xfrm>
        </p:grpSpPr>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a:off x="1518169" y="1945276"/>
            <a:ext cx="710858" cy="314418"/>
          </a:xfrm>
          <a:prstGeom prst="rect">
            <a:avLst/>
          </a:prstGeom>
        </p:spPr>
      </p:pic>
      <p:sp>
        <p:nvSpPr>
          <p:cNvPr id="7" name="TextBox 6">
            <a:extLst>
              <a:ext uri="{FF2B5EF4-FFF2-40B4-BE49-F238E27FC236}">
                <a16:creationId xmlns:a16="http://schemas.microsoft.com/office/drawing/2014/main" id="{DEFF6A6E-B461-5AD8-04D5-4BA53C194435}"/>
              </a:ext>
            </a:extLst>
          </p:cNvPr>
          <p:cNvSpPr txBox="1"/>
          <p:nvPr/>
        </p:nvSpPr>
        <p:spPr>
          <a:xfrm>
            <a:off x="798176" y="4670903"/>
            <a:ext cx="6346529" cy="646331"/>
          </a:xfrm>
          <a:prstGeom prst="rect">
            <a:avLst/>
          </a:prstGeom>
          <a:noFill/>
        </p:spPr>
        <p:txBody>
          <a:bodyPr wrap="square">
            <a:spAutoFit/>
          </a:bodyPr>
          <a:lstStyle/>
          <a:p>
            <a:pPr marL="0" indent="0">
              <a:buFont typeface="Arial"/>
              <a:buNone/>
            </a:pPr>
            <a:r>
              <a:rPr lang="en-US" sz="1800" dirty="0"/>
              <a:t>Input: graph </a:t>
            </a:r>
            <a:r>
              <a:rPr lang="en-US" sz="1800" i="1" dirty="0"/>
              <a:t>G</a:t>
            </a:r>
            <a:r>
              <a:rPr lang="en-US" sz="1800" dirty="0"/>
              <a:t>, source vertex </a:t>
            </a:r>
            <a:r>
              <a:rPr lang="en-US" sz="1800" i="1" dirty="0"/>
              <a:t>u</a:t>
            </a:r>
            <a:r>
              <a:rPr lang="en-US" sz="1800" dirty="0"/>
              <a:t> in </a:t>
            </a:r>
            <a:r>
              <a:rPr lang="en-US" sz="1800" i="1" dirty="0"/>
              <a:t>V</a:t>
            </a:r>
            <a:r>
              <a:rPr lang="en-US" sz="1800" dirty="0"/>
              <a:t>, </a:t>
            </a:r>
            <a:r>
              <a:rPr lang="en-US" sz="1800" b="1" dirty="0">
                <a:solidFill>
                  <a:srgbClr val="FF0000"/>
                </a:solidFill>
              </a:rPr>
              <a:t>time interval [</a:t>
            </a:r>
            <a:r>
              <a:rPr lang="en-US" sz="1800" b="1" dirty="0" err="1">
                <a:solidFill>
                  <a:srgbClr val="FF0000"/>
                </a:solidFill>
              </a:rPr>
              <a:t>t</a:t>
            </a:r>
            <a:r>
              <a:rPr lang="en-US" sz="1800" b="1" baseline="-25000" dirty="0" err="1">
                <a:solidFill>
                  <a:srgbClr val="FF0000"/>
                </a:solidFill>
              </a:rPr>
              <a:t>s</a:t>
            </a:r>
            <a:r>
              <a:rPr lang="en-US" sz="1800" b="1" dirty="0">
                <a:solidFill>
                  <a:srgbClr val="FF0000"/>
                </a:solidFill>
              </a:rPr>
              <a:t>, </a:t>
            </a:r>
            <a:r>
              <a:rPr lang="en-US" sz="1800" b="1" dirty="0" err="1">
                <a:solidFill>
                  <a:srgbClr val="FF0000"/>
                </a:solidFill>
              </a:rPr>
              <a:t>t</a:t>
            </a:r>
            <a:r>
              <a:rPr lang="en-US" sz="1800" b="1" baseline="-25000" dirty="0" err="1">
                <a:solidFill>
                  <a:srgbClr val="FF0000"/>
                </a:solidFill>
              </a:rPr>
              <a:t>e</a:t>
            </a:r>
            <a:r>
              <a:rPr lang="en-US" sz="1800" b="1" dirty="0">
                <a:solidFill>
                  <a:srgbClr val="FF0000"/>
                </a:solidFill>
              </a:rPr>
              <a:t>]</a:t>
            </a:r>
          </a:p>
          <a:p>
            <a:pPr marL="0" indent="0">
              <a:buFont typeface="Arial"/>
              <a:buNone/>
            </a:pPr>
            <a:r>
              <a:rPr lang="en-US" sz="1800" dirty="0"/>
              <a:t>Output: earliest arrival from </a:t>
            </a:r>
            <a:r>
              <a:rPr lang="en-US" sz="1800" i="1" dirty="0"/>
              <a:t>u </a:t>
            </a:r>
            <a:r>
              <a:rPr lang="en-US" sz="1800" dirty="0"/>
              <a:t>to every vertex </a:t>
            </a:r>
            <a:r>
              <a:rPr lang="en-US" sz="1800" i="1" dirty="0"/>
              <a:t>v</a:t>
            </a:r>
            <a:r>
              <a:rPr lang="en-US" sz="1800" dirty="0"/>
              <a:t> in V within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r>
              <a:rPr lang="en-US" sz="1800" i="1" dirty="0"/>
              <a:t> </a:t>
            </a:r>
            <a:endParaRPr lang="en-US" sz="1800" dirty="0"/>
          </a:p>
        </p:txBody>
      </p:sp>
      <p:sp>
        <p:nvSpPr>
          <p:cNvPr id="9" name="TextBox 8">
            <a:extLst>
              <a:ext uri="{FF2B5EF4-FFF2-40B4-BE49-F238E27FC236}">
                <a16:creationId xmlns:a16="http://schemas.microsoft.com/office/drawing/2014/main" id="{261329C2-16A5-37B8-DBA3-1F0C141A5FCF}"/>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10" name="TextBox 9">
            <a:extLst>
              <a:ext uri="{FF2B5EF4-FFF2-40B4-BE49-F238E27FC236}">
                <a16:creationId xmlns:a16="http://schemas.microsoft.com/office/drawing/2014/main" id="{EAB28EFB-DA38-C21C-D096-0831302C4672}"/>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16" name="Group 15">
            <a:extLst>
              <a:ext uri="{FF2B5EF4-FFF2-40B4-BE49-F238E27FC236}">
                <a16:creationId xmlns:a16="http://schemas.microsoft.com/office/drawing/2014/main" id="{7C83D075-58C5-575F-ADB5-81F80B8EE282}"/>
              </a:ext>
            </a:extLst>
          </p:cNvPr>
          <p:cNvGrpSpPr/>
          <p:nvPr/>
        </p:nvGrpSpPr>
        <p:grpSpPr>
          <a:xfrm>
            <a:off x="1661775" y="5656094"/>
            <a:ext cx="3973741" cy="450663"/>
            <a:chOff x="1661775" y="5656094"/>
            <a:chExt cx="3973741" cy="450663"/>
          </a:xfrm>
        </p:grpSpPr>
        <p:sp>
          <p:nvSpPr>
            <p:cNvPr id="23" name="Rectangle 22">
              <a:extLst>
                <a:ext uri="{FF2B5EF4-FFF2-40B4-BE49-F238E27FC236}">
                  <a16:creationId xmlns:a16="http://schemas.microsoft.com/office/drawing/2014/main" id="{EE3F6CC1-4FE5-46F8-BEAA-C2386B27F80F}"/>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24" name="Rectangle 23">
              <a:extLst>
                <a:ext uri="{FF2B5EF4-FFF2-40B4-BE49-F238E27FC236}">
                  <a16:creationId xmlns:a16="http://schemas.microsoft.com/office/drawing/2014/main" id="{CE858B12-FAE9-303D-CA31-3FBA9A94A0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rgbClr val="040C28"/>
                  </a:solidFill>
                  <a:effectLst/>
                  <a:latin typeface="Calibri" panose="020F0502020204030204" pitchFamily="34" charset="0"/>
                  <a:cs typeface="Calibri" panose="020F0502020204030204" pitchFamily="34" charset="0"/>
                </a:rPr>
                <a:t>∞</a:t>
              </a:r>
              <a:endParaRPr lang="en-US" sz="2400" dirty="0">
                <a:solidFill>
                  <a:schemeClr val="tx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619502D5-6E18-FD49-EB9A-1EE5ECF6F5E1}"/>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B3F938B7-575A-2321-6269-D41E73C8B1E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2AD0E91C-32A8-9934-257E-9693F3A746D7}"/>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B87DAB7E-6FE9-2D15-12BD-6EE8EA230C1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7A9EDC87-9100-4530-FF72-46CA376ACE74}"/>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53" name="TextBox 52">
            <a:extLst>
              <a:ext uri="{FF2B5EF4-FFF2-40B4-BE49-F238E27FC236}">
                <a16:creationId xmlns:a16="http://schemas.microsoft.com/office/drawing/2014/main" id="{827B65B9-B9AD-D763-FA8D-EBAC508C3B22}"/>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4" name="TextBox 53">
            <a:extLst>
              <a:ext uri="{FF2B5EF4-FFF2-40B4-BE49-F238E27FC236}">
                <a16:creationId xmlns:a16="http://schemas.microsoft.com/office/drawing/2014/main" id="{6CF21D6D-BA8C-DB1F-5E0D-0E89C45EF6A2}"/>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grpSp>
        <p:nvGrpSpPr>
          <p:cNvPr id="55" name="Group 54">
            <a:extLst>
              <a:ext uri="{FF2B5EF4-FFF2-40B4-BE49-F238E27FC236}">
                <a16:creationId xmlns:a16="http://schemas.microsoft.com/office/drawing/2014/main" id="{674DC95F-5B40-B9FD-EB46-28582B10D725}"/>
              </a:ext>
            </a:extLst>
          </p:cNvPr>
          <p:cNvGrpSpPr/>
          <p:nvPr/>
        </p:nvGrpSpPr>
        <p:grpSpPr>
          <a:xfrm>
            <a:off x="7091255" y="5656094"/>
            <a:ext cx="3973741" cy="450663"/>
            <a:chOff x="1661775" y="5656094"/>
            <a:chExt cx="3973741" cy="450663"/>
          </a:xfrm>
        </p:grpSpPr>
        <p:sp>
          <p:nvSpPr>
            <p:cNvPr id="57" name="Rectangle 56">
              <a:extLst>
                <a:ext uri="{FF2B5EF4-FFF2-40B4-BE49-F238E27FC236}">
                  <a16:creationId xmlns:a16="http://schemas.microsoft.com/office/drawing/2014/main" id="{54BA8A23-0C42-282F-34BE-020FA85D58F7}"/>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60687ADD-FAEB-3560-D66E-175843FFD611}"/>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59" name="Rectangle 58">
              <a:extLst>
                <a:ext uri="{FF2B5EF4-FFF2-40B4-BE49-F238E27FC236}">
                  <a16:creationId xmlns:a16="http://schemas.microsoft.com/office/drawing/2014/main" id="{C2E2AF4A-4836-3506-96DB-C47469F4D0F0}"/>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674F71C-2548-71D0-BB64-92728260C0F1}"/>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21CA026-0C1B-3F47-7FE2-91ED18098612}"/>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2302C7F8-A527-676D-5758-5ABA8A1338C0}"/>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E32EDAA5-0ED5-D941-03B9-5B01C91685EC}"/>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70" name="TextBox 69">
            <a:extLst>
              <a:ext uri="{FF2B5EF4-FFF2-40B4-BE49-F238E27FC236}">
                <a16:creationId xmlns:a16="http://schemas.microsoft.com/office/drawing/2014/main" id="{9CCE9F2A-069A-8A02-913C-BB5DE312933F}"/>
              </a:ext>
            </a:extLst>
          </p:cNvPr>
          <p:cNvSpPr txBox="1"/>
          <p:nvPr/>
        </p:nvSpPr>
        <p:spPr>
          <a:xfrm>
            <a:off x="2359670" y="6190467"/>
            <a:ext cx="2450896" cy="523220"/>
          </a:xfrm>
          <a:prstGeom prst="rect">
            <a:avLst/>
          </a:prstGeom>
          <a:noFill/>
        </p:spPr>
        <p:txBody>
          <a:bodyPr wrap="square">
            <a:spAutoFit/>
          </a:bodyPr>
          <a:lstStyle/>
          <a:p>
            <a:r>
              <a:rPr lang="en-US" sz="2800" b="1" dirty="0">
                <a:solidFill>
                  <a:srgbClr val="FF0000"/>
                </a:solidFill>
              </a:rPr>
              <a:t>[</a:t>
            </a:r>
            <a:r>
              <a:rPr lang="en-US" sz="2800" b="1" dirty="0" err="1">
                <a:solidFill>
                  <a:srgbClr val="FF0000"/>
                </a:solidFill>
              </a:rPr>
              <a:t>t</a:t>
            </a:r>
            <a:r>
              <a:rPr lang="en-US" sz="2800" b="1" baseline="-25000" dirty="0" err="1">
                <a:solidFill>
                  <a:srgbClr val="FF0000"/>
                </a:solidFill>
              </a:rPr>
              <a:t>s</a:t>
            </a:r>
            <a:r>
              <a:rPr lang="en-US" sz="2800" b="1" dirty="0">
                <a:solidFill>
                  <a:srgbClr val="FF0000"/>
                </a:solidFill>
              </a:rPr>
              <a:t>, </a:t>
            </a:r>
            <a:r>
              <a:rPr lang="en-US" sz="2800" b="1" dirty="0" err="1">
                <a:solidFill>
                  <a:srgbClr val="FF0000"/>
                </a:solidFill>
              </a:rPr>
              <a:t>t</a:t>
            </a:r>
            <a:r>
              <a:rPr lang="en-US" sz="2800" b="1" baseline="-25000" dirty="0" err="1">
                <a:solidFill>
                  <a:srgbClr val="FF0000"/>
                </a:solidFill>
              </a:rPr>
              <a:t>e</a:t>
            </a:r>
            <a:r>
              <a:rPr lang="en-US" sz="2800" b="1" dirty="0">
                <a:solidFill>
                  <a:srgbClr val="FF0000"/>
                </a:solidFill>
              </a:rPr>
              <a:t>] = [1,15]</a:t>
            </a:r>
          </a:p>
        </p:txBody>
      </p:sp>
      <p:sp>
        <p:nvSpPr>
          <p:cNvPr id="71" name="TextBox 70">
            <a:extLst>
              <a:ext uri="{FF2B5EF4-FFF2-40B4-BE49-F238E27FC236}">
                <a16:creationId xmlns:a16="http://schemas.microsoft.com/office/drawing/2014/main" id="{283597E0-BB69-7BB1-3DF4-4982EBB4D104}"/>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72" name="Slide Number Placeholder 1">
            <a:extLst>
              <a:ext uri="{FF2B5EF4-FFF2-40B4-BE49-F238E27FC236}">
                <a16:creationId xmlns:a16="http://schemas.microsoft.com/office/drawing/2014/main" id="{4213F4AC-871D-16D0-E6DD-6DA7564AADC6}"/>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56</a:t>
            </a:fld>
            <a:endParaRPr lang="en-US" dirty="0"/>
          </a:p>
        </p:txBody>
      </p:sp>
      <p:sp>
        <p:nvSpPr>
          <p:cNvPr id="74" name="Rectangle 73">
            <a:extLst>
              <a:ext uri="{FF2B5EF4-FFF2-40B4-BE49-F238E27FC236}">
                <a16:creationId xmlns:a16="http://schemas.microsoft.com/office/drawing/2014/main" id="{4A36EC1F-5744-8AA5-990B-65B4C96C432D}"/>
              </a:ext>
            </a:extLst>
          </p:cNvPr>
          <p:cNvSpPr/>
          <p:nvPr/>
        </p:nvSpPr>
        <p:spPr>
          <a:xfrm>
            <a:off x="1611263" y="5342436"/>
            <a:ext cx="4341124" cy="8480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2BE308CA-725A-0A3E-4458-C41EC7C547E6}"/>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84315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8D45C32E-463D-B27B-2227-C575F5C392D4}"/>
              </a:ext>
            </a:extLst>
          </p:cNvPr>
          <p:cNvGrpSpPr/>
          <p:nvPr/>
        </p:nvGrpSpPr>
        <p:grpSpPr>
          <a:xfrm>
            <a:off x="917397" y="1996166"/>
            <a:ext cx="9978639" cy="2437532"/>
            <a:chOff x="917397" y="1996166"/>
            <a:chExt cx="9978639" cy="2437532"/>
          </a:xfrm>
        </p:grpSpPr>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a:off x="1518169" y="1945276"/>
            <a:ext cx="710858" cy="314418"/>
          </a:xfrm>
          <a:prstGeom prst="rect">
            <a:avLst/>
          </a:prstGeom>
        </p:spPr>
      </p:pic>
      <p:sp>
        <p:nvSpPr>
          <p:cNvPr id="7" name="TextBox 6">
            <a:extLst>
              <a:ext uri="{FF2B5EF4-FFF2-40B4-BE49-F238E27FC236}">
                <a16:creationId xmlns:a16="http://schemas.microsoft.com/office/drawing/2014/main" id="{DEFF6A6E-B461-5AD8-04D5-4BA53C194435}"/>
              </a:ext>
            </a:extLst>
          </p:cNvPr>
          <p:cNvSpPr txBox="1"/>
          <p:nvPr/>
        </p:nvSpPr>
        <p:spPr>
          <a:xfrm>
            <a:off x="798176" y="4670903"/>
            <a:ext cx="6346529" cy="646331"/>
          </a:xfrm>
          <a:prstGeom prst="rect">
            <a:avLst/>
          </a:prstGeom>
          <a:noFill/>
        </p:spPr>
        <p:txBody>
          <a:bodyPr wrap="square">
            <a:spAutoFit/>
          </a:bodyPr>
          <a:lstStyle/>
          <a:p>
            <a:pPr marL="0" indent="0">
              <a:buFont typeface="Arial"/>
              <a:buNone/>
            </a:pPr>
            <a:r>
              <a:rPr lang="en-US" sz="1800" dirty="0"/>
              <a:t>Input: graph </a:t>
            </a:r>
            <a:r>
              <a:rPr lang="en-US" sz="1800" i="1" dirty="0"/>
              <a:t>G</a:t>
            </a:r>
            <a:r>
              <a:rPr lang="en-US" sz="1800" dirty="0"/>
              <a:t>, source vertex </a:t>
            </a:r>
            <a:r>
              <a:rPr lang="en-US" sz="1800" i="1" dirty="0"/>
              <a:t>u</a:t>
            </a:r>
            <a:r>
              <a:rPr lang="en-US" sz="1800" dirty="0"/>
              <a:t> in </a:t>
            </a:r>
            <a:r>
              <a:rPr lang="en-US" sz="1800" i="1" dirty="0"/>
              <a:t>V</a:t>
            </a:r>
            <a:r>
              <a:rPr lang="en-US" sz="1800" dirty="0"/>
              <a:t>, time interval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p>
          <a:p>
            <a:pPr marL="0" indent="0">
              <a:buFont typeface="Arial"/>
              <a:buNone/>
            </a:pPr>
            <a:r>
              <a:rPr lang="en-US" sz="1800" b="1" dirty="0">
                <a:solidFill>
                  <a:srgbClr val="FF0000"/>
                </a:solidFill>
              </a:rPr>
              <a:t>Output: earliest arrival from </a:t>
            </a:r>
            <a:r>
              <a:rPr lang="en-US" sz="1800" b="1" i="1" dirty="0">
                <a:solidFill>
                  <a:srgbClr val="FF0000"/>
                </a:solidFill>
              </a:rPr>
              <a:t>u </a:t>
            </a:r>
            <a:r>
              <a:rPr lang="en-US" sz="1800" b="1" dirty="0">
                <a:solidFill>
                  <a:srgbClr val="FF0000"/>
                </a:solidFill>
              </a:rPr>
              <a:t>to every vertex </a:t>
            </a:r>
            <a:r>
              <a:rPr lang="en-US" sz="1800" b="1" i="1" dirty="0">
                <a:solidFill>
                  <a:srgbClr val="FF0000"/>
                </a:solidFill>
              </a:rPr>
              <a:t>v</a:t>
            </a:r>
            <a:r>
              <a:rPr lang="en-US" sz="1800" b="1" dirty="0">
                <a:solidFill>
                  <a:srgbClr val="FF0000"/>
                </a:solidFill>
              </a:rPr>
              <a:t> in V within [</a:t>
            </a:r>
            <a:r>
              <a:rPr lang="en-US" sz="1800" b="1" dirty="0" err="1">
                <a:solidFill>
                  <a:srgbClr val="FF0000"/>
                </a:solidFill>
              </a:rPr>
              <a:t>t</a:t>
            </a:r>
            <a:r>
              <a:rPr lang="en-US" sz="1800" b="1" baseline="-25000" dirty="0" err="1">
                <a:solidFill>
                  <a:srgbClr val="FF0000"/>
                </a:solidFill>
              </a:rPr>
              <a:t>s</a:t>
            </a:r>
            <a:r>
              <a:rPr lang="en-US" sz="1800" b="1" dirty="0">
                <a:solidFill>
                  <a:srgbClr val="FF0000"/>
                </a:solidFill>
              </a:rPr>
              <a:t>, </a:t>
            </a:r>
            <a:r>
              <a:rPr lang="en-US" sz="1800" b="1" dirty="0" err="1">
                <a:solidFill>
                  <a:srgbClr val="FF0000"/>
                </a:solidFill>
              </a:rPr>
              <a:t>t</a:t>
            </a:r>
            <a:r>
              <a:rPr lang="en-US" sz="1800" b="1" baseline="-25000" dirty="0" err="1">
                <a:solidFill>
                  <a:srgbClr val="FF0000"/>
                </a:solidFill>
              </a:rPr>
              <a:t>e</a:t>
            </a:r>
            <a:r>
              <a:rPr lang="en-US" sz="1800" b="1" dirty="0">
                <a:solidFill>
                  <a:srgbClr val="FF0000"/>
                </a:solidFill>
              </a:rPr>
              <a:t>]</a:t>
            </a:r>
            <a:r>
              <a:rPr lang="en-US" sz="1800" b="1" i="1" dirty="0">
                <a:solidFill>
                  <a:srgbClr val="FF0000"/>
                </a:solidFill>
              </a:rPr>
              <a:t> </a:t>
            </a:r>
            <a:endParaRPr lang="en-US" sz="1800" b="1" dirty="0">
              <a:solidFill>
                <a:srgbClr val="FF0000"/>
              </a:solidFill>
            </a:endParaRPr>
          </a:p>
        </p:txBody>
      </p:sp>
      <p:sp>
        <p:nvSpPr>
          <p:cNvPr id="9" name="TextBox 8">
            <a:extLst>
              <a:ext uri="{FF2B5EF4-FFF2-40B4-BE49-F238E27FC236}">
                <a16:creationId xmlns:a16="http://schemas.microsoft.com/office/drawing/2014/main" id="{261329C2-16A5-37B8-DBA3-1F0C141A5FCF}"/>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10" name="TextBox 9">
            <a:extLst>
              <a:ext uri="{FF2B5EF4-FFF2-40B4-BE49-F238E27FC236}">
                <a16:creationId xmlns:a16="http://schemas.microsoft.com/office/drawing/2014/main" id="{EAB28EFB-DA38-C21C-D096-0831302C4672}"/>
              </a:ext>
            </a:extLst>
          </p:cNvPr>
          <p:cNvSpPr txBox="1"/>
          <p:nvPr/>
        </p:nvSpPr>
        <p:spPr>
          <a:xfrm>
            <a:off x="1768676" y="5244297"/>
            <a:ext cx="4679953" cy="492443"/>
          </a:xfrm>
          <a:prstGeom prst="rect">
            <a:avLst/>
          </a:prstGeom>
          <a:noFill/>
        </p:spPr>
        <p:txBody>
          <a:bodyPr wrap="square">
            <a:spAutoFit/>
          </a:bodyPr>
          <a:lstStyle/>
          <a:p>
            <a:r>
              <a:rPr lang="en-US" sz="2600" b="1" dirty="0">
                <a:solidFill>
                  <a:srgbClr val="FF0000"/>
                </a:solidFill>
              </a:rPr>
              <a:t>a      b     c     d      e      f     g</a:t>
            </a:r>
            <a:endParaRPr lang="en-US" b="1" dirty="0">
              <a:solidFill>
                <a:srgbClr val="FF0000"/>
              </a:solidFill>
            </a:endParaRPr>
          </a:p>
        </p:txBody>
      </p:sp>
      <p:grpSp>
        <p:nvGrpSpPr>
          <p:cNvPr id="16" name="Group 15">
            <a:extLst>
              <a:ext uri="{FF2B5EF4-FFF2-40B4-BE49-F238E27FC236}">
                <a16:creationId xmlns:a16="http://schemas.microsoft.com/office/drawing/2014/main" id="{7C83D075-58C5-575F-ADB5-81F80B8EE282}"/>
              </a:ext>
            </a:extLst>
          </p:cNvPr>
          <p:cNvGrpSpPr/>
          <p:nvPr/>
        </p:nvGrpSpPr>
        <p:grpSpPr>
          <a:xfrm>
            <a:off x="1661775" y="5656094"/>
            <a:ext cx="3973741" cy="450663"/>
            <a:chOff x="1661775" y="5656094"/>
            <a:chExt cx="3973741" cy="450663"/>
          </a:xfrm>
        </p:grpSpPr>
        <p:sp>
          <p:nvSpPr>
            <p:cNvPr id="23" name="Rectangle 22">
              <a:extLst>
                <a:ext uri="{FF2B5EF4-FFF2-40B4-BE49-F238E27FC236}">
                  <a16:creationId xmlns:a16="http://schemas.microsoft.com/office/drawing/2014/main" id="{EE3F6CC1-4FE5-46F8-BEAA-C2386B27F80F}"/>
                </a:ext>
              </a:extLst>
            </p:cNvPr>
            <p:cNvSpPr/>
            <p:nvPr/>
          </p:nvSpPr>
          <p:spPr>
            <a:xfrm>
              <a:off x="1661775" y="5661184"/>
              <a:ext cx="567252" cy="444844"/>
            </a:xfrm>
            <a:prstGeom prst="rect">
              <a:avLst/>
            </a:prstGeom>
            <a:solidFill>
              <a:schemeClr val="bg1"/>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CE858B12-FAE9-303D-CA31-3FBA9A94A01F}"/>
                </a:ext>
              </a:extLst>
            </p:cNvPr>
            <p:cNvSpPr/>
            <p:nvPr/>
          </p:nvSpPr>
          <p:spPr>
            <a:xfrm>
              <a:off x="2229027" y="5656094"/>
              <a:ext cx="567252" cy="444844"/>
            </a:xfrm>
            <a:prstGeom prst="rect">
              <a:avLst/>
            </a:prstGeom>
            <a:solidFill>
              <a:schemeClr val="bg1"/>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619502D5-6E18-FD49-EB9A-1EE5ECF6F5E1}"/>
                </a:ext>
              </a:extLst>
            </p:cNvPr>
            <p:cNvSpPr/>
            <p:nvPr/>
          </p:nvSpPr>
          <p:spPr>
            <a:xfrm>
              <a:off x="2801928" y="5661913"/>
              <a:ext cx="567252" cy="444844"/>
            </a:xfrm>
            <a:prstGeom prst="rect">
              <a:avLst/>
            </a:prstGeom>
            <a:solidFill>
              <a:schemeClr val="bg1"/>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B3F938B7-575A-2321-6269-D41E73C8B1EC}"/>
                </a:ext>
              </a:extLst>
            </p:cNvPr>
            <p:cNvSpPr/>
            <p:nvPr/>
          </p:nvSpPr>
          <p:spPr>
            <a:xfrm>
              <a:off x="3367150" y="5656094"/>
              <a:ext cx="567252" cy="444844"/>
            </a:xfrm>
            <a:prstGeom prst="rect">
              <a:avLst/>
            </a:prstGeom>
            <a:solidFill>
              <a:schemeClr val="bg1"/>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2AD0E91C-32A8-9934-257E-9693F3A746D7}"/>
                </a:ext>
              </a:extLst>
            </p:cNvPr>
            <p:cNvSpPr/>
            <p:nvPr/>
          </p:nvSpPr>
          <p:spPr>
            <a:xfrm>
              <a:off x="3934574" y="5658036"/>
              <a:ext cx="567252" cy="444844"/>
            </a:xfrm>
            <a:prstGeom prst="rect">
              <a:avLst/>
            </a:prstGeom>
            <a:solidFill>
              <a:schemeClr val="bg1"/>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B87DAB7E-6FE9-2D15-12BD-6EE8EA230C1F}"/>
                </a:ext>
              </a:extLst>
            </p:cNvPr>
            <p:cNvSpPr/>
            <p:nvPr/>
          </p:nvSpPr>
          <p:spPr>
            <a:xfrm>
              <a:off x="4501826" y="5661184"/>
              <a:ext cx="567252" cy="444844"/>
            </a:xfrm>
            <a:prstGeom prst="rect">
              <a:avLst/>
            </a:prstGeom>
            <a:solidFill>
              <a:schemeClr val="bg1"/>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7A9EDC87-9100-4530-FF72-46CA376ACE74}"/>
                </a:ext>
              </a:extLst>
            </p:cNvPr>
            <p:cNvSpPr/>
            <p:nvPr/>
          </p:nvSpPr>
          <p:spPr>
            <a:xfrm>
              <a:off x="5068264" y="5658063"/>
              <a:ext cx="567252" cy="444844"/>
            </a:xfrm>
            <a:prstGeom prst="rect">
              <a:avLst/>
            </a:prstGeom>
            <a:solidFill>
              <a:schemeClr val="bg1"/>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grpSp>
      <p:sp>
        <p:nvSpPr>
          <p:cNvPr id="53" name="TextBox 52">
            <a:extLst>
              <a:ext uri="{FF2B5EF4-FFF2-40B4-BE49-F238E27FC236}">
                <a16:creationId xmlns:a16="http://schemas.microsoft.com/office/drawing/2014/main" id="{827B65B9-B9AD-D763-FA8D-EBAC508C3B22}"/>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4" name="TextBox 53">
            <a:extLst>
              <a:ext uri="{FF2B5EF4-FFF2-40B4-BE49-F238E27FC236}">
                <a16:creationId xmlns:a16="http://schemas.microsoft.com/office/drawing/2014/main" id="{6CF21D6D-BA8C-DB1F-5E0D-0E89C45EF6A2}"/>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grpSp>
        <p:nvGrpSpPr>
          <p:cNvPr id="55" name="Group 54">
            <a:extLst>
              <a:ext uri="{FF2B5EF4-FFF2-40B4-BE49-F238E27FC236}">
                <a16:creationId xmlns:a16="http://schemas.microsoft.com/office/drawing/2014/main" id="{674DC95F-5B40-B9FD-EB46-28582B10D725}"/>
              </a:ext>
            </a:extLst>
          </p:cNvPr>
          <p:cNvGrpSpPr/>
          <p:nvPr/>
        </p:nvGrpSpPr>
        <p:grpSpPr>
          <a:xfrm>
            <a:off x="7091255" y="5656094"/>
            <a:ext cx="3973741" cy="450663"/>
            <a:chOff x="1661775" y="5656094"/>
            <a:chExt cx="3973741" cy="450663"/>
          </a:xfrm>
        </p:grpSpPr>
        <p:sp>
          <p:nvSpPr>
            <p:cNvPr id="57" name="Rectangle 56">
              <a:extLst>
                <a:ext uri="{FF2B5EF4-FFF2-40B4-BE49-F238E27FC236}">
                  <a16:creationId xmlns:a16="http://schemas.microsoft.com/office/drawing/2014/main" id="{54BA8A23-0C42-282F-34BE-020FA85D58F7}"/>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60687ADD-FAEB-3560-D66E-175843FFD611}"/>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59" name="Rectangle 58">
              <a:extLst>
                <a:ext uri="{FF2B5EF4-FFF2-40B4-BE49-F238E27FC236}">
                  <a16:creationId xmlns:a16="http://schemas.microsoft.com/office/drawing/2014/main" id="{C2E2AF4A-4836-3506-96DB-C47469F4D0F0}"/>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674F71C-2548-71D0-BB64-92728260C0F1}"/>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21CA026-0C1B-3F47-7FE2-91ED18098612}"/>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2302C7F8-A527-676D-5758-5ABA8A1338C0}"/>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E32EDAA5-0ED5-D941-03B9-5B01C91685EC}"/>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70" name="TextBox 69">
            <a:extLst>
              <a:ext uri="{FF2B5EF4-FFF2-40B4-BE49-F238E27FC236}">
                <a16:creationId xmlns:a16="http://schemas.microsoft.com/office/drawing/2014/main" id="{9CCE9F2A-069A-8A02-913C-BB5DE312933F}"/>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71" name="TextBox 70">
            <a:extLst>
              <a:ext uri="{FF2B5EF4-FFF2-40B4-BE49-F238E27FC236}">
                <a16:creationId xmlns:a16="http://schemas.microsoft.com/office/drawing/2014/main" id="{283597E0-BB69-7BB1-3DF4-4982EBB4D104}"/>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72" name="Slide Number Placeholder 1">
            <a:extLst>
              <a:ext uri="{FF2B5EF4-FFF2-40B4-BE49-F238E27FC236}">
                <a16:creationId xmlns:a16="http://schemas.microsoft.com/office/drawing/2014/main" id="{4213F4AC-871D-16D0-E6DD-6DA7564AADC6}"/>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57</a:t>
            </a:fld>
            <a:endParaRPr lang="en-US" dirty="0"/>
          </a:p>
        </p:txBody>
      </p:sp>
      <p:sp>
        <p:nvSpPr>
          <p:cNvPr id="78" name="Freeform 77">
            <a:extLst>
              <a:ext uri="{FF2B5EF4-FFF2-40B4-BE49-F238E27FC236}">
                <a16:creationId xmlns:a16="http://schemas.microsoft.com/office/drawing/2014/main" id="{2BE308CA-725A-0A3E-4458-C41EC7C547E6}"/>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33057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8D45C32E-463D-B27B-2227-C575F5C392D4}"/>
              </a:ext>
            </a:extLst>
          </p:cNvPr>
          <p:cNvGrpSpPr/>
          <p:nvPr/>
        </p:nvGrpSpPr>
        <p:grpSpPr>
          <a:xfrm>
            <a:off x="917397" y="1996166"/>
            <a:ext cx="9978639" cy="2437532"/>
            <a:chOff x="917397" y="1996166"/>
            <a:chExt cx="9978639" cy="2437532"/>
          </a:xfrm>
        </p:grpSpPr>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a:off x="1518169" y="1945276"/>
            <a:ext cx="710858" cy="314418"/>
          </a:xfrm>
          <a:prstGeom prst="rect">
            <a:avLst/>
          </a:prstGeom>
        </p:spPr>
      </p:pic>
      <p:sp>
        <p:nvSpPr>
          <p:cNvPr id="7" name="TextBox 6">
            <a:extLst>
              <a:ext uri="{FF2B5EF4-FFF2-40B4-BE49-F238E27FC236}">
                <a16:creationId xmlns:a16="http://schemas.microsoft.com/office/drawing/2014/main" id="{DEFF6A6E-B461-5AD8-04D5-4BA53C194435}"/>
              </a:ext>
            </a:extLst>
          </p:cNvPr>
          <p:cNvSpPr txBox="1"/>
          <p:nvPr/>
        </p:nvSpPr>
        <p:spPr>
          <a:xfrm>
            <a:off x="798176" y="4670903"/>
            <a:ext cx="6346529" cy="646331"/>
          </a:xfrm>
          <a:prstGeom prst="rect">
            <a:avLst/>
          </a:prstGeom>
          <a:noFill/>
        </p:spPr>
        <p:txBody>
          <a:bodyPr wrap="square">
            <a:spAutoFit/>
          </a:bodyPr>
          <a:lstStyle/>
          <a:p>
            <a:pPr marL="0" indent="0">
              <a:buFont typeface="Arial"/>
              <a:buNone/>
            </a:pPr>
            <a:r>
              <a:rPr lang="en-US" sz="1800" dirty="0"/>
              <a:t>Input: graph </a:t>
            </a:r>
            <a:r>
              <a:rPr lang="en-US" sz="1800" i="1" dirty="0"/>
              <a:t>G</a:t>
            </a:r>
            <a:r>
              <a:rPr lang="en-US" sz="1800" dirty="0"/>
              <a:t>, source vertex </a:t>
            </a:r>
            <a:r>
              <a:rPr lang="en-US" sz="1800" i="1" dirty="0"/>
              <a:t>u</a:t>
            </a:r>
            <a:r>
              <a:rPr lang="en-US" sz="1800" dirty="0"/>
              <a:t> in </a:t>
            </a:r>
            <a:r>
              <a:rPr lang="en-US" sz="1800" i="1" dirty="0"/>
              <a:t>V</a:t>
            </a:r>
            <a:r>
              <a:rPr lang="en-US" sz="1800" dirty="0"/>
              <a:t>, time interval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p>
          <a:p>
            <a:pPr marL="0" indent="0">
              <a:buFont typeface="Arial"/>
              <a:buNone/>
            </a:pPr>
            <a:r>
              <a:rPr lang="en-US" sz="1800" dirty="0"/>
              <a:t>Output: earliest arrival from </a:t>
            </a:r>
            <a:r>
              <a:rPr lang="en-US" sz="1800" i="1" dirty="0"/>
              <a:t>u </a:t>
            </a:r>
            <a:r>
              <a:rPr lang="en-US" sz="1800" dirty="0"/>
              <a:t>to every vertex </a:t>
            </a:r>
            <a:r>
              <a:rPr lang="en-US" sz="1800" i="1" dirty="0"/>
              <a:t>v</a:t>
            </a:r>
            <a:r>
              <a:rPr lang="en-US" sz="1800" dirty="0"/>
              <a:t> in V within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r>
              <a:rPr lang="en-US" sz="1800" i="1" dirty="0"/>
              <a:t> </a:t>
            </a:r>
            <a:endParaRPr lang="en-US" sz="1800" dirty="0"/>
          </a:p>
        </p:txBody>
      </p:sp>
      <p:sp>
        <p:nvSpPr>
          <p:cNvPr id="9" name="TextBox 8">
            <a:extLst>
              <a:ext uri="{FF2B5EF4-FFF2-40B4-BE49-F238E27FC236}">
                <a16:creationId xmlns:a16="http://schemas.microsoft.com/office/drawing/2014/main" id="{261329C2-16A5-37B8-DBA3-1F0C141A5FCF}"/>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t>
            </a:r>
            <a:r>
              <a:rPr lang="en-US" sz="2800" b="1" dirty="0">
                <a:solidFill>
                  <a:srgbClr val="FF0000"/>
                </a:solidFill>
              </a:rPr>
              <a:t>a</a:t>
            </a:r>
          </a:p>
        </p:txBody>
      </p:sp>
      <p:sp>
        <p:nvSpPr>
          <p:cNvPr id="10" name="TextBox 9">
            <a:extLst>
              <a:ext uri="{FF2B5EF4-FFF2-40B4-BE49-F238E27FC236}">
                <a16:creationId xmlns:a16="http://schemas.microsoft.com/office/drawing/2014/main" id="{EAB28EFB-DA38-C21C-D096-0831302C4672}"/>
              </a:ext>
            </a:extLst>
          </p:cNvPr>
          <p:cNvSpPr txBox="1"/>
          <p:nvPr/>
        </p:nvSpPr>
        <p:spPr>
          <a:xfrm>
            <a:off x="1768676" y="5244297"/>
            <a:ext cx="4679953" cy="492443"/>
          </a:xfrm>
          <a:prstGeom prst="rect">
            <a:avLst/>
          </a:prstGeom>
          <a:noFill/>
        </p:spPr>
        <p:txBody>
          <a:bodyPr wrap="square">
            <a:spAutoFit/>
          </a:bodyPr>
          <a:lstStyle/>
          <a:p>
            <a:r>
              <a:rPr lang="en-US" sz="2600" b="1" dirty="0">
                <a:solidFill>
                  <a:srgbClr val="FF0000"/>
                </a:solidFill>
              </a:rPr>
              <a:t>a</a:t>
            </a:r>
            <a:r>
              <a:rPr lang="en-US" sz="2600" dirty="0"/>
              <a:t>      b     c     d      e      f     g</a:t>
            </a:r>
            <a:endParaRPr lang="en-US" dirty="0"/>
          </a:p>
        </p:txBody>
      </p:sp>
      <p:grpSp>
        <p:nvGrpSpPr>
          <p:cNvPr id="16" name="Group 15">
            <a:extLst>
              <a:ext uri="{FF2B5EF4-FFF2-40B4-BE49-F238E27FC236}">
                <a16:creationId xmlns:a16="http://schemas.microsoft.com/office/drawing/2014/main" id="{7C83D075-58C5-575F-ADB5-81F80B8EE282}"/>
              </a:ext>
            </a:extLst>
          </p:cNvPr>
          <p:cNvGrpSpPr/>
          <p:nvPr/>
        </p:nvGrpSpPr>
        <p:grpSpPr>
          <a:xfrm>
            <a:off x="1661775" y="5656094"/>
            <a:ext cx="3973741" cy="450663"/>
            <a:chOff x="1661775" y="5656094"/>
            <a:chExt cx="3973741" cy="450663"/>
          </a:xfrm>
        </p:grpSpPr>
        <p:sp>
          <p:nvSpPr>
            <p:cNvPr id="23" name="Rectangle 22">
              <a:extLst>
                <a:ext uri="{FF2B5EF4-FFF2-40B4-BE49-F238E27FC236}">
                  <a16:creationId xmlns:a16="http://schemas.microsoft.com/office/drawing/2014/main" id="{EE3F6CC1-4FE5-46F8-BEAA-C2386B27F80F}"/>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FF0000"/>
                  </a:solidFill>
                </a:rPr>
                <a:t>t</a:t>
              </a:r>
              <a:r>
                <a:rPr lang="en-US" sz="2800" b="1" baseline="-25000" dirty="0" err="1">
                  <a:solidFill>
                    <a:srgbClr val="FF0000"/>
                  </a:solidFill>
                </a:rPr>
                <a:t>s</a:t>
              </a:r>
              <a:endParaRPr lang="en-US" sz="2800" b="1" dirty="0">
                <a:solidFill>
                  <a:srgbClr val="FF0000"/>
                </a:solidFill>
              </a:endParaRPr>
            </a:p>
          </p:txBody>
        </p:sp>
        <p:sp>
          <p:nvSpPr>
            <p:cNvPr id="24" name="Rectangle 23">
              <a:extLst>
                <a:ext uri="{FF2B5EF4-FFF2-40B4-BE49-F238E27FC236}">
                  <a16:creationId xmlns:a16="http://schemas.microsoft.com/office/drawing/2014/main" id="{CE858B12-FAE9-303D-CA31-3FBA9A94A0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619502D5-6E18-FD49-EB9A-1EE5ECF6F5E1}"/>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B3F938B7-575A-2321-6269-D41E73C8B1E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2AD0E91C-32A8-9934-257E-9693F3A746D7}"/>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B87DAB7E-6FE9-2D15-12BD-6EE8EA230C1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7A9EDC87-9100-4530-FF72-46CA376ACE74}"/>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grpSp>
      <p:sp>
        <p:nvSpPr>
          <p:cNvPr id="53" name="TextBox 52">
            <a:extLst>
              <a:ext uri="{FF2B5EF4-FFF2-40B4-BE49-F238E27FC236}">
                <a16:creationId xmlns:a16="http://schemas.microsoft.com/office/drawing/2014/main" id="{827B65B9-B9AD-D763-FA8D-EBAC508C3B22}"/>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4" name="TextBox 53">
            <a:extLst>
              <a:ext uri="{FF2B5EF4-FFF2-40B4-BE49-F238E27FC236}">
                <a16:creationId xmlns:a16="http://schemas.microsoft.com/office/drawing/2014/main" id="{6CF21D6D-BA8C-DB1F-5E0D-0E89C45EF6A2}"/>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grpSp>
        <p:nvGrpSpPr>
          <p:cNvPr id="55" name="Group 54">
            <a:extLst>
              <a:ext uri="{FF2B5EF4-FFF2-40B4-BE49-F238E27FC236}">
                <a16:creationId xmlns:a16="http://schemas.microsoft.com/office/drawing/2014/main" id="{674DC95F-5B40-B9FD-EB46-28582B10D725}"/>
              </a:ext>
            </a:extLst>
          </p:cNvPr>
          <p:cNvGrpSpPr/>
          <p:nvPr/>
        </p:nvGrpSpPr>
        <p:grpSpPr>
          <a:xfrm>
            <a:off x="7091255" y="5656094"/>
            <a:ext cx="3973741" cy="450663"/>
            <a:chOff x="1661775" y="5656094"/>
            <a:chExt cx="3973741" cy="450663"/>
          </a:xfrm>
        </p:grpSpPr>
        <p:sp>
          <p:nvSpPr>
            <p:cNvPr id="57" name="Rectangle 56">
              <a:extLst>
                <a:ext uri="{FF2B5EF4-FFF2-40B4-BE49-F238E27FC236}">
                  <a16:creationId xmlns:a16="http://schemas.microsoft.com/office/drawing/2014/main" id="{54BA8A23-0C42-282F-34BE-020FA85D58F7}"/>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60687ADD-FAEB-3560-D66E-175843FFD611}"/>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59" name="Rectangle 58">
              <a:extLst>
                <a:ext uri="{FF2B5EF4-FFF2-40B4-BE49-F238E27FC236}">
                  <a16:creationId xmlns:a16="http://schemas.microsoft.com/office/drawing/2014/main" id="{C2E2AF4A-4836-3506-96DB-C47469F4D0F0}"/>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674F71C-2548-71D0-BB64-92728260C0F1}"/>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21CA026-0C1B-3F47-7FE2-91ED18098612}"/>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2302C7F8-A527-676D-5758-5ABA8A1338C0}"/>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E32EDAA5-0ED5-D941-03B9-5B01C91685EC}"/>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70" name="TextBox 69">
            <a:extLst>
              <a:ext uri="{FF2B5EF4-FFF2-40B4-BE49-F238E27FC236}">
                <a16:creationId xmlns:a16="http://schemas.microsoft.com/office/drawing/2014/main" id="{9CCE9F2A-069A-8A02-913C-BB5DE312933F}"/>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b="1" dirty="0" err="1">
                <a:solidFill>
                  <a:srgbClr val="FF0000"/>
                </a:solidFill>
              </a:rPr>
              <a:t>t</a:t>
            </a:r>
            <a:r>
              <a:rPr lang="en-US" sz="2800" b="1" baseline="-25000" dirty="0" err="1">
                <a:solidFill>
                  <a:srgbClr val="FF0000"/>
                </a:solidFill>
              </a:rPr>
              <a:t>s</a:t>
            </a:r>
            <a:r>
              <a:rPr lang="en-US" sz="2800" dirty="0"/>
              <a:t>, </a:t>
            </a:r>
            <a:r>
              <a:rPr lang="en-US" sz="2800" dirty="0" err="1"/>
              <a:t>t</a:t>
            </a:r>
            <a:r>
              <a:rPr lang="en-US" sz="2800" baseline="-25000" dirty="0" err="1"/>
              <a:t>e</a:t>
            </a:r>
            <a:r>
              <a:rPr lang="en-US" sz="2800" dirty="0"/>
              <a:t>] = [1,15]</a:t>
            </a:r>
          </a:p>
        </p:txBody>
      </p:sp>
      <p:sp>
        <p:nvSpPr>
          <p:cNvPr id="71" name="TextBox 70">
            <a:extLst>
              <a:ext uri="{FF2B5EF4-FFF2-40B4-BE49-F238E27FC236}">
                <a16:creationId xmlns:a16="http://schemas.microsoft.com/office/drawing/2014/main" id="{283597E0-BB69-7BB1-3DF4-4982EBB4D104}"/>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72" name="Slide Number Placeholder 1">
            <a:extLst>
              <a:ext uri="{FF2B5EF4-FFF2-40B4-BE49-F238E27FC236}">
                <a16:creationId xmlns:a16="http://schemas.microsoft.com/office/drawing/2014/main" id="{4213F4AC-871D-16D0-E6DD-6DA7564AADC6}"/>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58</a:t>
            </a:fld>
            <a:endParaRPr lang="en-US" dirty="0"/>
          </a:p>
        </p:txBody>
      </p:sp>
      <p:sp>
        <p:nvSpPr>
          <p:cNvPr id="78" name="Freeform 77">
            <a:extLst>
              <a:ext uri="{FF2B5EF4-FFF2-40B4-BE49-F238E27FC236}">
                <a16:creationId xmlns:a16="http://schemas.microsoft.com/office/drawing/2014/main" id="{2BE308CA-725A-0A3E-4458-C41EC7C547E6}"/>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10403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8D45C32E-463D-B27B-2227-C575F5C392D4}"/>
              </a:ext>
            </a:extLst>
          </p:cNvPr>
          <p:cNvGrpSpPr/>
          <p:nvPr/>
        </p:nvGrpSpPr>
        <p:grpSpPr>
          <a:xfrm>
            <a:off x="917397" y="1996166"/>
            <a:ext cx="9978639" cy="2437532"/>
            <a:chOff x="917397" y="1996166"/>
            <a:chExt cx="9978639" cy="2437532"/>
          </a:xfrm>
        </p:grpSpPr>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a:off x="1518169" y="1945276"/>
            <a:ext cx="710858" cy="314418"/>
          </a:xfrm>
          <a:prstGeom prst="rect">
            <a:avLst/>
          </a:prstGeom>
        </p:spPr>
      </p:pic>
      <p:sp>
        <p:nvSpPr>
          <p:cNvPr id="7" name="TextBox 6">
            <a:extLst>
              <a:ext uri="{FF2B5EF4-FFF2-40B4-BE49-F238E27FC236}">
                <a16:creationId xmlns:a16="http://schemas.microsoft.com/office/drawing/2014/main" id="{DEFF6A6E-B461-5AD8-04D5-4BA53C194435}"/>
              </a:ext>
            </a:extLst>
          </p:cNvPr>
          <p:cNvSpPr txBox="1"/>
          <p:nvPr/>
        </p:nvSpPr>
        <p:spPr>
          <a:xfrm>
            <a:off x="798176" y="4670903"/>
            <a:ext cx="6346529" cy="646331"/>
          </a:xfrm>
          <a:prstGeom prst="rect">
            <a:avLst/>
          </a:prstGeom>
          <a:noFill/>
        </p:spPr>
        <p:txBody>
          <a:bodyPr wrap="square">
            <a:spAutoFit/>
          </a:bodyPr>
          <a:lstStyle/>
          <a:p>
            <a:pPr marL="0" indent="0">
              <a:buFont typeface="Arial"/>
              <a:buNone/>
            </a:pPr>
            <a:r>
              <a:rPr lang="en-US" sz="1800" dirty="0"/>
              <a:t>Input: graph </a:t>
            </a:r>
            <a:r>
              <a:rPr lang="en-US" sz="1800" i="1" dirty="0"/>
              <a:t>G</a:t>
            </a:r>
            <a:r>
              <a:rPr lang="en-US" sz="1800" dirty="0"/>
              <a:t>, source vertex </a:t>
            </a:r>
            <a:r>
              <a:rPr lang="en-US" sz="1800" i="1" dirty="0"/>
              <a:t>u</a:t>
            </a:r>
            <a:r>
              <a:rPr lang="en-US" sz="1800" dirty="0"/>
              <a:t> in </a:t>
            </a:r>
            <a:r>
              <a:rPr lang="en-US" sz="1800" i="1" dirty="0"/>
              <a:t>V</a:t>
            </a:r>
            <a:r>
              <a:rPr lang="en-US" sz="1800" dirty="0"/>
              <a:t>, time interval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p>
          <a:p>
            <a:pPr marL="0" indent="0">
              <a:buFont typeface="Arial"/>
              <a:buNone/>
            </a:pPr>
            <a:r>
              <a:rPr lang="en-US" sz="1800" dirty="0"/>
              <a:t>Output: earliest arrival from </a:t>
            </a:r>
            <a:r>
              <a:rPr lang="en-US" sz="1800" i="1" dirty="0"/>
              <a:t>u </a:t>
            </a:r>
            <a:r>
              <a:rPr lang="en-US" sz="1800" dirty="0"/>
              <a:t>to every vertex </a:t>
            </a:r>
            <a:r>
              <a:rPr lang="en-US" sz="1800" i="1" dirty="0"/>
              <a:t>v</a:t>
            </a:r>
            <a:r>
              <a:rPr lang="en-US" sz="1800" dirty="0"/>
              <a:t> in V within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r>
              <a:rPr lang="en-US" sz="1800" i="1" dirty="0"/>
              <a:t> </a:t>
            </a:r>
            <a:endParaRPr lang="en-US" sz="1800" dirty="0"/>
          </a:p>
        </p:txBody>
      </p:sp>
      <p:sp>
        <p:nvSpPr>
          <p:cNvPr id="9" name="TextBox 8">
            <a:extLst>
              <a:ext uri="{FF2B5EF4-FFF2-40B4-BE49-F238E27FC236}">
                <a16:creationId xmlns:a16="http://schemas.microsoft.com/office/drawing/2014/main" id="{261329C2-16A5-37B8-DBA3-1F0C141A5FCF}"/>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t>
            </a:r>
            <a:r>
              <a:rPr lang="en-US" sz="2800" b="1" dirty="0">
                <a:solidFill>
                  <a:srgbClr val="FF0000"/>
                </a:solidFill>
              </a:rPr>
              <a:t>a</a:t>
            </a:r>
          </a:p>
        </p:txBody>
      </p:sp>
      <p:sp>
        <p:nvSpPr>
          <p:cNvPr id="10" name="TextBox 9">
            <a:extLst>
              <a:ext uri="{FF2B5EF4-FFF2-40B4-BE49-F238E27FC236}">
                <a16:creationId xmlns:a16="http://schemas.microsoft.com/office/drawing/2014/main" id="{EAB28EFB-DA38-C21C-D096-0831302C4672}"/>
              </a:ext>
            </a:extLst>
          </p:cNvPr>
          <p:cNvSpPr txBox="1"/>
          <p:nvPr/>
        </p:nvSpPr>
        <p:spPr>
          <a:xfrm>
            <a:off x="1768676" y="5244297"/>
            <a:ext cx="4679953" cy="492443"/>
          </a:xfrm>
          <a:prstGeom prst="rect">
            <a:avLst/>
          </a:prstGeom>
          <a:noFill/>
        </p:spPr>
        <p:txBody>
          <a:bodyPr wrap="square">
            <a:spAutoFit/>
          </a:bodyPr>
          <a:lstStyle/>
          <a:p>
            <a:r>
              <a:rPr lang="en-US" sz="2600" b="1" dirty="0">
                <a:solidFill>
                  <a:srgbClr val="FF0000"/>
                </a:solidFill>
              </a:rPr>
              <a:t>a</a:t>
            </a:r>
            <a:r>
              <a:rPr lang="en-US" sz="2600" dirty="0"/>
              <a:t>      b     c     d      e      f     g</a:t>
            </a:r>
            <a:endParaRPr lang="en-US" dirty="0"/>
          </a:p>
        </p:txBody>
      </p:sp>
      <p:grpSp>
        <p:nvGrpSpPr>
          <p:cNvPr id="16" name="Group 15">
            <a:extLst>
              <a:ext uri="{FF2B5EF4-FFF2-40B4-BE49-F238E27FC236}">
                <a16:creationId xmlns:a16="http://schemas.microsoft.com/office/drawing/2014/main" id="{7C83D075-58C5-575F-ADB5-81F80B8EE282}"/>
              </a:ext>
            </a:extLst>
          </p:cNvPr>
          <p:cNvGrpSpPr/>
          <p:nvPr/>
        </p:nvGrpSpPr>
        <p:grpSpPr>
          <a:xfrm>
            <a:off x="1661775" y="5656094"/>
            <a:ext cx="3973741" cy="450663"/>
            <a:chOff x="1661775" y="5656094"/>
            <a:chExt cx="3973741" cy="450663"/>
          </a:xfrm>
        </p:grpSpPr>
        <p:sp>
          <p:nvSpPr>
            <p:cNvPr id="23" name="Rectangle 22">
              <a:extLst>
                <a:ext uri="{FF2B5EF4-FFF2-40B4-BE49-F238E27FC236}">
                  <a16:creationId xmlns:a16="http://schemas.microsoft.com/office/drawing/2014/main" id="{EE3F6CC1-4FE5-46F8-BEAA-C2386B27F80F}"/>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accent6">
                      <a:lumMod val="60000"/>
                      <a:lumOff val="40000"/>
                    </a:schemeClr>
                  </a:solidFill>
                </a:rPr>
                <a:t>1</a:t>
              </a:r>
            </a:p>
          </p:txBody>
        </p:sp>
        <p:sp>
          <p:nvSpPr>
            <p:cNvPr id="24" name="Rectangle 23">
              <a:extLst>
                <a:ext uri="{FF2B5EF4-FFF2-40B4-BE49-F238E27FC236}">
                  <a16:creationId xmlns:a16="http://schemas.microsoft.com/office/drawing/2014/main" id="{CE858B12-FAE9-303D-CA31-3FBA9A94A0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619502D5-6E18-FD49-EB9A-1EE5ECF6F5E1}"/>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B3F938B7-575A-2321-6269-D41E73C8B1E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2AD0E91C-32A8-9934-257E-9693F3A746D7}"/>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B87DAB7E-6FE9-2D15-12BD-6EE8EA230C1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7A9EDC87-9100-4530-FF72-46CA376ACE74}"/>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libri" panose="020F0502020204030204" pitchFamily="34" charset="0"/>
                <a:cs typeface="Calibri" panose="020F0502020204030204" pitchFamily="34" charset="0"/>
              </a:endParaRPr>
            </a:p>
          </p:txBody>
        </p:sp>
      </p:grpSp>
      <p:sp>
        <p:nvSpPr>
          <p:cNvPr id="53" name="TextBox 52">
            <a:extLst>
              <a:ext uri="{FF2B5EF4-FFF2-40B4-BE49-F238E27FC236}">
                <a16:creationId xmlns:a16="http://schemas.microsoft.com/office/drawing/2014/main" id="{827B65B9-B9AD-D763-FA8D-EBAC508C3B22}"/>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4" name="TextBox 53">
            <a:extLst>
              <a:ext uri="{FF2B5EF4-FFF2-40B4-BE49-F238E27FC236}">
                <a16:creationId xmlns:a16="http://schemas.microsoft.com/office/drawing/2014/main" id="{6CF21D6D-BA8C-DB1F-5E0D-0E89C45EF6A2}"/>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grpSp>
        <p:nvGrpSpPr>
          <p:cNvPr id="55" name="Group 54">
            <a:extLst>
              <a:ext uri="{FF2B5EF4-FFF2-40B4-BE49-F238E27FC236}">
                <a16:creationId xmlns:a16="http://schemas.microsoft.com/office/drawing/2014/main" id="{674DC95F-5B40-B9FD-EB46-28582B10D725}"/>
              </a:ext>
            </a:extLst>
          </p:cNvPr>
          <p:cNvGrpSpPr/>
          <p:nvPr/>
        </p:nvGrpSpPr>
        <p:grpSpPr>
          <a:xfrm>
            <a:off x="7091255" y="5656094"/>
            <a:ext cx="3973741" cy="450663"/>
            <a:chOff x="1661775" y="5656094"/>
            <a:chExt cx="3973741" cy="450663"/>
          </a:xfrm>
        </p:grpSpPr>
        <p:sp>
          <p:nvSpPr>
            <p:cNvPr id="57" name="Rectangle 56">
              <a:extLst>
                <a:ext uri="{FF2B5EF4-FFF2-40B4-BE49-F238E27FC236}">
                  <a16:creationId xmlns:a16="http://schemas.microsoft.com/office/drawing/2014/main" id="{54BA8A23-0C42-282F-34BE-020FA85D58F7}"/>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60687ADD-FAEB-3560-D66E-175843FFD611}"/>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59" name="Rectangle 58">
              <a:extLst>
                <a:ext uri="{FF2B5EF4-FFF2-40B4-BE49-F238E27FC236}">
                  <a16:creationId xmlns:a16="http://schemas.microsoft.com/office/drawing/2014/main" id="{C2E2AF4A-4836-3506-96DB-C47469F4D0F0}"/>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674F71C-2548-71D0-BB64-92728260C0F1}"/>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21CA026-0C1B-3F47-7FE2-91ED18098612}"/>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2302C7F8-A527-676D-5758-5ABA8A1338C0}"/>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E32EDAA5-0ED5-D941-03B9-5B01C91685EC}"/>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70" name="TextBox 69">
            <a:extLst>
              <a:ext uri="{FF2B5EF4-FFF2-40B4-BE49-F238E27FC236}">
                <a16:creationId xmlns:a16="http://schemas.microsoft.com/office/drawing/2014/main" id="{9CCE9F2A-069A-8A02-913C-BB5DE312933F}"/>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b="1" dirty="0" err="1">
                <a:solidFill>
                  <a:srgbClr val="FF0000"/>
                </a:solidFill>
              </a:rPr>
              <a:t>t</a:t>
            </a:r>
            <a:r>
              <a:rPr lang="en-US" sz="2800" b="1" baseline="-25000" dirty="0" err="1">
                <a:solidFill>
                  <a:srgbClr val="FF0000"/>
                </a:solidFill>
              </a:rPr>
              <a:t>s</a:t>
            </a:r>
            <a:r>
              <a:rPr lang="en-US" sz="2800" dirty="0"/>
              <a:t>, </a:t>
            </a:r>
            <a:r>
              <a:rPr lang="en-US" sz="2800" dirty="0" err="1"/>
              <a:t>t</a:t>
            </a:r>
            <a:r>
              <a:rPr lang="en-US" sz="2800" baseline="-25000" dirty="0" err="1"/>
              <a:t>e</a:t>
            </a:r>
            <a:r>
              <a:rPr lang="en-US" sz="2800" dirty="0"/>
              <a:t>] = [</a:t>
            </a:r>
            <a:r>
              <a:rPr lang="en-US" sz="2800" b="1" dirty="0">
                <a:solidFill>
                  <a:srgbClr val="FF0000"/>
                </a:solidFill>
              </a:rPr>
              <a:t>1</a:t>
            </a:r>
            <a:r>
              <a:rPr lang="en-US" sz="2800" dirty="0"/>
              <a:t>,15]</a:t>
            </a:r>
          </a:p>
        </p:txBody>
      </p:sp>
      <p:sp>
        <p:nvSpPr>
          <p:cNvPr id="71" name="TextBox 70">
            <a:extLst>
              <a:ext uri="{FF2B5EF4-FFF2-40B4-BE49-F238E27FC236}">
                <a16:creationId xmlns:a16="http://schemas.microsoft.com/office/drawing/2014/main" id="{283597E0-BB69-7BB1-3DF4-4982EBB4D104}"/>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72" name="Slide Number Placeholder 1">
            <a:extLst>
              <a:ext uri="{FF2B5EF4-FFF2-40B4-BE49-F238E27FC236}">
                <a16:creationId xmlns:a16="http://schemas.microsoft.com/office/drawing/2014/main" id="{4213F4AC-871D-16D0-E6DD-6DA7564AADC6}"/>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59</a:t>
            </a:fld>
            <a:endParaRPr lang="en-US" dirty="0"/>
          </a:p>
        </p:txBody>
      </p:sp>
      <p:sp>
        <p:nvSpPr>
          <p:cNvPr id="78" name="Freeform 77">
            <a:extLst>
              <a:ext uri="{FF2B5EF4-FFF2-40B4-BE49-F238E27FC236}">
                <a16:creationId xmlns:a16="http://schemas.microsoft.com/office/drawing/2014/main" id="{2BE308CA-725A-0A3E-4458-C41EC7C547E6}"/>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87094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57EC44-F81F-2F17-37DC-C99EE98F7822}"/>
              </a:ext>
            </a:extLst>
          </p:cNvPr>
          <p:cNvSpPr>
            <a:spLocks noGrp="1"/>
          </p:cNvSpPr>
          <p:nvPr>
            <p:ph type="title"/>
          </p:nvPr>
        </p:nvSpPr>
        <p:spPr>
          <a:xfrm>
            <a:off x="838200" y="365125"/>
            <a:ext cx="10515600" cy="1325563"/>
          </a:xfrm>
        </p:spPr>
        <p:txBody>
          <a:bodyPr>
            <a:normAutofit/>
          </a:bodyPr>
          <a:lstStyle/>
          <a:p>
            <a:r>
              <a:rPr lang="en-US" dirty="0"/>
              <a:t>Problem: one size does </a:t>
            </a:r>
            <a:r>
              <a:rPr lang="en-US" i="1" dirty="0"/>
              <a:t>not</a:t>
            </a:r>
            <a:r>
              <a:rPr lang="en-US" dirty="0"/>
              <a:t> fit all</a:t>
            </a:r>
          </a:p>
        </p:txBody>
      </p:sp>
      <p:sp>
        <p:nvSpPr>
          <p:cNvPr id="6" name="Slide Number Placeholder 1">
            <a:extLst>
              <a:ext uri="{FF2B5EF4-FFF2-40B4-BE49-F238E27FC236}">
                <a16:creationId xmlns:a16="http://schemas.microsoft.com/office/drawing/2014/main" id="{EDAD26C2-49F7-60F3-5063-BAD2279CBC6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a:t>
            </a:fld>
            <a:endParaRPr lang="en-US" dirty="0"/>
          </a:p>
        </p:txBody>
      </p:sp>
      <p:sp>
        <p:nvSpPr>
          <p:cNvPr id="8" name="Content Placeholder 2">
            <a:extLst>
              <a:ext uri="{FF2B5EF4-FFF2-40B4-BE49-F238E27FC236}">
                <a16:creationId xmlns:a16="http://schemas.microsoft.com/office/drawing/2014/main" id="{ED4B2022-23AE-CFEF-8C98-EBE885A712AE}"/>
              </a:ext>
            </a:extLst>
          </p:cNvPr>
          <p:cNvSpPr txBox="1">
            <a:spLocks/>
          </p:cNvSpPr>
          <p:nvPr/>
        </p:nvSpPr>
        <p:spPr>
          <a:xfrm>
            <a:off x="640270" y="6143122"/>
            <a:ext cx="4277532" cy="578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1">
                    <a:lumMod val="50000"/>
                  </a:schemeClr>
                </a:solidFill>
              </a:rPr>
              <a:t>Trip start time: [8am, 10am]</a:t>
            </a:r>
          </a:p>
        </p:txBody>
      </p:sp>
      <p:sp>
        <p:nvSpPr>
          <p:cNvPr id="9" name="Rectangle 8">
            <a:extLst>
              <a:ext uri="{FF2B5EF4-FFF2-40B4-BE49-F238E27FC236}">
                <a16:creationId xmlns:a16="http://schemas.microsoft.com/office/drawing/2014/main" id="{33A81E1B-A9B0-FFA5-8086-F1382764951E}"/>
              </a:ext>
            </a:extLst>
          </p:cNvPr>
          <p:cNvSpPr/>
          <p:nvPr/>
        </p:nvSpPr>
        <p:spPr>
          <a:xfrm>
            <a:off x="3972279" y="6378048"/>
            <a:ext cx="5553059" cy="276999"/>
          </a:xfrm>
          <a:prstGeom prst="rect">
            <a:avLst/>
          </a:prstGeom>
        </p:spPr>
        <p:txBody>
          <a:bodyPr wrap="none">
            <a:spAutoFit/>
          </a:bodyPr>
          <a:lstStyle/>
          <a:p>
            <a:r>
              <a:rPr lang="en-US" sz="1200" dirty="0" err="1">
                <a:solidFill>
                  <a:schemeClr val="tx1">
                    <a:lumMod val="50000"/>
                    <a:lumOff val="50000"/>
                  </a:schemeClr>
                </a:solidFill>
              </a:rPr>
              <a:t>CitiBike</a:t>
            </a:r>
            <a:r>
              <a:rPr lang="en-US" sz="1200" dirty="0">
                <a:solidFill>
                  <a:schemeClr val="tx1">
                    <a:lumMod val="50000"/>
                    <a:lumOff val="50000"/>
                  </a:schemeClr>
                </a:solidFill>
              </a:rPr>
              <a:t> NYC trips data (plots + viz at https://</a:t>
            </a:r>
            <a:r>
              <a:rPr lang="en-US" sz="1200" dirty="0" err="1">
                <a:solidFill>
                  <a:schemeClr val="tx1">
                    <a:lumMod val="50000"/>
                    <a:lumOff val="50000"/>
                  </a:schemeClr>
                </a:solidFill>
              </a:rPr>
              <a:t>github.com</a:t>
            </a:r>
            <a:r>
              <a:rPr lang="en-US" sz="1200" dirty="0">
                <a:solidFill>
                  <a:schemeClr val="tx1">
                    <a:lumMod val="50000"/>
                    <a:lumOff val="50000"/>
                  </a:schemeClr>
                </a:solidFill>
              </a:rPr>
              <a:t>/</a:t>
            </a:r>
            <a:r>
              <a:rPr lang="en-US" sz="1200" dirty="0" err="1">
                <a:solidFill>
                  <a:schemeClr val="tx1">
                    <a:lumMod val="50000"/>
                    <a:lumOff val="50000"/>
                  </a:schemeClr>
                </a:solidFill>
              </a:rPr>
              <a:t>jmftrindade</a:t>
            </a:r>
            <a:r>
              <a:rPr lang="en-US" sz="1200" dirty="0">
                <a:solidFill>
                  <a:schemeClr val="tx1">
                    <a:lumMod val="50000"/>
                    <a:lumOff val="50000"/>
                  </a:schemeClr>
                </a:solidFill>
              </a:rPr>
              <a:t>/</a:t>
            </a:r>
            <a:r>
              <a:rPr lang="en-US" sz="1200" dirty="0" err="1">
                <a:solidFill>
                  <a:schemeClr val="tx1">
                    <a:lumMod val="50000"/>
                    <a:lumOff val="50000"/>
                  </a:schemeClr>
                </a:solidFill>
              </a:rPr>
              <a:t>citibike_analysis</a:t>
            </a:r>
            <a:r>
              <a:rPr lang="en-US" sz="1200" dirty="0">
                <a:solidFill>
                  <a:schemeClr val="tx1">
                    <a:lumMod val="50000"/>
                    <a:lumOff val="50000"/>
                  </a:schemeClr>
                </a:solidFill>
              </a:rPr>
              <a:t>)</a:t>
            </a:r>
          </a:p>
        </p:txBody>
      </p:sp>
      <p:pic>
        <p:nvPicPr>
          <p:cNvPr id="12" name="Picture 11" descr="A map with many dots&#10;&#10;Description automatically generated">
            <a:extLst>
              <a:ext uri="{FF2B5EF4-FFF2-40B4-BE49-F238E27FC236}">
                <a16:creationId xmlns:a16="http://schemas.microsoft.com/office/drawing/2014/main" id="{11EC9C2C-9940-3C6D-5B29-401878CA2266}"/>
              </a:ext>
            </a:extLst>
          </p:cNvPr>
          <p:cNvPicPr>
            <a:picLocks noChangeAspect="1"/>
          </p:cNvPicPr>
          <p:nvPr/>
        </p:nvPicPr>
        <p:blipFill>
          <a:blip r:embed="rId3"/>
          <a:stretch>
            <a:fillRect/>
          </a:stretch>
        </p:blipFill>
        <p:spPr>
          <a:xfrm>
            <a:off x="793856" y="1496610"/>
            <a:ext cx="2476285" cy="4646512"/>
          </a:xfrm>
          <a:prstGeom prst="rect">
            <a:avLst/>
          </a:prstGeom>
        </p:spPr>
      </p:pic>
      <p:pic>
        <p:nvPicPr>
          <p:cNvPr id="21" name="Picture 20" descr="A graph showing a trip duration&#10;&#10;Description automatically generated">
            <a:extLst>
              <a:ext uri="{FF2B5EF4-FFF2-40B4-BE49-F238E27FC236}">
                <a16:creationId xmlns:a16="http://schemas.microsoft.com/office/drawing/2014/main" id="{696FFCEF-8BAB-E0C7-C497-EA88E2D8FB74}"/>
              </a:ext>
            </a:extLst>
          </p:cNvPr>
          <p:cNvPicPr>
            <a:picLocks noChangeAspect="1"/>
          </p:cNvPicPr>
          <p:nvPr/>
        </p:nvPicPr>
        <p:blipFill>
          <a:blip r:embed="rId4"/>
          <a:stretch>
            <a:fillRect/>
          </a:stretch>
        </p:blipFill>
        <p:spPr>
          <a:xfrm>
            <a:off x="4214927" y="1530490"/>
            <a:ext cx="7433412" cy="2467952"/>
          </a:xfrm>
          <a:prstGeom prst="rect">
            <a:avLst/>
          </a:prstGeom>
        </p:spPr>
      </p:pic>
      <p:pic>
        <p:nvPicPr>
          <p:cNvPr id="18" name="Picture 17" descr="A screenshot of a screen&#10;&#10;Description automatically generated">
            <a:extLst>
              <a:ext uri="{FF2B5EF4-FFF2-40B4-BE49-F238E27FC236}">
                <a16:creationId xmlns:a16="http://schemas.microsoft.com/office/drawing/2014/main" id="{04F148CB-BFD1-16E7-BD87-E3C6D322458D}"/>
              </a:ext>
            </a:extLst>
          </p:cNvPr>
          <p:cNvPicPr>
            <a:picLocks noChangeAspect="1"/>
          </p:cNvPicPr>
          <p:nvPr/>
        </p:nvPicPr>
        <p:blipFill>
          <a:blip r:embed="rId5"/>
          <a:stretch>
            <a:fillRect/>
          </a:stretch>
        </p:blipFill>
        <p:spPr>
          <a:xfrm>
            <a:off x="4106340" y="1530490"/>
            <a:ext cx="7480255" cy="2518106"/>
          </a:xfrm>
          <a:prstGeom prst="rect">
            <a:avLst/>
          </a:prstGeom>
        </p:spPr>
      </p:pic>
      <p:pic>
        <p:nvPicPr>
          <p:cNvPr id="22" name="Picture 21" descr="A graph with a number of blue bars&#10;&#10;Description automatically generated with medium confidence">
            <a:extLst>
              <a:ext uri="{FF2B5EF4-FFF2-40B4-BE49-F238E27FC236}">
                <a16:creationId xmlns:a16="http://schemas.microsoft.com/office/drawing/2014/main" id="{F25ED8A7-4FB8-F266-B609-0A1864BFC673}"/>
              </a:ext>
            </a:extLst>
          </p:cNvPr>
          <p:cNvPicPr>
            <a:picLocks noChangeAspect="1"/>
          </p:cNvPicPr>
          <p:nvPr/>
        </p:nvPicPr>
        <p:blipFill>
          <a:blip r:embed="rId6"/>
          <a:stretch>
            <a:fillRect/>
          </a:stretch>
        </p:blipFill>
        <p:spPr>
          <a:xfrm>
            <a:off x="4190139" y="4020236"/>
            <a:ext cx="7465558" cy="2215873"/>
          </a:xfrm>
          <a:prstGeom prst="rect">
            <a:avLst/>
          </a:prstGeom>
        </p:spPr>
      </p:pic>
      <p:pic>
        <p:nvPicPr>
          <p:cNvPr id="20" name="Picture 19" descr="A graph with a line going up&#10;&#10;Description automatically generated">
            <a:extLst>
              <a:ext uri="{FF2B5EF4-FFF2-40B4-BE49-F238E27FC236}">
                <a16:creationId xmlns:a16="http://schemas.microsoft.com/office/drawing/2014/main" id="{11172A6F-E303-F5D0-7B12-39CE79787AEB}"/>
              </a:ext>
            </a:extLst>
          </p:cNvPr>
          <p:cNvPicPr>
            <a:picLocks noChangeAspect="1"/>
          </p:cNvPicPr>
          <p:nvPr/>
        </p:nvPicPr>
        <p:blipFill>
          <a:blip r:embed="rId7"/>
          <a:stretch>
            <a:fillRect/>
          </a:stretch>
        </p:blipFill>
        <p:spPr>
          <a:xfrm>
            <a:off x="4051051" y="3998442"/>
            <a:ext cx="7679669" cy="2215873"/>
          </a:xfrm>
          <a:prstGeom prst="rect">
            <a:avLst/>
          </a:prstGeom>
        </p:spPr>
      </p:pic>
    </p:spTree>
    <p:extLst>
      <p:ext uri="{BB962C8B-B14F-4D97-AF65-F5344CB8AC3E}">
        <p14:creationId xmlns:p14="http://schemas.microsoft.com/office/powerpoint/2010/main" val="2226548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8D45C32E-463D-B27B-2227-C575F5C392D4}"/>
              </a:ext>
            </a:extLst>
          </p:cNvPr>
          <p:cNvGrpSpPr/>
          <p:nvPr/>
        </p:nvGrpSpPr>
        <p:grpSpPr>
          <a:xfrm>
            <a:off x="917397" y="1996166"/>
            <a:ext cx="9978639" cy="2437532"/>
            <a:chOff x="917397" y="1996166"/>
            <a:chExt cx="9978639" cy="2437532"/>
          </a:xfrm>
        </p:grpSpPr>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a:off x="1518169" y="1945276"/>
            <a:ext cx="710858" cy="314418"/>
          </a:xfrm>
          <a:prstGeom prst="rect">
            <a:avLst/>
          </a:prstGeom>
        </p:spPr>
      </p:pic>
      <p:sp>
        <p:nvSpPr>
          <p:cNvPr id="7" name="TextBox 6">
            <a:extLst>
              <a:ext uri="{FF2B5EF4-FFF2-40B4-BE49-F238E27FC236}">
                <a16:creationId xmlns:a16="http://schemas.microsoft.com/office/drawing/2014/main" id="{DEFF6A6E-B461-5AD8-04D5-4BA53C194435}"/>
              </a:ext>
            </a:extLst>
          </p:cNvPr>
          <p:cNvSpPr txBox="1"/>
          <p:nvPr/>
        </p:nvSpPr>
        <p:spPr>
          <a:xfrm>
            <a:off x="798176" y="4670903"/>
            <a:ext cx="6346529" cy="646331"/>
          </a:xfrm>
          <a:prstGeom prst="rect">
            <a:avLst/>
          </a:prstGeom>
          <a:noFill/>
        </p:spPr>
        <p:txBody>
          <a:bodyPr wrap="square">
            <a:spAutoFit/>
          </a:bodyPr>
          <a:lstStyle/>
          <a:p>
            <a:pPr marL="0" indent="0">
              <a:buFont typeface="Arial"/>
              <a:buNone/>
            </a:pPr>
            <a:r>
              <a:rPr lang="en-US" sz="1800" dirty="0"/>
              <a:t>Input: graph </a:t>
            </a:r>
            <a:r>
              <a:rPr lang="en-US" sz="1800" i="1" dirty="0"/>
              <a:t>G</a:t>
            </a:r>
            <a:r>
              <a:rPr lang="en-US" sz="1800" dirty="0"/>
              <a:t>, source vertex </a:t>
            </a:r>
            <a:r>
              <a:rPr lang="en-US" sz="1800" i="1" dirty="0"/>
              <a:t>u</a:t>
            </a:r>
            <a:r>
              <a:rPr lang="en-US" sz="1800" dirty="0"/>
              <a:t> in </a:t>
            </a:r>
            <a:r>
              <a:rPr lang="en-US" sz="1800" i="1" dirty="0"/>
              <a:t>V</a:t>
            </a:r>
            <a:r>
              <a:rPr lang="en-US" sz="1800" dirty="0"/>
              <a:t>, time interval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p>
          <a:p>
            <a:pPr marL="0" indent="0">
              <a:buFont typeface="Arial"/>
              <a:buNone/>
            </a:pPr>
            <a:r>
              <a:rPr lang="en-US" sz="1800" dirty="0"/>
              <a:t>Output: earliest arrival from </a:t>
            </a:r>
            <a:r>
              <a:rPr lang="en-US" sz="1800" i="1" dirty="0"/>
              <a:t>u </a:t>
            </a:r>
            <a:r>
              <a:rPr lang="en-US" sz="1800" dirty="0"/>
              <a:t>to every vertex </a:t>
            </a:r>
            <a:r>
              <a:rPr lang="en-US" sz="1800" i="1" dirty="0"/>
              <a:t>v</a:t>
            </a:r>
            <a:r>
              <a:rPr lang="en-US" sz="1800" dirty="0"/>
              <a:t> in V within [</a:t>
            </a:r>
            <a:r>
              <a:rPr lang="en-US" sz="1800" dirty="0" err="1"/>
              <a:t>t</a:t>
            </a:r>
            <a:r>
              <a:rPr lang="en-US" sz="1800" baseline="-25000" dirty="0" err="1"/>
              <a:t>s</a:t>
            </a:r>
            <a:r>
              <a:rPr lang="en-US" sz="1800" dirty="0"/>
              <a:t>, </a:t>
            </a:r>
            <a:r>
              <a:rPr lang="en-US" sz="1800" dirty="0" err="1"/>
              <a:t>t</a:t>
            </a:r>
            <a:r>
              <a:rPr lang="en-US" sz="1800" baseline="-25000" dirty="0" err="1"/>
              <a:t>e</a:t>
            </a:r>
            <a:r>
              <a:rPr lang="en-US" sz="1800" dirty="0"/>
              <a:t>]</a:t>
            </a:r>
            <a:r>
              <a:rPr lang="en-US" sz="1800" i="1" dirty="0"/>
              <a:t> </a:t>
            </a:r>
            <a:endParaRPr lang="en-US" sz="1800" dirty="0"/>
          </a:p>
        </p:txBody>
      </p:sp>
      <p:sp>
        <p:nvSpPr>
          <p:cNvPr id="9" name="TextBox 8">
            <a:extLst>
              <a:ext uri="{FF2B5EF4-FFF2-40B4-BE49-F238E27FC236}">
                <a16:creationId xmlns:a16="http://schemas.microsoft.com/office/drawing/2014/main" id="{261329C2-16A5-37B8-DBA3-1F0C141A5FCF}"/>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10" name="TextBox 9">
            <a:extLst>
              <a:ext uri="{FF2B5EF4-FFF2-40B4-BE49-F238E27FC236}">
                <a16:creationId xmlns:a16="http://schemas.microsoft.com/office/drawing/2014/main" id="{EAB28EFB-DA38-C21C-D096-0831302C4672}"/>
              </a:ext>
            </a:extLst>
          </p:cNvPr>
          <p:cNvSpPr txBox="1"/>
          <p:nvPr/>
        </p:nvSpPr>
        <p:spPr>
          <a:xfrm>
            <a:off x="1768676" y="5244297"/>
            <a:ext cx="4679953" cy="492443"/>
          </a:xfrm>
          <a:prstGeom prst="rect">
            <a:avLst/>
          </a:prstGeom>
          <a:noFill/>
        </p:spPr>
        <p:txBody>
          <a:bodyPr wrap="square">
            <a:spAutoFit/>
          </a:bodyPr>
          <a:lstStyle/>
          <a:p>
            <a:r>
              <a:rPr lang="en-US" sz="2600" dirty="0"/>
              <a:t>a      </a:t>
            </a:r>
            <a:r>
              <a:rPr lang="en-US" sz="2600" b="1" dirty="0">
                <a:solidFill>
                  <a:srgbClr val="FF0000"/>
                </a:solidFill>
              </a:rPr>
              <a:t>b     c     d      e      f     g</a:t>
            </a:r>
            <a:endParaRPr lang="en-US" b="1" dirty="0">
              <a:solidFill>
                <a:srgbClr val="FF0000"/>
              </a:solidFill>
            </a:endParaRPr>
          </a:p>
        </p:txBody>
      </p:sp>
      <p:grpSp>
        <p:nvGrpSpPr>
          <p:cNvPr id="16" name="Group 15">
            <a:extLst>
              <a:ext uri="{FF2B5EF4-FFF2-40B4-BE49-F238E27FC236}">
                <a16:creationId xmlns:a16="http://schemas.microsoft.com/office/drawing/2014/main" id="{7C83D075-58C5-575F-ADB5-81F80B8EE282}"/>
              </a:ext>
            </a:extLst>
          </p:cNvPr>
          <p:cNvGrpSpPr/>
          <p:nvPr/>
        </p:nvGrpSpPr>
        <p:grpSpPr>
          <a:xfrm>
            <a:off x="1661775" y="5656094"/>
            <a:ext cx="3973741" cy="450663"/>
            <a:chOff x="1661775" y="5656094"/>
            <a:chExt cx="3973741" cy="450663"/>
          </a:xfrm>
        </p:grpSpPr>
        <p:sp>
          <p:nvSpPr>
            <p:cNvPr id="23" name="Rectangle 22">
              <a:extLst>
                <a:ext uri="{FF2B5EF4-FFF2-40B4-BE49-F238E27FC236}">
                  <a16:creationId xmlns:a16="http://schemas.microsoft.com/office/drawing/2014/main" id="{EE3F6CC1-4FE5-46F8-BEAA-C2386B27F80F}"/>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a:t>
              </a:r>
            </a:p>
          </p:txBody>
        </p:sp>
        <p:sp>
          <p:nvSpPr>
            <p:cNvPr id="24" name="Rectangle 23">
              <a:extLst>
                <a:ext uri="{FF2B5EF4-FFF2-40B4-BE49-F238E27FC236}">
                  <a16:creationId xmlns:a16="http://schemas.microsoft.com/office/drawing/2014/main" id="{CE858B12-FAE9-303D-CA31-3FBA9A94A0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0" dirty="0">
                  <a:solidFill>
                    <a:srgbClr val="FF0000"/>
                  </a:solidFill>
                  <a:effectLst/>
                  <a:latin typeface="Calibri" panose="020F0502020204030204" pitchFamily="34" charset="0"/>
                  <a:cs typeface="Calibri" panose="020F0502020204030204" pitchFamily="34" charset="0"/>
                </a:rPr>
                <a:t>∞</a:t>
              </a:r>
              <a:endParaRPr lang="en-US" sz="2400" b="1" dirty="0">
                <a:solidFill>
                  <a:srgbClr val="FF0000"/>
                </a:solidFill>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619502D5-6E18-FD49-EB9A-1EE5ECF6F5E1}"/>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FF0000"/>
                  </a:solidFill>
                  <a:effectLst/>
                  <a:latin typeface="Calibri" panose="020F0502020204030204" pitchFamily="34" charset="0"/>
                  <a:cs typeface="Calibri" panose="020F0502020204030204" pitchFamily="34" charset="0"/>
                </a:rPr>
                <a:t>∞</a:t>
              </a:r>
              <a:endParaRPr lang="en-US" sz="2800" b="1" dirty="0">
                <a:solidFill>
                  <a:srgbClr val="FF0000"/>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B3F938B7-575A-2321-6269-D41E73C8B1E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FF0000"/>
                  </a:solidFill>
                  <a:effectLst/>
                  <a:latin typeface="Calibri" panose="020F0502020204030204" pitchFamily="34" charset="0"/>
                  <a:cs typeface="Calibri" panose="020F0502020204030204" pitchFamily="34" charset="0"/>
                </a:rPr>
                <a:t>∞</a:t>
              </a:r>
              <a:endParaRPr lang="en-US" sz="2800" b="1" dirty="0">
                <a:solidFill>
                  <a:srgbClr val="FF0000"/>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2AD0E91C-32A8-9934-257E-9693F3A746D7}"/>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FF0000"/>
                  </a:solidFill>
                  <a:effectLst/>
                  <a:latin typeface="Calibri" panose="020F0502020204030204" pitchFamily="34" charset="0"/>
                  <a:cs typeface="Calibri" panose="020F0502020204030204" pitchFamily="34" charset="0"/>
                </a:rPr>
                <a:t>∞</a:t>
              </a:r>
              <a:endParaRPr lang="en-US" sz="2800" b="1" dirty="0">
                <a:solidFill>
                  <a:srgbClr val="FF0000"/>
                </a:solidFill>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B87DAB7E-6FE9-2D15-12BD-6EE8EA230C1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FF0000"/>
                  </a:solidFill>
                  <a:effectLst/>
                  <a:latin typeface="Calibri" panose="020F0502020204030204" pitchFamily="34" charset="0"/>
                  <a:cs typeface="Calibri" panose="020F0502020204030204" pitchFamily="34" charset="0"/>
                </a:rPr>
                <a:t>∞</a:t>
              </a:r>
              <a:endParaRPr lang="en-US" sz="2800" b="1" dirty="0">
                <a:solidFill>
                  <a:srgbClr val="FF0000"/>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7A9EDC87-9100-4530-FF72-46CA376ACE74}"/>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FF0000"/>
                  </a:solidFill>
                  <a:effectLst/>
                  <a:latin typeface="Calibri" panose="020F0502020204030204" pitchFamily="34" charset="0"/>
                  <a:cs typeface="Calibri" panose="020F0502020204030204" pitchFamily="34" charset="0"/>
                </a:rPr>
                <a:t>∞</a:t>
              </a:r>
              <a:endParaRPr lang="en-US" sz="2800" b="1" dirty="0">
                <a:solidFill>
                  <a:srgbClr val="FF0000"/>
                </a:solidFill>
                <a:latin typeface="Calibri" panose="020F0502020204030204" pitchFamily="34" charset="0"/>
                <a:cs typeface="Calibri" panose="020F0502020204030204" pitchFamily="34" charset="0"/>
              </a:endParaRPr>
            </a:p>
          </p:txBody>
        </p:sp>
      </p:grpSp>
      <p:sp>
        <p:nvSpPr>
          <p:cNvPr id="53" name="TextBox 52">
            <a:extLst>
              <a:ext uri="{FF2B5EF4-FFF2-40B4-BE49-F238E27FC236}">
                <a16:creationId xmlns:a16="http://schemas.microsoft.com/office/drawing/2014/main" id="{827B65B9-B9AD-D763-FA8D-EBAC508C3B22}"/>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4" name="TextBox 53">
            <a:extLst>
              <a:ext uri="{FF2B5EF4-FFF2-40B4-BE49-F238E27FC236}">
                <a16:creationId xmlns:a16="http://schemas.microsoft.com/office/drawing/2014/main" id="{6CF21D6D-BA8C-DB1F-5E0D-0E89C45EF6A2}"/>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grpSp>
        <p:nvGrpSpPr>
          <p:cNvPr id="55" name="Group 54">
            <a:extLst>
              <a:ext uri="{FF2B5EF4-FFF2-40B4-BE49-F238E27FC236}">
                <a16:creationId xmlns:a16="http://schemas.microsoft.com/office/drawing/2014/main" id="{674DC95F-5B40-B9FD-EB46-28582B10D725}"/>
              </a:ext>
            </a:extLst>
          </p:cNvPr>
          <p:cNvGrpSpPr/>
          <p:nvPr/>
        </p:nvGrpSpPr>
        <p:grpSpPr>
          <a:xfrm>
            <a:off x="7091255" y="5656094"/>
            <a:ext cx="3973741" cy="450663"/>
            <a:chOff x="1661775" y="5656094"/>
            <a:chExt cx="3973741" cy="450663"/>
          </a:xfrm>
        </p:grpSpPr>
        <p:sp>
          <p:nvSpPr>
            <p:cNvPr id="57" name="Rectangle 56">
              <a:extLst>
                <a:ext uri="{FF2B5EF4-FFF2-40B4-BE49-F238E27FC236}">
                  <a16:creationId xmlns:a16="http://schemas.microsoft.com/office/drawing/2014/main" id="{54BA8A23-0C42-282F-34BE-020FA85D58F7}"/>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60687ADD-FAEB-3560-D66E-175843FFD611}"/>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59" name="Rectangle 58">
              <a:extLst>
                <a:ext uri="{FF2B5EF4-FFF2-40B4-BE49-F238E27FC236}">
                  <a16:creationId xmlns:a16="http://schemas.microsoft.com/office/drawing/2014/main" id="{C2E2AF4A-4836-3506-96DB-C47469F4D0F0}"/>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E674F71C-2548-71D0-BB64-92728260C0F1}"/>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321CA026-0C1B-3F47-7FE2-91ED18098612}"/>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2302C7F8-A527-676D-5758-5ABA8A1338C0}"/>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8" name="Rectangle 67">
              <a:extLst>
                <a:ext uri="{FF2B5EF4-FFF2-40B4-BE49-F238E27FC236}">
                  <a16:creationId xmlns:a16="http://schemas.microsoft.com/office/drawing/2014/main" id="{E32EDAA5-0ED5-D941-03B9-5B01C91685EC}"/>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sp>
        <p:nvSpPr>
          <p:cNvPr id="70" name="TextBox 69">
            <a:extLst>
              <a:ext uri="{FF2B5EF4-FFF2-40B4-BE49-F238E27FC236}">
                <a16:creationId xmlns:a16="http://schemas.microsoft.com/office/drawing/2014/main" id="{9CCE9F2A-069A-8A02-913C-BB5DE312933F}"/>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71" name="TextBox 70">
            <a:extLst>
              <a:ext uri="{FF2B5EF4-FFF2-40B4-BE49-F238E27FC236}">
                <a16:creationId xmlns:a16="http://schemas.microsoft.com/office/drawing/2014/main" id="{283597E0-BB69-7BB1-3DF4-4982EBB4D104}"/>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72" name="Slide Number Placeholder 1">
            <a:extLst>
              <a:ext uri="{FF2B5EF4-FFF2-40B4-BE49-F238E27FC236}">
                <a16:creationId xmlns:a16="http://schemas.microsoft.com/office/drawing/2014/main" id="{4213F4AC-871D-16D0-E6DD-6DA7564AADC6}"/>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60</a:t>
            </a:fld>
            <a:endParaRPr lang="en-US" dirty="0"/>
          </a:p>
        </p:txBody>
      </p:sp>
      <p:sp>
        <p:nvSpPr>
          <p:cNvPr id="78" name="Freeform 77">
            <a:extLst>
              <a:ext uri="{FF2B5EF4-FFF2-40B4-BE49-F238E27FC236}">
                <a16:creationId xmlns:a16="http://schemas.microsoft.com/office/drawing/2014/main" id="{2BE308CA-725A-0A3E-4458-C41EC7C547E6}"/>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28898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E1FAA8-E686-BB5D-00C2-7C589C58E421}"/>
              </a:ext>
            </a:extLst>
          </p:cNvPr>
          <p:cNvSpPr/>
          <p:nvPr/>
        </p:nvSpPr>
        <p:spPr>
          <a:xfrm rot="860187">
            <a:off x="4642746" y="3286322"/>
            <a:ext cx="768852" cy="50017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solidFill>
                  <a:schemeClr val="tx1"/>
                </a:solidFill>
              </a:rPr>
              <a:t>[1,</a:t>
            </a:r>
            <a:r>
              <a:rPr lang="en-US" sz="2800" dirty="0">
                <a:solidFill>
                  <a:schemeClr val="accent6">
                    <a:lumMod val="60000"/>
                    <a:lumOff val="40000"/>
                  </a:schemeClr>
                </a:solidFill>
              </a:rPr>
              <a:t>2</a:t>
            </a:r>
            <a:r>
              <a:rPr lang="en-US" sz="2800" dirty="0">
                <a:solidFill>
                  <a:schemeClr val="tx1"/>
                </a:solidFill>
              </a:rPr>
              <a:t>]</a:t>
            </a:r>
            <a:endParaRPr lang="en-US" sz="2800" dirty="0"/>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solidFill>
                  <a:schemeClr val="tx1"/>
                </a:solidFill>
              </a:rPr>
              <a:t>[</a:t>
            </a:r>
            <a:r>
              <a:rPr lang="en-US" sz="2800" dirty="0"/>
              <a:t>3,6</a:t>
            </a:r>
            <a:r>
              <a:rPr lang="en-US" sz="2800" dirty="0">
                <a:solidFill>
                  <a:schemeClr val="tx1"/>
                </a:solidFill>
              </a:rPr>
              <a:t>]</a:t>
            </a:r>
            <a:endParaRPr lang="en-US" sz="2800" dirty="0"/>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solidFill>
                  <a:schemeClr val="tx1"/>
                </a:solidFill>
              </a:rPr>
              <a:t>[</a:t>
            </a:r>
            <a:r>
              <a:rPr lang="en-US" sz="2800" dirty="0"/>
              <a:t>9,10</a:t>
            </a:r>
            <a:r>
              <a:rPr lang="en-US" sz="2800" dirty="0">
                <a:solidFill>
                  <a:schemeClr val="tx1"/>
                </a:solidFill>
              </a:rPr>
              <a:t>]</a:t>
            </a:r>
            <a:endParaRPr lang="en-US" sz="2800" dirty="0"/>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t>[11,12]</a:t>
            </a:r>
          </a:p>
        </p:txBody>
      </p:sp>
      <p:sp>
        <p:nvSpPr>
          <p:cNvPr id="45" name="TextBox 44">
            <a:extLst>
              <a:ext uri="{FF2B5EF4-FFF2-40B4-BE49-F238E27FC236}">
                <a16:creationId xmlns:a16="http://schemas.microsoft.com/office/drawing/2014/main" id="{5A87DF7A-3E87-A622-2FD9-589D0070F969}"/>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49" name="TextBox 48">
            <a:extLst>
              <a:ext uri="{FF2B5EF4-FFF2-40B4-BE49-F238E27FC236}">
                <a16:creationId xmlns:a16="http://schemas.microsoft.com/office/drawing/2014/main" id="{CABE7CE4-4919-7CC0-2F7F-098821CA0024}"/>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51" name="Group 50">
            <a:extLst>
              <a:ext uri="{FF2B5EF4-FFF2-40B4-BE49-F238E27FC236}">
                <a16:creationId xmlns:a16="http://schemas.microsoft.com/office/drawing/2014/main" id="{1A0D2003-C646-C59A-2DBB-713175131EBD}"/>
              </a:ext>
            </a:extLst>
          </p:cNvPr>
          <p:cNvGrpSpPr/>
          <p:nvPr/>
        </p:nvGrpSpPr>
        <p:grpSpPr>
          <a:xfrm>
            <a:off x="1661775" y="5656094"/>
            <a:ext cx="3973741" cy="450663"/>
            <a:chOff x="1661775" y="5656094"/>
            <a:chExt cx="3973741" cy="450663"/>
          </a:xfrm>
        </p:grpSpPr>
        <p:sp>
          <p:nvSpPr>
            <p:cNvPr id="33" name="Rectangle 32">
              <a:extLst>
                <a:ext uri="{FF2B5EF4-FFF2-40B4-BE49-F238E27FC236}">
                  <a16:creationId xmlns:a16="http://schemas.microsoft.com/office/drawing/2014/main" id="{4DEA37CC-329E-BC62-8A11-7B8C09E336A8}"/>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a:t>
              </a:r>
            </a:p>
          </p:txBody>
        </p:sp>
        <p:sp>
          <p:nvSpPr>
            <p:cNvPr id="37" name="Rectangle 36">
              <a:extLst>
                <a:ext uri="{FF2B5EF4-FFF2-40B4-BE49-F238E27FC236}">
                  <a16:creationId xmlns:a16="http://schemas.microsoft.com/office/drawing/2014/main" id="{70229DC2-C9F7-A6F4-21BD-9BCFD9A0F933}"/>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600" dirty="0">
                <a:solidFill>
                  <a:schemeClr val="tx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D2B85577-AFBA-80C8-925F-E962FF97FC46}"/>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accent6">
                      <a:lumMod val="60000"/>
                      <a:lumOff val="40000"/>
                    </a:schemeClr>
                  </a:solidFill>
                </a:rPr>
                <a:t>2</a:t>
              </a:r>
            </a:p>
          </p:txBody>
        </p:sp>
        <p:sp>
          <p:nvSpPr>
            <p:cNvPr id="41" name="Rectangle 40">
              <a:extLst>
                <a:ext uri="{FF2B5EF4-FFF2-40B4-BE49-F238E27FC236}">
                  <a16:creationId xmlns:a16="http://schemas.microsoft.com/office/drawing/2014/main" id="{E54BCA7C-C85F-CDC7-4DFB-74C76E3C6A90}"/>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03483C96-4025-2AA3-46AC-F877BF237DB1}"/>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6">
                    <a:lumMod val="60000"/>
                    <a:lumOff val="40000"/>
                  </a:schemeClr>
                </a:solidFill>
              </a:endParaRPr>
            </a:p>
          </p:txBody>
        </p:sp>
        <p:sp>
          <p:nvSpPr>
            <p:cNvPr id="43" name="Rectangle 42">
              <a:extLst>
                <a:ext uri="{FF2B5EF4-FFF2-40B4-BE49-F238E27FC236}">
                  <a16:creationId xmlns:a16="http://schemas.microsoft.com/office/drawing/2014/main" id="{96EFACB2-598A-8851-395C-8ECE0FA82D8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6">
                    <a:lumMod val="60000"/>
                    <a:lumOff val="40000"/>
                  </a:schemeClr>
                </a:solidFill>
              </a:endParaRPr>
            </a:p>
          </p:txBody>
        </p:sp>
        <p:sp>
          <p:nvSpPr>
            <p:cNvPr id="50" name="Rectangle 49">
              <a:extLst>
                <a:ext uri="{FF2B5EF4-FFF2-40B4-BE49-F238E27FC236}">
                  <a16:creationId xmlns:a16="http://schemas.microsoft.com/office/drawing/2014/main" id="{080CB266-270E-8A31-4F2C-C69DA68EED66}"/>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6">
                    <a:lumMod val="60000"/>
                    <a:lumOff val="40000"/>
                  </a:schemeClr>
                </a:solidFill>
              </a:endParaRPr>
            </a:p>
          </p:txBody>
        </p:sp>
      </p:grpSp>
      <p:sp>
        <p:nvSpPr>
          <p:cNvPr id="4" name="TextBox 3">
            <a:extLst>
              <a:ext uri="{FF2B5EF4-FFF2-40B4-BE49-F238E27FC236}">
                <a16:creationId xmlns:a16="http://schemas.microsoft.com/office/drawing/2014/main" id="{6C2963DE-7A1F-7A3C-9DDF-8A0D6A28528F}"/>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 name="TextBox 4">
            <a:extLst>
              <a:ext uri="{FF2B5EF4-FFF2-40B4-BE49-F238E27FC236}">
                <a16:creationId xmlns:a16="http://schemas.microsoft.com/office/drawing/2014/main" id="{CB5A75CD-E5AC-78D8-F1F8-AFFB72D5E433}"/>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sp>
        <p:nvSpPr>
          <p:cNvPr id="38" name="TextBox 37">
            <a:extLst>
              <a:ext uri="{FF2B5EF4-FFF2-40B4-BE49-F238E27FC236}">
                <a16:creationId xmlns:a16="http://schemas.microsoft.com/office/drawing/2014/main" id="{0F76EAD6-F47C-641E-C4D9-4D3A1543B39B}"/>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39" name="TextBox 38">
            <a:extLst>
              <a:ext uri="{FF2B5EF4-FFF2-40B4-BE49-F238E27FC236}">
                <a16:creationId xmlns:a16="http://schemas.microsoft.com/office/drawing/2014/main" id="{4D0B76F3-53A4-8A05-9A79-5CF986785F01}"/>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44" name="Slide Number Placeholder 1">
            <a:extLst>
              <a:ext uri="{FF2B5EF4-FFF2-40B4-BE49-F238E27FC236}">
                <a16:creationId xmlns:a16="http://schemas.microsoft.com/office/drawing/2014/main" id="{020D6CFB-5B9C-96E7-0172-58AC2871E86A}"/>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61</a:t>
            </a:fld>
            <a:endParaRPr lang="en-US" dirty="0"/>
          </a:p>
        </p:txBody>
      </p:sp>
      <p:grpSp>
        <p:nvGrpSpPr>
          <p:cNvPr id="46" name="Group 45">
            <a:extLst>
              <a:ext uri="{FF2B5EF4-FFF2-40B4-BE49-F238E27FC236}">
                <a16:creationId xmlns:a16="http://schemas.microsoft.com/office/drawing/2014/main" id="{BA1F895D-FD6D-4A4D-4461-BFB56ACD6E03}"/>
              </a:ext>
            </a:extLst>
          </p:cNvPr>
          <p:cNvGrpSpPr/>
          <p:nvPr/>
        </p:nvGrpSpPr>
        <p:grpSpPr>
          <a:xfrm>
            <a:off x="7091255" y="5656094"/>
            <a:ext cx="3973741" cy="450663"/>
            <a:chOff x="1661775" y="5656094"/>
            <a:chExt cx="3973741" cy="450663"/>
          </a:xfrm>
        </p:grpSpPr>
        <p:sp>
          <p:nvSpPr>
            <p:cNvPr id="47" name="Rectangle 46">
              <a:extLst>
                <a:ext uri="{FF2B5EF4-FFF2-40B4-BE49-F238E27FC236}">
                  <a16:creationId xmlns:a16="http://schemas.microsoft.com/office/drawing/2014/main" id="{A9379E77-B56F-60DD-542C-84EB4DC27474}"/>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F2128F4A-56F9-0D1C-2490-CCA8E10802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62" name="Rectangle 61">
              <a:extLst>
                <a:ext uri="{FF2B5EF4-FFF2-40B4-BE49-F238E27FC236}">
                  <a16:creationId xmlns:a16="http://schemas.microsoft.com/office/drawing/2014/main" id="{F651ED91-D23A-AD1C-D7C8-3F960913690A}"/>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5D502420-B9C1-F0AA-1152-3A247914D40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4" name="Rectangle 63">
              <a:extLst>
                <a:ext uri="{FF2B5EF4-FFF2-40B4-BE49-F238E27FC236}">
                  <a16:creationId xmlns:a16="http://schemas.microsoft.com/office/drawing/2014/main" id="{EBA7E765-FBD1-1B37-35A4-B91653EE4B80}"/>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8901331A-AC6D-51F7-946A-61A9A07592D3}"/>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5C72E017-8632-04D9-FEF0-E0721110A5E5}"/>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a:off x="1518169" y="1945276"/>
            <a:ext cx="710858" cy="314418"/>
          </a:xfrm>
          <a:prstGeom prst="rect">
            <a:avLst/>
          </a:prstGeom>
        </p:spPr>
      </p:pic>
      <p:sp>
        <p:nvSpPr>
          <p:cNvPr id="9" name="Freeform 8">
            <a:extLst>
              <a:ext uri="{FF2B5EF4-FFF2-40B4-BE49-F238E27FC236}">
                <a16:creationId xmlns:a16="http://schemas.microsoft.com/office/drawing/2014/main" id="{783B1C96-8E24-2F39-6FC9-EE4DCA546457}"/>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2827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16667E-6 -1.48148E-6 L 0.09583 -1.48148E-6 " pathEditMode="relative" rAng="0" ptsTypes="AA">
                                      <p:cBhvr>
                                        <p:cTn id="6" dur="500" fill="hold"/>
                                        <p:tgtEl>
                                          <p:spTgt spid="94"/>
                                        </p:tgtEl>
                                        <p:attrNameLst>
                                          <p:attrName>ppt_x</p:attrName>
                                          <p:attrName>ppt_y</p:attrName>
                                        </p:attrNameLst>
                                      </p:cBhvr>
                                      <p:rCtr x="47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E1FAA8-E686-BB5D-00C2-7C589C58E421}"/>
              </a:ext>
            </a:extLst>
          </p:cNvPr>
          <p:cNvSpPr/>
          <p:nvPr/>
        </p:nvSpPr>
        <p:spPr>
          <a:xfrm rot="860187">
            <a:off x="4642746" y="3286322"/>
            <a:ext cx="768852" cy="50017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t>[1,2]</a:t>
            </a:r>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solidFill>
                  <a:schemeClr val="tx1"/>
                </a:solidFill>
              </a:rPr>
              <a:t>[3,</a:t>
            </a:r>
            <a:r>
              <a:rPr lang="en-US" sz="2800" dirty="0">
                <a:solidFill>
                  <a:schemeClr val="accent6">
                    <a:lumMod val="60000"/>
                    <a:lumOff val="40000"/>
                  </a:schemeClr>
                </a:solidFill>
              </a:rPr>
              <a:t>6</a:t>
            </a:r>
            <a:r>
              <a:rPr lang="en-US" sz="2800" dirty="0">
                <a:solidFill>
                  <a:schemeClr val="tx1"/>
                </a:solidFill>
              </a:rPr>
              <a:t>]</a:t>
            </a:r>
            <a:endParaRPr lang="en-US" sz="2800" dirty="0"/>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solidFill>
                  <a:schemeClr val="tx1"/>
                </a:solidFill>
              </a:rPr>
              <a:t>[9,</a:t>
            </a:r>
            <a:r>
              <a:rPr lang="en-US" sz="2800" dirty="0">
                <a:solidFill>
                  <a:schemeClr val="accent6">
                    <a:lumMod val="60000"/>
                    <a:lumOff val="40000"/>
                  </a:schemeClr>
                </a:solidFill>
              </a:rPr>
              <a:t>10</a:t>
            </a:r>
            <a:r>
              <a:rPr lang="en-US" sz="2800" dirty="0">
                <a:solidFill>
                  <a:schemeClr val="tx1"/>
                </a:solidFill>
              </a:rPr>
              <a:t>]</a:t>
            </a:r>
            <a:endParaRPr lang="en-US" sz="2800" dirty="0"/>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[11,</a:t>
            </a:r>
            <a:r>
              <a:rPr lang="en-US" sz="2800" dirty="0">
                <a:solidFill>
                  <a:schemeClr val="accent6">
                    <a:lumMod val="60000"/>
                    <a:lumOff val="40000"/>
                  </a:schemeClr>
                </a:solidFill>
              </a:rPr>
              <a:t>12</a:t>
            </a:r>
            <a:r>
              <a:rPr lang="en-US" sz="2800" dirty="0">
                <a:solidFill>
                  <a:schemeClr val="tx1"/>
                </a:solidFill>
              </a:rPr>
              <a:t>]</a:t>
            </a:r>
            <a:endParaRPr lang="en-US" sz="2800" dirty="0"/>
          </a:p>
        </p:txBody>
      </p:sp>
      <p:sp>
        <p:nvSpPr>
          <p:cNvPr id="45" name="TextBox 44">
            <a:extLst>
              <a:ext uri="{FF2B5EF4-FFF2-40B4-BE49-F238E27FC236}">
                <a16:creationId xmlns:a16="http://schemas.microsoft.com/office/drawing/2014/main" id="{5A87DF7A-3E87-A622-2FD9-589D0070F969}"/>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49" name="TextBox 48">
            <a:extLst>
              <a:ext uri="{FF2B5EF4-FFF2-40B4-BE49-F238E27FC236}">
                <a16:creationId xmlns:a16="http://schemas.microsoft.com/office/drawing/2014/main" id="{CABE7CE4-4919-7CC0-2F7F-098821CA0024}"/>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51" name="Group 50">
            <a:extLst>
              <a:ext uri="{FF2B5EF4-FFF2-40B4-BE49-F238E27FC236}">
                <a16:creationId xmlns:a16="http://schemas.microsoft.com/office/drawing/2014/main" id="{1A0D2003-C646-C59A-2DBB-713175131EBD}"/>
              </a:ext>
            </a:extLst>
          </p:cNvPr>
          <p:cNvGrpSpPr/>
          <p:nvPr/>
        </p:nvGrpSpPr>
        <p:grpSpPr>
          <a:xfrm>
            <a:off x="1661775" y="5656094"/>
            <a:ext cx="3973741" cy="450663"/>
            <a:chOff x="1661775" y="5656094"/>
            <a:chExt cx="3973741" cy="450663"/>
          </a:xfrm>
        </p:grpSpPr>
        <p:sp>
          <p:nvSpPr>
            <p:cNvPr id="33" name="Rectangle 32">
              <a:extLst>
                <a:ext uri="{FF2B5EF4-FFF2-40B4-BE49-F238E27FC236}">
                  <a16:creationId xmlns:a16="http://schemas.microsoft.com/office/drawing/2014/main" id="{4DEA37CC-329E-BC62-8A11-7B8C09E336A8}"/>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a:t>
              </a:r>
            </a:p>
          </p:txBody>
        </p:sp>
        <p:sp>
          <p:nvSpPr>
            <p:cNvPr id="37" name="Rectangle 36">
              <a:extLst>
                <a:ext uri="{FF2B5EF4-FFF2-40B4-BE49-F238E27FC236}">
                  <a16:creationId xmlns:a16="http://schemas.microsoft.com/office/drawing/2014/main" id="{70229DC2-C9F7-A6F4-21BD-9BCFD9A0F933}"/>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600" dirty="0">
                <a:solidFill>
                  <a:schemeClr val="tx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D2B85577-AFBA-80C8-925F-E962FF97FC46}"/>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2</a:t>
              </a:r>
            </a:p>
          </p:txBody>
        </p:sp>
        <p:sp>
          <p:nvSpPr>
            <p:cNvPr id="41" name="Rectangle 40">
              <a:extLst>
                <a:ext uri="{FF2B5EF4-FFF2-40B4-BE49-F238E27FC236}">
                  <a16:creationId xmlns:a16="http://schemas.microsoft.com/office/drawing/2014/main" id="{E54BCA7C-C85F-CDC7-4DFB-74C76E3C6A90}"/>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03483C96-4025-2AA3-46AC-F877BF237DB1}"/>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accent6">
                      <a:lumMod val="60000"/>
                      <a:lumOff val="40000"/>
                    </a:schemeClr>
                  </a:solidFill>
                </a:rPr>
                <a:t>6</a:t>
              </a:r>
            </a:p>
          </p:txBody>
        </p:sp>
        <p:sp>
          <p:nvSpPr>
            <p:cNvPr id="43" name="Rectangle 42">
              <a:extLst>
                <a:ext uri="{FF2B5EF4-FFF2-40B4-BE49-F238E27FC236}">
                  <a16:creationId xmlns:a16="http://schemas.microsoft.com/office/drawing/2014/main" id="{96EFACB2-598A-8851-395C-8ECE0FA82D8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6">
                    <a:lumMod val="60000"/>
                    <a:lumOff val="40000"/>
                  </a:schemeClr>
                </a:solidFill>
              </a:endParaRPr>
            </a:p>
          </p:txBody>
        </p:sp>
        <p:sp>
          <p:nvSpPr>
            <p:cNvPr id="50" name="Rectangle 49">
              <a:extLst>
                <a:ext uri="{FF2B5EF4-FFF2-40B4-BE49-F238E27FC236}">
                  <a16:creationId xmlns:a16="http://schemas.microsoft.com/office/drawing/2014/main" id="{080CB266-270E-8A31-4F2C-C69DA68EED66}"/>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6">
                    <a:lumMod val="60000"/>
                    <a:lumOff val="40000"/>
                  </a:schemeClr>
                </a:solidFill>
              </a:endParaRPr>
            </a:p>
          </p:txBody>
        </p:sp>
      </p:grpSp>
      <p:sp>
        <p:nvSpPr>
          <p:cNvPr id="4" name="TextBox 3">
            <a:extLst>
              <a:ext uri="{FF2B5EF4-FFF2-40B4-BE49-F238E27FC236}">
                <a16:creationId xmlns:a16="http://schemas.microsoft.com/office/drawing/2014/main" id="{6C2963DE-7A1F-7A3C-9DDF-8A0D6A28528F}"/>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 name="TextBox 4">
            <a:extLst>
              <a:ext uri="{FF2B5EF4-FFF2-40B4-BE49-F238E27FC236}">
                <a16:creationId xmlns:a16="http://schemas.microsoft.com/office/drawing/2014/main" id="{CB5A75CD-E5AC-78D8-F1F8-AFFB72D5E433}"/>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sp>
        <p:nvSpPr>
          <p:cNvPr id="38" name="TextBox 37">
            <a:extLst>
              <a:ext uri="{FF2B5EF4-FFF2-40B4-BE49-F238E27FC236}">
                <a16:creationId xmlns:a16="http://schemas.microsoft.com/office/drawing/2014/main" id="{0F76EAD6-F47C-641E-C4D9-4D3A1543B39B}"/>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39" name="TextBox 38">
            <a:extLst>
              <a:ext uri="{FF2B5EF4-FFF2-40B4-BE49-F238E27FC236}">
                <a16:creationId xmlns:a16="http://schemas.microsoft.com/office/drawing/2014/main" id="{4D0B76F3-53A4-8A05-9A79-5CF986785F01}"/>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44" name="Slide Number Placeholder 1">
            <a:extLst>
              <a:ext uri="{FF2B5EF4-FFF2-40B4-BE49-F238E27FC236}">
                <a16:creationId xmlns:a16="http://schemas.microsoft.com/office/drawing/2014/main" id="{020D6CFB-5B9C-96E7-0172-58AC2871E86A}"/>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62</a:t>
            </a:fld>
            <a:endParaRPr lang="en-US" dirty="0"/>
          </a:p>
        </p:txBody>
      </p:sp>
      <p:grpSp>
        <p:nvGrpSpPr>
          <p:cNvPr id="46" name="Group 45">
            <a:extLst>
              <a:ext uri="{FF2B5EF4-FFF2-40B4-BE49-F238E27FC236}">
                <a16:creationId xmlns:a16="http://schemas.microsoft.com/office/drawing/2014/main" id="{BA1F895D-FD6D-4A4D-4461-BFB56ACD6E03}"/>
              </a:ext>
            </a:extLst>
          </p:cNvPr>
          <p:cNvGrpSpPr/>
          <p:nvPr/>
        </p:nvGrpSpPr>
        <p:grpSpPr>
          <a:xfrm>
            <a:off x="7091255" y="5656094"/>
            <a:ext cx="3973741" cy="450663"/>
            <a:chOff x="1661775" y="5656094"/>
            <a:chExt cx="3973741" cy="450663"/>
          </a:xfrm>
        </p:grpSpPr>
        <p:sp>
          <p:nvSpPr>
            <p:cNvPr id="47" name="Rectangle 46">
              <a:extLst>
                <a:ext uri="{FF2B5EF4-FFF2-40B4-BE49-F238E27FC236}">
                  <a16:creationId xmlns:a16="http://schemas.microsoft.com/office/drawing/2014/main" id="{A9379E77-B56F-60DD-542C-84EB4DC27474}"/>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F2128F4A-56F9-0D1C-2490-CCA8E10802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62" name="Rectangle 61">
              <a:extLst>
                <a:ext uri="{FF2B5EF4-FFF2-40B4-BE49-F238E27FC236}">
                  <a16:creationId xmlns:a16="http://schemas.microsoft.com/office/drawing/2014/main" id="{F651ED91-D23A-AD1C-D7C8-3F960913690A}"/>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5D502420-B9C1-F0AA-1152-3A247914D40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4" name="Rectangle 63">
              <a:extLst>
                <a:ext uri="{FF2B5EF4-FFF2-40B4-BE49-F238E27FC236}">
                  <a16:creationId xmlns:a16="http://schemas.microsoft.com/office/drawing/2014/main" id="{EBA7E765-FBD1-1B37-35A4-B91653EE4B80}"/>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8901331A-AC6D-51F7-946A-61A9A07592D3}"/>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5C72E017-8632-04D9-FEF0-E0721110A5E5}"/>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rot="1138889">
            <a:off x="4067901" y="2083352"/>
            <a:ext cx="710858" cy="314418"/>
          </a:xfrm>
          <a:prstGeom prst="rect">
            <a:avLst/>
          </a:prstGeom>
        </p:spPr>
      </p:pic>
      <p:sp>
        <p:nvSpPr>
          <p:cNvPr id="3" name="Freeform 2">
            <a:extLst>
              <a:ext uri="{FF2B5EF4-FFF2-40B4-BE49-F238E27FC236}">
                <a16:creationId xmlns:a16="http://schemas.microsoft.com/office/drawing/2014/main" id="{CB56BA13-C59D-292D-AC0B-C266193EFD5E}"/>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788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65 -0.00139 L 0.09948 0.06181 " pathEditMode="relative" rAng="0" ptsTypes="AA">
                                      <p:cBhvr>
                                        <p:cTn id="6" dur="1000" fill="hold"/>
                                        <p:tgtEl>
                                          <p:spTgt spid="94"/>
                                        </p:tgtEl>
                                        <p:attrNameLst>
                                          <p:attrName>ppt_x</p:attrName>
                                          <p:attrName>ppt_y</p:attrName>
                                        </p:attrNameLst>
                                      </p:cBhvr>
                                      <p:rCtr x="5000" y="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E1FAA8-E686-BB5D-00C2-7C589C58E421}"/>
              </a:ext>
            </a:extLst>
          </p:cNvPr>
          <p:cNvSpPr/>
          <p:nvPr/>
        </p:nvSpPr>
        <p:spPr>
          <a:xfrm rot="860187">
            <a:off x="4642746" y="3286322"/>
            <a:ext cx="768852" cy="50017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t>[1,2]</a:t>
            </a:r>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solidFill>
                  <a:schemeClr val="accent6">
                    <a:lumMod val="60000"/>
                    <a:lumOff val="40000"/>
                  </a:schemeClr>
                </a:solidFill>
              </a:rPr>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t>[11,12]</a:t>
            </a:r>
          </a:p>
        </p:txBody>
      </p:sp>
      <p:sp>
        <p:nvSpPr>
          <p:cNvPr id="45" name="TextBox 44">
            <a:extLst>
              <a:ext uri="{FF2B5EF4-FFF2-40B4-BE49-F238E27FC236}">
                <a16:creationId xmlns:a16="http://schemas.microsoft.com/office/drawing/2014/main" id="{5A87DF7A-3E87-A622-2FD9-589D0070F969}"/>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49" name="TextBox 48">
            <a:extLst>
              <a:ext uri="{FF2B5EF4-FFF2-40B4-BE49-F238E27FC236}">
                <a16:creationId xmlns:a16="http://schemas.microsoft.com/office/drawing/2014/main" id="{CABE7CE4-4919-7CC0-2F7F-098821CA0024}"/>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51" name="Group 50">
            <a:extLst>
              <a:ext uri="{FF2B5EF4-FFF2-40B4-BE49-F238E27FC236}">
                <a16:creationId xmlns:a16="http://schemas.microsoft.com/office/drawing/2014/main" id="{1A0D2003-C646-C59A-2DBB-713175131EBD}"/>
              </a:ext>
            </a:extLst>
          </p:cNvPr>
          <p:cNvGrpSpPr/>
          <p:nvPr/>
        </p:nvGrpSpPr>
        <p:grpSpPr>
          <a:xfrm>
            <a:off x="1661775" y="5656094"/>
            <a:ext cx="3973741" cy="450663"/>
            <a:chOff x="1661775" y="5656094"/>
            <a:chExt cx="3973741" cy="450663"/>
          </a:xfrm>
        </p:grpSpPr>
        <p:sp>
          <p:nvSpPr>
            <p:cNvPr id="33" name="Rectangle 32">
              <a:extLst>
                <a:ext uri="{FF2B5EF4-FFF2-40B4-BE49-F238E27FC236}">
                  <a16:creationId xmlns:a16="http://schemas.microsoft.com/office/drawing/2014/main" id="{4DEA37CC-329E-BC62-8A11-7B8C09E336A8}"/>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a:t>
              </a:r>
            </a:p>
          </p:txBody>
        </p:sp>
        <p:sp>
          <p:nvSpPr>
            <p:cNvPr id="37" name="Rectangle 36">
              <a:extLst>
                <a:ext uri="{FF2B5EF4-FFF2-40B4-BE49-F238E27FC236}">
                  <a16:creationId xmlns:a16="http://schemas.microsoft.com/office/drawing/2014/main" id="{70229DC2-C9F7-A6F4-21BD-9BCFD9A0F933}"/>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600" dirty="0">
                <a:solidFill>
                  <a:schemeClr val="tx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D2B85577-AFBA-80C8-925F-E962FF97FC46}"/>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2</a:t>
              </a:r>
            </a:p>
          </p:txBody>
        </p:sp>
        <p:sp>
          <p:nvSpPr>
            <p:cNvPr id="41" name="Rectangle 40">
              <a:extLst>
                <a:ext uri="{FF2B5EF4-FFF2-40B4-BE49-F238E27FC236}">
                  <a16:creationId xmlns:a16="http://schemas.microsoft.com/office/drawing/2014/main" id="{E54BCA7C-C85F-CDC7-4DFB-74C76E3C6A90}"/>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03483C96-4025-2AA3-46AC-F877BF237DB1}"/>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6</a:t>
              </a:r>
            </a:p>
          </p:txBody>
        </p:sp>
        <p:sp>
          <p:nvSpPr>
            <p:cNvPr id="43" name="Rectangle 42">
              <a:extLst>
                <a:ext uri="{FF2B5EF4-FFF2-40B4-BE49-F238E27FC236}">
                  <a16:creationId xmlns:a16="http://schemas.microsoft.com/office/drawing/2014/main" id="{96EFACB2-598A-8851-395C-8ECE0FA82D8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tx1"/>
                  </a:solidFill>
                  <a:effectLst/>
                  <a:latin typeface="Calibri" panose="020F0502020204030204" pitchFamily="34" charset="0"/>
                  <a:cs typeface="Calibri" panose="020F0502020204030204" pitchFamily="34" charset="0"/>
                </a:rPr>
                <a:t>∞</a:t>
              </a:r>
              <a:endParaRPr lang="en-US" sz="2400" dirty="0">
                <a:solidFill>
                  <a:schemeClr val="tx1"/>
                </a:solidFill>
                <a:latin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080CB266-270E-8A31-4F2C-C69DA68EED66}"/>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accent6">
                      <a:lumMod val="60000"/>
                      <a:lumOff val="40000"/>
                    </a:schemeClr>
                  </a:solidFill>
                </a:rPr>
                <a:t>14</a:t>
              </a:r>
            </a:p>
          </p:txBody>
        </p:sp>
      </p:grpSp>
      <p:sp>
        <p:nvSpPr>
          <p:cNvPr id="4" name="TextBox 3">
            <a:extLst>
              <a:ext uri="{FF2B5EF4-FFF2-40B4-BE49-F238E27FC236}">
                <a16:creationId xmlns:a16="http://schemas.microsoft.com/office/drawing/2014/main" id="{6C2963DE-7A1F-7A3C-9DDF-8A0D6A28528F}"/>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 name="TextBox 4">
            <a:extLst>
              <a:ext uri="{FF2B5EF4-FFF2-40B4-BE49-F238E27FC236}">
                <a16:creationId xmlns:a16="http://schemas.microsoft.com/office/drawing/2014/main" id="{CB5A75CD-E5AC-78D8-F1F8-AFFB72D5E433}"/>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sp>
        <p:nvSpPr>
          <p:cNvPr id="38" name="TextBox 37">
            <a:extLst>
              <a:ext uri="{FF2B5EF4-FFF2-40B4-BE49-F238E27FC236}">
                <a16:creationId xmlns:a16="http://schemas.microsoft.com/office/drawing/2014/main" id="{0F76EAD6-F47C-641E-C4D9-4D3A1543B39B}"/>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39" name="TextBox 38">
            <a:extLst>
              <a:ext uri="{FF2B5EF4-FFF2-40B4-BE49-F238E27FC236}">
                <a16:creationId xmlns:a16="http://schemas.microsoft.com/office/drawing/2014/main" id="{4D0B76F3-53A4-8A05-9A79-5CF986785F01}"/>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44" name="Slide Number Placeholder 1">
            <a:extLst>
              <a:ext uri="{FF2B5EF4-FFF2-40B4-BE49-F238E27FC236}">
                <a16:creationId xmlns:a16="http://schemas.microsoft.com/office/drawing/2014/main" id="{020D6CFB-5B9C-96E7-0172-58AC2871E86A}"/>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63</a:t>
            </a:fld>
            <a:endParaRPr lang="en-US" dirty="0"/>
          </a:p>
        </p:txBody>
      </p:sp>
      <p:grpSp>
        <p:nvGrpSpPr>
          <p:cNvPr id="46" name="Group 45">
            <a:extLst>
              <a:ext uri="{FF2B5EF4-FFF2-40B4-BE49-F238E27FC236}">
                <a16:creationId xmlns:a16="http://schemas.microsoft.com/office/drawing/2014/main" id="{BA1F895D-FD6D-4A4D-4461-BFB56ACD6E03}"/>
              </a:ext>
            </a:extLst>
          </p:cNvPr>
          <p:cNvGrpSpPr/>
          <p:nvPr/>
        </p:nvGrpSpPr>
        <p:grpSpPr>
          <a:xfrm>
            <a:off x="7091255" y="5656094"/>
            <a:ext cx="3973741" cy="450663"/>
            <a:chOff x="1661775" y="5656094"/>
            <a:chExt cx="3973741" cy="450663"/>
          </a:xfrm>
        </p:grpSpPr>
        <p:sp>
          <p:nvSpPr>
            <p:cNvPr id="47" name="Rectangle 46">
              <a:extLst>
                <a:ext uri="{FF2B5EF4-FFF2-40B4-BE49-F238E27FC236}">
                  <a16:creationId xmlns:a16="http://schemas.microsoft.com/office/drawing/2014/main" id="{A9379E77-B56F-60DD-542C-84EB4DC27474}"/>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F2128F4A-56F9-0D1C-2490-CCA8E10802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62" name="Rectangle 61">
              <a:extLst>
                <a:ext uri="{FF2B5EF4-FFF2-40B4-BE49-F238E27FC236}">
                  <a16:creationId xmlns:a16="http://schemas.microsoft.com/office/drawing/2014/main" id="{F651ED91-D23A-AD1C-D7C8-3F960913690A}"/>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5D502420-B9C1-F0AA-1152-3A247914D40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4" name="Rectangle 63">
              <a:extLst>
                <a:ext uri="{FF2B5EF4-FFF2-40B4-BE49-F238E27FC236}">
                  <a16:creationId xmlns:a16="http://schemas.microsoft.com/office/drawing/2014/main" id="{EBA7E765-FBD1-1B37-35A4-B91653EE4B80}"/>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8901331A-AC6D-51F7-946A-61A9A07592D3}"/>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5C72E017-8632-04D9-FEF0-E0721110A5E5}"/>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rot="21192198">
            <a:off x="6360317" y="2591058"/>
            <a:ext cx="710858" cy="314418"/>
          </a:xfrm>
          <a:prstGeom prst="rect">
            <a:avLst/>
          </a:prstGeom>
        </p:spPr>
      </p:pic>
      <p:sp>
        <p:nvSpPr>
          <p:cNvPr id="3" name="Freeform 2">
            <a:extLst>
              <a:ext uri="{FF2B5EF4-FFF2-40B4-BE49-F238E27FC236}">
                <a16:creationId xmlns:a16="http://schemas.microsoft.com/office/drawing/2014/main" id="{54CE6858-A465-7A5F-8DB9-814D872299AA}"/>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4789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nodeType="withEffect">
                                  <p:stCondLst>
                                    <p:cond delay="0"/>
                                  </p:stCondLst>
                                  <p:childTnLst>
                                    <p:animMotion origin="layout" path="M -1.25E-6 -4.44444E-6 L 0.2638 -0.05347 " pathEditMode="relative" rAng="0" ptsTypes="AA">
                                      <p:cBhvr>
                                        <p:cTn id="6" dur="5000" fill="hold"/>
                                        <p:tgtEl>
                                          <p:spTgt spid="94"/>
                                        </p:tgtEl>
                                        <p:attrNameLst>
                                          <p:attrName>ppt_x</p:attrName>
                                          <p:attrName>ppt_y</p:attrName>
                                        </p:attrNameLst>
                                      </p:cBhvr>
                                      <p:rCtr x="13190"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E1FAA8-E686-BB5D-00C2-7C589C58E421}"/>
              </a:ext>
            </a:extLst>
          </p:cNvPr>
          <p:cNvSpPr/>
          <p:nvPr/>
        </p:nvSpPr>
        <p:spPr>
          <a:xfrm rot="860187">
            <a:off x="4642746" y="3286322"/>
            <a:ext cx="768852" cy="50017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t>[1,2]</a:t>
            </a:r>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solidFill>
                  <a:schemeClr val="tx1"/>
                </a:solidFill>
              </a:rPr>
              <a:t>[9,</a:t>
            </a:r>
            <a:r>
              <a:rPr lang="en-US" sz="2800" dirty="0">
                <a:solidFill>
                  <a:schemeClr val="accent6">
                    <a:lumMod val="60000"/>
                    <a:lumOff val="40000"/>
                  </a:schemeClr>
                </a:solidFill>
              </a:rPr>
              <a:t>10</a:t>
            </a:r>
            <a:r>
              <a:rPr lang="en-US" sz="2800" dirty="0">
                <a:solidFill>
                  <a:schemeClr val="tx1"/>
                </a:solidFill>
              </a:rPr>
              <a:t>]</a:t>
            </a:r>
            <a:endParaRPr lang="en-US" sz="2800" dirty="0"/>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sp>
        <p:nvSpPr>
          <p:cNvPr id="45" name="TextBox 44">
            <a:extLst>
              <a:ext uri="{FF2B5EF4-FFF2-40B4-BE49-F238E27FC236}">
                <a16:creationId xmlns:a16="http://schemas.microsoft.com/office/drawing/2014/main" id="{5A87DF7A-3E87-A622-2FD9-589D0070F969}"/>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49" name="TextBox 48">
            <a:extLst>
              <a:ext uri="{FF2B5EF4-FFF2-40B4-BE49-F238E27FC236}">
                <a16:creationId xmlns:a16="http://schemas.microsoft.com/office/drawing/2014/main" id="{CABE7CE4-4919-7CC0-2F7F-098821CA0024}"/>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51" name="Group 50">
            <a:extLst>
              <a:ext uri="{FF2B5EF4-FFF2-40B4-BE49-F238E27FC236}">
                <a16:creationId xmlns:a16="http://schemas.microsoft.com/office/drawing/2014/main" id="{1A0D2003-C646-C59A-2DBB-713175131EBD}"/>
              </a:ext>
            </a:extLst>
          </p:cNvPr>
          <p:cNvGrpSpPr/>
          <p:nvPr/>
        </p:nvGrpSpPr>
        <p:grpSpPr>
          <a:xfrm>
            <a:off x="1661775" y="5656094"/>
            <a:ext cx="3973741" cy="450663"/>
            <a:chOff x="1661775" y="5656094"/>
            <a:chExt cx="3973741" cy="450663"/>
          </a:xfrm>
        </p:grpSpPr>
        <p:sp>
          <p:nvSpPr>
            <p:cNvPr id="33" name="Rectangle 32">
              <a:extLst>
                <a:ext uri="{FF2B5EF4-FFF2-40B4-BE49-F238E27FC236}">
                  <a16:creationId xmlns:a16="http://schemas.microsoft.com/office/drawing/2014/main" id="{4DEA37CC-329E-BC62-8A11-7B8C09E336A8}"/>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a:t>
              </a:r>
            </a:p>
          </p:txBody>
        </p:sp>
        <p:sp>
          <p:nvSpPr>
            <p:cNvPr id="37" name="Rectangle 36">
              <a:extLst>
                <a:ext uri="{FF2B5EF4-FFF2-40B4-BE49-F238E27FC236}">
                  <a16:creationId xmlns:a16="http://schemas.microsoft.com/office/drawing/2014/main" id="{70229DC2-C9F7-A6F4-21BD-9BCFD9A0F933}"/>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600" dirty="0">
                <a:solidFill>
                  <a:schemeClr val="tx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D2B85577-AFBA-80C8-925F-E962FF97FC46}"/>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2</a:t>
              </a:r>
            </a:p>
          </p:txBody>
        </p:sp>
        <p:sp>
          <p:nvSpPr>
            <p:cNvPr id="41" name="Rectangle 40">
              <a:extLst>
                <a:ext uri="{FF2B5EF4-FFF2-40B4-BE49-F238E27FC236}">
                  <a16:creationId xmlns:a16="http://schemas.microsoft.com/office/drawing/2014/main" id="{E54BCA7C-C85F-CDC7-4DFB-74C76E3C6A90}"/>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03483C96-4025-2AA3-46AC-F877BF237DB1}"/>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6</a:t>
              </a:r>
            </a:p>
          </p:txBody>
        </p:sp>
        <p:sp>
          <p:nvSpPr>
            <p:cNvPr id="43" name="Rectangle 42">
              <a:extLst>
                <a:ext uri="{FF2B5EF4-FFF2-40B4-BE49-F238E27FC236}">
                  <a16:creationId xmlns:a16="http://schemas.microsoft.com/office/drawing/2014/main" id="{96EFACB2-598A-8851-395C-8ECE0FA82D8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accent6">
                      <a:lumMod val="60000"/>
                      <a:lumOff val="40000"/>
                    </a:schemeClr>
                  </a:solidFill>
                  <a:effectLst/>
                  <a:latin typeface="Calibri" panose="020F0502020204030204" pitchFamily="34" charset="0"/>
                  <a:cs typeface="Calibri" panose="020F0502020204030204" pitchFamily="34" charset="0"/>
                </a:rPr>
                <a:t>10</a:t>
              </a:r>
              <a:endParaRPr lang="en-US" sz="24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080CB266-270E-8A31-4F2C-C69DA68EED66}"/>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14</a:t>
              </a:r>
            </a:p>
          </p:txBody>
        </p:sp>
      </p:grpSp>
      <p:sp>
        <p:nvSpPr>
          <p:cNvPr id="4" name="TextBox 3">
            <a:extLst>
              <a:ext uri="{FF2B5EF4-FFF2-40B4-BE49-F238E27FC236}">
                <a16:creationId xmlns:a16="http://schemas.microsoft.com/office/drawing/2014/main" id="{6C2963DE-7A1F-7A3C-9DDF-8A0D6A28528F}"/>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 name="TextBox 4">
            <a:extLst>
              <a:ext uri="{FF2B5EF4-FFF2-40B4-BE49-F238E27FC236}">
                <a16:creationId xmlns:a16="http://schemas.microsoft.com/office/drawing/2014/main" id="{CB5A75CD-E5AC-78D8-F1F8-AFFB72D5E433}"/>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sp>
        <p:nvSpPr>
          <p:cNvPr id="38" name="TextBox 37">
            <a:extLst>
              <a:ext uri="{FF2B5EF4-FFF2-40B4-BE49-F238E27FC236}">
                <a16:creationId xmlns:a16="http://schemas.microsoft.com/office/drawing/2014/main" id="{0F76EAD6-F47C-641E-C4D9-4D3A1543B39B}"/>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39" name="TextBox 38">
            <a:extLst>
              <a:ext uri="{FF2B5EF4-FFF2-40B4-BE49-F238E27FC236}">
                <a16:creationId xmlns:a16="http://schemas.microsoft.com/office/drawing/2014/main" id="{4D0B76F3-53A4-8A05-9A79-5CF986785F01}"/>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44" name="Slide Number Placeholder 1">
            <a:extLst>
              <a:ext uri="{FF2B5EF4-FFF2-40B4-BE49-F238E27FC236}">
                <a16:creationId xmlns:a16="http://schemas.microsoft.com/office/drawing/2014/main" id="{020D6CFB-5B9C-96E7-0172-58AC2871E86A}"/>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64</a:t>
            </a:fld>
            <a:endParaRPr lang="en-US" dirty="0"/>
          </a:p>
        </p:txBody>
      </p:sp>
      <p:grpSp>
        <p:nvGrpSpPr>
          <p:cNvPr id="46" name="Group 45">
            <a:extLst>
              <a:ext uri="{FF2B5EF4-FFF2-40B4-BE49-F238E27FC236}">
                <a16:creationId xmlns:a16="http://schemas.microsoft.com/office/drawing/2014/main" id="{BA1F895D-FD6D-4A4D-4461-BFB56ACD6E03}"/>
              </a:ext>
            </a:extLst>
          </p:cNvPr>
          <p:cNvGrpSpPr/>
          <p:nvPr/>
        </p:nvGrpSpPr>
        <p:grpSpPr>
          <a:xfrm>
            <a:off x="7091255" y="5656094"/>
            <a:ext cx="3973741" cy="450663"/>
            <a:chOff x="1661775" y="5656094"/>
            <a:chExt cx="3973741" cy="450663"/>
          </a:xfrm>
        </p:grpSpPr>
        <p:sp>
          <p:nvSpPr>
            <p:cNvPr id="47" name="Rectangle 46">
              <a:extLst>
                <a:ext uri="{FF2B5EF4-FFF2-40B4-BE49-F238E27FC236}">
                  <a16:creationId xmlns:a16="http://schemas.microsoft.com/office/drawing/2014/main" id="{A9379E77-B56F-60DD-542C-84EB4DC27474}"/>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F2128F4A-56F9-0D1C-2490-CCA8E10802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62" name="Rectangle 61">
              <a:extLst>
                <a:ext uri="{FF2B5EF4-FFF2-40B4-BE49-F238E27FC236}">
                  <a16:creationId xmlns:a16="http://schemas.microsoft.com/office/drawing/2014/main" id="{F651ED91-D23A-AD1C-D7C8-3F960913690A}"/>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5D502420-B9C1-F0AA-1152-3A247914D40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4" name="Rectangle 63">
              <a:extLst>
                <a:ext uri="{FF2B5EF4-FFF2-40B4-BE49-F238E27FC236}">
                  <a16:creationId xmlns:a16="http://schemas.microsoft.com/office/drawing/2014/main" id="{EBA7E765-FBD1-1B37-35A4-B91653EE4B80}"/>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8901331A-AC6D-51F7-946A-61A9A07592D3}"/>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5C72E017-8632-04D9-FEF0-E0721110A5E5}"/>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rot="945091">
            <a:off x="6465871" y="3171048"/>
            <a:ext cx="710858" cy="314418"/>
          </a:xfrm>
          <a:prstGeom prst="rect">
            <a:avLst/>
          </a:prstGeom>
        </p:spPr>
      </p:pic>
      <p:sp>
        <p:nvSpPr>
          <p:cNvPr id="3" name="Freeform 2">
            <a:extLst>
              <a:ext uri="{FF2B5EF4-FFF2-40B4-BE49-F238E27FC236}">
                <a16:creationId xmlns:a16="http://schemas.microsoft.com/office/drawing/2014/main" id="{54CE6858-A465-7A5F-8DB9-814D872299AA}"/>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5157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nodeType="withEffect">
                                  <p:stCondLst>
                                    <p:cond delay="0"/>
                                  </p:stCondLst>
                                  <p:childTnLst>
                                    <p:animMotion origin="layout" path="M 4.79167E-6 3.33333E-6 L 0.08958 0.04328 " pathEditMode="relative" rAng="0" ptsTypes="AA">
                                      <p:cBhvr>
                                        <p:cTn id="6" dur="500" fill="hold"/>
                                        <p:tgtEl>
                                          <p:spTgt spid="94"/>
                                        </p:tgtEl>
                                        <p:attrNameLst>
                                          <p:attrName>ppt_x</p:attrName>
                                          <p:attrName>ppt_y</p:attrName>
                                        </p:attrNameLst>
                                      </p:cBhvr>
                                      <p:rCtr x="4479"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E1FAA8-E686-BB5D-00C2-7C589C58E421}"/>
              </a:ext>
            </a:extLst>
          </p:cNvPr>
          <p:cNvSpPr/>
          <p:nvPr/>
        </p:nvSpPr>
        <p:spPr>
          <a:xfrm rot="860187">
            <a:off x="4642746" y="3286322"/>
            <a:ext cx="768852" cy="50017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t>[1,2]</a:t>
            </a:r>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solidFill>
                  <a:schemeClr val="tx1"/>
                </a:solidFill>
              </a:rPr>
              <a:t>[</a:t>
            </a:r>
            <a:r>
              <a:rPr lang="en-US" sz="2800" dirty="0"/>
              <a:t>11,</a:t>
            </a:r>
            <a:r>
              <a:rPr lang="en-US" sz="2800" dirty="0">
                <a:solidFill>
                  <a:schemeClr val="accent6">
                    <a:lumMod val="60000"/>
                    <a:lumOff val="40000"/>
                  </a:schemeClr>
                </a:solidFill>
              </a:rPr>
              <a:t>12</a:t>
            </a:r>
            <a:r>
              <a:rPr lang="en-US" sz="2800" dirty="0">
                <a:solidFill>
                  <a:schemeClr val="tx1"/>
                </a:solidFill>
              </a:rPr>
              <a:t>]</a:t>
            </a:r>
            <a:endParaRPr lang="en-US" sz="2800" dirty="0"/>
          </a:p>
        </p:txBody>
      </p:sp>
      <p:sp>
        <p:nvSpPr>
          <p:cNvPr id="45" name="TextBox 44">
            <a:extLst>
              <a:ext uri="{FF2B5EF4-FFF2-40B4-BE49-F238E27FC236}">
                <a16:creationId xmlns:a16="http://schemas.microsoft.com/office/drawing/2014/main" id="{5A87DF7A-3E87-A622-2FD9-589D0070F969}"/>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49" name="TextBox 48">
            <a:extLst>
              <a:ext uri="{FF2B5EF4-FFF2-40B4-BE49-F238E27FC236}">
                <a16:creationId xmlns:a16="http://schemas.microsoft.com/office/drawing/2014/main" id="{CABE7CE4-4919-7CC0-2F7F-098821CA0024}"/>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51" name="Group 50">
            <a:extLst>
              <a:ext uri="{FF2B5EF4-FFF2-40B4-BE49-F238E27FC236}">
                <a16:creationId xmlns:a16="http://schemas.microsoft.com/office/drawing/2014/main" id="{1A0D2003-C646-C59A-2DBB-713175131EBD}"/>
              </a:ext>
            </a:extLst>
          </p:cNvPr>
          <p:cNvGrpSpPr/>
          <p:nvPr/>
        </p:nvGrpSpPr>
        <p:grpSpPr>
          <a:xfrm>
            <a:off x="1661775" y="5656094"/>
            <a:ext cx="3973741" cy="450663"/>
            <a:chOff x="1661775" y="5656094"/>
            <a:chExt cx="3973741" cy="450663"/>
          </a:xfrm>
        </p:grpSpPr>
        <p:sp>
          <p:nvSpPr>
            <p:cNvPr id="33" name="Rectangle 32">
              <a:extLst>
                <a:ext uri="{FF2B5EF4-FFF2-40B4-BE49-F238E27FC236}">
                  <a16:creationId xmlns:a16="http://schemas.microsoft.com/office/drawing/2014/main" id="{4DEA37CC-329E-BC62-8A11-7B8C09E336A8}"/>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a:t>
              </a:r>
            </a:p>
          </p:txBody>
        </p:sp>
        <p:sp>
          <p:nvSpPr>
            <p:cNvPr id="37" name="Rectangle 36">
              <a:extLst>
                <a:ext uri="{FF2B5EF4-FFF2-40B4-BE49-F238E27FC236}">
                  <a16:creationId xmlns:a16="http://schemas.microsoft.com/office/drawing/2014/main" id="{70229DC2-C9F7-A6F4-21BD-9BCFD9A0F933}"/>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600" dirty="0">
                <a:solidFill>
                  <a:schemeClr val="tx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D2B85577-AFBA-80C8-925F-E962FF97FC46}"/>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2</a:t>
              </a:r>
            </a:p>
          </p:txBody>
        </p:sp>
        <p:sp>
          <p:nvSpPr>
            <p:cNvPr id="41" name="Rectangle 40">
              <a:extLst>
                <a:ext uri="{FF2B5EF4-FFF2-40B4-BE49-F238E27FC236}">
                  <a16:creationId xmlns:a16="http://schemas.microsoft.com/office/drawing/2014/main" id="{E54BCA7C-C85F-CDC7-4DFB-74C76E3C6A90}"/>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03483C96-4025-2AA3-46AC-F877BF237DB1}"/>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6</a:t>
              </a:r>
            </a:p>
          </p:txBody>
        </p:sp>
        <p:sp>
          <p:nvSpPr>
            <p:cNvPr id="43" name="Rectangle 42">
              <a:extLst>
                <a:ext uri="{FF2B5EF4-FFF2-40B4-BE49-F238E27FC236}">
                  <a16:creationId xmlns:a16="http://schemas.microsoft.com/office/drawing/2014/main" id="{96EFACB2-598A-8851-395C-8ECE0FA82D8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0" i="0" dirty="0">
                  <a:solidFill>
                    <a:schemeClr val="tx1"/>
                  </a:solidFill>
                  <a:effectLst/>
                  <a:latin typeface="Calibri" panose="020F0502020204030204" pitchFamily="34" charset="0"/>
                  <a:cs typeface="Calibri" panose="020F0502020204030204" pitchFamily="34" charset="0"/>
                </a:rPr>
                <a:t>10</a:t>
              </a:r>
              <a:endParaRPr lang="en-US" sz="2600" dirty="0">
                <a:solidFill>
                  <a:schemeClr val="tx1"/>
                </a:solidFill>
                <a:latin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080CB266-270E-8A31-4F2C-C69DA68EED66}"/>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accent6">
                      <a:lumMod val="60000"/>
                      <a:lumOff val="40000"/>
                    </a:schemeClr>
                  </a:solidFill>
                </a:rPr>
                <a:t>12</a:t>
              </a:r>
            </a:p>
          </p:txBody>
        </p:sp>
      </p:grpSp>
      <p:sp>
        <p:nvSpPr>
          <p:cNvPr id="4" name="TextBox 3">
            <a:extLst>
              <a:ext uri="{FF2B5EF4-FFF2-40B4-BE49-F238E27FC236}">
                <a16:creationId xmlns:a16="http://schemas.microsoft.com/office/drawing/2014/main" id="{6C2963DE-7A1F-7A3C-9DDF-8A0D6A28528F}"/>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 name="TextBox 4">
            <a:extLst>
              <a:ext uri="{FF2B5EF4-FFF2-40B4-BE49-F238E27FC236}">
                <a16:creationId xmlns:a16="http://schemas.microsoft.com/office/drawing/2014/main" id="{CB5A75CD-E5AC-78D8-F1F8-AFFB72D5E433}"/>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sp>
        <p:nvSpPr>
          <p:cNvPr id="38" name="TextBox 37">
            <a:extLst>
              <a:ext uri="{FF2B5EF4-FFF2-40B4-BE49-F238E27FC236}">
                <a16:creationId xmlns:a16="http://schemas.microsoft.com/office/drawing/2014/main" id="{0F76EAD6-F47C-641E-C4D9-4D3A1543B39B}"/>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39" name="TextBox 38">
            <a:extLst>
              <a:ext uri="{FF2B5EF4-FFF2-40B4-BE49-F238E27FC236}">
                <a16:creationId xmlns:a16="http://schemas.microsoft.com/office/drawing/2014/main" id="{4D0B76F3-53A4-8A05-9A79-5CF986785F01}"/>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[2,11]</a:t>
            </a:r>
          </a:p>
        </p:txBody>
      </p:sp>
      <p:sp>
        <p:nvSpPr>
          <p:cNvPr id="44" name="Slide Number Placeholder 1">
            <a:extLst>
              <a:ext uri="{FF2B5EF4-FFF2-40B4-BE49-F238E27FC236}">
                <a16:creationId xmlns:a16="http://schemas.microsoft.com/office/drawing/2014/main" id="{020D6CFB-5B9C-96E7-0172-58AC2871E86A}"/>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65</a:t>
            </a:fld>
            <a:endParaRPr lang="en-US" dirty="0"/>
          </a:p>
        </p:txBody>
      </p:sp>
      <p:grpSp>
        <p:nvGrpSpPr>
          <p:cNvPr id="46" name="Group 45">
            <a:extLst>
              <a:ext uri="{FF2B5EF4-FFF2-40B4-BE49-F238E27FC236}">
                <a16:creationId xmlns:a16="http://schemas.microsoft.com/office/drawing/2014/main" id="{BA1F895D-FD6D-4A4D-4461-BFB56ACD6E03}"/>
              </a:ext>
            </a:extLst>
          </p:cNvPr>
          <p:cNvGrpSpPr/>
          <p:nvPr/>
        </p:nvGrpSpPr>
        <p:grpSpPr>
          <a:xfrm>
            <a:off x="7091255" y="5656094"/>
            <a:ext cx="3973741" cy="450663"/>
            <a:chOff x="1661775" y="5656094"/>
            <a:chExt cx="3973741" cy="450663"/>
          </a:xfrm>
        </p:grpSpPr>
        <p:sp>
          <p:nvSpPr>
            <p:cNvPr id="47" name="Rectangle 46">
              <a:extLst>
                <a:ext uri="{FF2B5EF4-FFF2-40B4-BE49-F238E27FC236}">
                  <a16:creationId xmlns:a16="http://schemas.microsoft.com/office/drawing/2014/main" id="{A9379E77-B56F-60DD-542C-84EB4DC27474}"/>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F2128F4A-56F9-0D1C-2490-CCA8E10802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a:t>
              </a:r>
              <a:r>
                <a:rPr lang="en-US" sz="2800" baseline="-25000" dirty="0" err="1">
                  <a:solidFill>
                    <a:schemeClr val="tx1"/>
                  </a:solidFill>
                </a:rPr>
                <a:t>s</a:t>
              </a:r>
              <a:endParaRPr lang="en-US" sz="2800" dirty="0">
                <a:solidFill>
                  <a:schemeClr val="tx1"/>
                </a:solidFill>
              </a:endParaRPr>
            </a:p>
          </p:txBody>
        </p:sp>
        <p:sp>
          <p:nvSpPr>
            <p:cNvPr id="62" name="Rectangle 61">
              <a:extLst>
                <a:ext uri="{FF2B5EF4-FFF2-40B4-BE49-F238E27FC236}">
                  <a16:creationId xmlns:a16="http://schemas.microsoft.com/office/drawing/2014/main" id="{F651ED91-D23A-AD1C-D7C8-3F960913690A}"/>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5D502420-B9C1-F0AA-1152-3A247914D40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4" name="Rectangle 63">
              <a:extLst>
                <a:ext uri="{FF2B5EF4-FFF2-40B4-BE49-F238E27FC236}">
                  <a16:creationId xmlns:a16="http://schemas.microsoft.com/office/drawing/2014/main" id="{EBA7E765-FBD1-1B37-35A4-B91653EE4B80}"/>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8901331A-AC6D-51F7-946A-61A9A07592D3}"/>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5C72E017-8632-04D9-FEF0-E0721110A5E5}"/>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rot="20097767">
            <a:off x="8634056" y="3216425"/>
            <a:ext cx="710858" cy="314418"/>
          </a:xfrm>
          <a:prstGeom prst="rect">
            <a:avLst/>
          </a:prstGeom>
        </p:spPr>
      </p:pic>
      <p:sp>
        <p:nvSpPr>
          <p:cNvPr id="3" name="Freeform 2">
            <a:extLst>
              <a:ext uri="{FF2B5EF4-FFF2-40B4-BE49-F238E27FC236}">
                <a16:creationId xmlns:a16="http://schemas.microsoft.com/office/drawing/2014/main" id="{54CE6858-A465-7A5F-8DB9-814D872299AA}"/>
              </a:ext>
            </a:extLst>
          </p:cNvPr>
          <p:cNvSpPr/>
          <p:nvPr/>
        </p:nvSpPr>
        <p:spPr>
          <a:xfrm>
            <a:off x="5697877" y="5325983"/>
            <a:ext cx="5524532" cy="1439909"/>
          </a:xfrm>
          <a:custGeom>
            <a:avLst/>
            <a:gdLst>
              <a:gd name="connsiteX0" fmla="*/ 316871 w 5524532"/>
              <a:gd name="connsiteY0" fmla="*/ 0 h 1439909"/>
              <a:gd name="connsiteX1" fmla="*/ 5524532 w 5524532"/>
              <a:gd name="connsiteY1" fmla="*/ 0 h 1439909"/>
              <a:gd name="connsiteX2" fmla="*/ 5524532 w 5524532"/>
              <a:gd name="connsiteY2" fmla="*/ 908521 h 1439909"/>
              <a:gd name="connsiteX3" fmla="*/ 4964275 w 5524532"/>
              <a:gd name="connsiteY3" fmla="*/ 908521 h 1439909"/>
              <a:gd name="connsiteX4" fmla="*/ 4964275 w 5524532"/>
              <a:gd name="connsiteY4" fmla="*/ 1439909 h 1439909"/>
              <a:gd name="connsiteX5" fmla="*/ 0 w 5524532"/>
              <a:gd name="connsiteY5" fmla="*/ 1439909 h 1439909"/>
              <a:gd name="connsiteX6" fmla="*/ 0 w 5524532"/>
              <a:gd name="connsiteY6" fmla="*/ 531388 h 1439909"/>
              <a:gd name="connsiteX7" fmla="*/ 316871 w 5524532"/>
              <a:gd name="connsiteY7" fmla="*/ 531388 h 14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32" h="1439909">
                <a:moveTo>
                  <a:pt x="316871" y="0"/>
                </a:moveTo>
                <a:lnTo>
                  <a:pt x="5524532" y="0"/>
                </a:lnTo>
                <a:lnTo>
                  <a:pt x="5524532" y="908521"/>
                </a:lnTo>
                <a:lnTo>
                  <a:pt x="4964275" y="908521"/>
                </a:lnTo>
                <a:lnTo>
                  <a:pt x="4964275" y="1439909"/>
                </a:lnTo>
                <a:lnTo>
                  <a:pt x="0" y="1439909"/>
                </a:lnTo>
                <a:lnTo>
                  <a:pt x="0" y="531388"/>
                </a:lnTo>
                <a:lnTo>
                  <a:pt x="316871" y="53138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004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nodeType="withEffect">
                                  <p:stCondLst>
                                    <p:cond delay="0"/>
                                  </p:stCondLst>
                                  <p:childTnLst>
                                    <p:animMotion origin="layout" path="M 2.08333E-7 1.85185E-6 L 0.07695 -0.0625 " pathEditMode="relative" rAng="0" ptsTypes="AA">
                                      <p:cBhvr>
                                        <p:cTn id="6" dur="500" fill="hold"/>
                                        <p:tgtEl>
                                          <p:spTgt spid="94"/>
                                        </p:tgtEl>
                                        <p:attrNameLst>
                                          <p:attrName>ppt_x</p:attrName>
                                          <p:attrName>ppt_y</p:attrName>
                                        </p:attrNameLst>
                                      </p:cBhvr>
                                      <p:rCtr x="3841" y="-3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E1FAA8-E686-BB5D-00C2-7C589C58E421}"/>
              </a:ext>
            </a:extLst>
          </p:cNvPr>
          <p:cNvSpPr/>
          <p:nvPr/>
        </p:nvSpPr>
        <p:spPr>
          <a:xfrm rot="860187">
            <a:off x="4642746" y="3286322"/>
            <a:ext cx="768852" cy="50017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t>[1,2]</a:t>
            </a:r>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t>[2,4]</a:t>
            </a:r>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t>[11,12]</a:t>
            </a:r>
          </a:p>
        </p:txBody>
      </p:sp>
      <p:sp>
        <p:nvSpPr>
          <p:cNvPr id="45" name="TextBox 44">
            <a:extLst>
              <a:ext uri="{FF2B5EF4-FFF2-40B4-BE49-F238E27FC236}">
                <a16:creationId xmlns:a16="http://schemas.microsoft.com/office/drawing/2014/main" id="{5A87DF7A-3E87-A622-2FD9-589D0070F969}"/>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49" name="TextBox 48">
            <a:extLst>
              <a:ext uri="{FF2B5EF4-FFF2-40B4-BE49-F238E27FC236}">
                <a16:creationId xmlns:a16="http://schemas.microsoft.com/office/drawing/2014/main" id="{CABE7CE4-4919-7CC0-2F7F-098821CA0024}"/>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51" name="Group 50">
            <a:extLst>
              <a:ext uri="{FF2B5EF4-FFF2-40B4-BE49-F238E27FC236}">
                <a16:creationId xmlns:a16="http://schemas.microsoft.com/office/drawing/2014/main" id="{1A0D2003-C646-C59A-2DBB-713175131EBD}"/>
              </a:ext>
            </a:extLst>
          </p:cNvPr>
          <p:cNvGrpSpPr/>
          <p:nvPr/>
        </p:nvGrpSpPr>
        <p:grpSpPr>
          <a:xfrm>
            <a:off x="1661775" y="5656094"/>
            <a:ext cx="3973741" cy="450663"/>
            <a:chOff x="1661775" y="5656094"/>
            <a:chExt cx="3973741" cy="450663"/>
          </a:xfrm>
        </p:grpSpPr>
        <p:sp>
          <p:nvSpPr>
            <p:cNvPr id="33" name="Rectangle 32">
              <a:extLst>
                <a:ext uri="{FF2B5EF4-FFF2-40B4-BE49-F238E27FC236}">
                  <a16:creationId xmlns:a16="http://schemas.microsoft.com/office/drawing/2014/main" id="{4DEA37CC-329E-BC62-8A11-7B8C09E336A8}"/>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a:t>
              </a:r>
            </a:p>
          </p:txBody>
        </p:sp>
        <p:sp>
          <p:nvSpPr>
            <p:cNvPr id="37" name="Rectangle 36">
              <a:extLst>
                <a:ext uri="{FF2B5EF4-FFF2-40B4-BE49-F238E27FC236}">
                  <a16:creationId xmlns:a16="http://schemas.microsoft.com/office/drawing/2014/main" id="{70229DC2-C9F7-A6F4-21BD-9BCFD9A0F933}"/>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600" dirty="0">
                <a:solidFill>
                  <a:schemeClr val="tx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D2B85577-AFBA-80C8-925F-E962FF97FC46}"/>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2</a:t>
              </a:r>
            </a:p>
          </p:txBody>
        </p:sp>
        <p:sp>
          <p:nvSpPr>
            <p:cNvPr id="41" name="Rectangle 40">
              <a:extLst>
                <a:ext uri="{FF2B5EF4-FFF2-40B4-BE49-F238E27FC236}">
                  <a16:creationId xmlns:a16="http://schemas.microsoft.com/office/drawing/2014/main" id="{E54BCA7C-C85F-CDC7-4DFB-74C76E3C6A90}"/>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03483C96-4025-2AA3-46AC-F877BF237DB1}"/>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6</a:t>
              </a:r>
            </a:p>
          </p:txBody>
        </p:sp>
        <p:sp>
          <p:nvSpPr>
            <p:cNvPr id="43" name="Rectangle 42">
              <a:extLst>
                <a:ext uri="{FF2B5EF4-FFF2-40B4-BE49-F238E27FC236}">
                  <a16:creationId xmlns:a16="http://schemas.microsoft.com/office/drawing/2014/main" id="{96EFACB2-598A-8851-395C-8ECE0FA82D8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10</a:t>
              </a:r>
            </a:p>
          </p:txBody>
        </p:sp>
        <p:sp>
          <p:nvSpPr>
            <p:cNvPr id="50" name="Rectangle 49">
              <a:extLst>
                <a:ext uri="{FF2B5EF4-FFF2-40B4-BE49-F238E27FC236}">
                  <a16:creationId xmlns:a16="http://schemas.microsoft.com/office/drawing/2014/main" id="{080CB266-270E-8A31-4F2C-C69DA68EED66}"/>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12</a:t>
              </a:r>
            </a:p>
          </p:txBody>
        </p:sp>
      </p:grpSp>
      <p:sp>
        <p:nvSpPr>
          <p:cNvPr id="4" name="TextBox 3">
            <a:extLst>
              <a:ext uri="{FF2B5EF4-FFF2-40B4-BE49-F238E27FC236}">
                <a16:creationId xmlns:a16="http://schemas.microsoft.com/office/drawing/2014/main" id="{6C2963DE-7A1F-7A3C-9DDF-8A0D6A28528F}"/>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a:t>
            </a:r>
            <a:r>
              <a:rPr lang="en-US" sz="2800" b="1" dirty="0">
                <a:solidFill>
                  <a:srgbClr val="FF0000"/>
                </a:solidFill>
              </a:rPr>
              <a:t>b</a:t>
            </a:r>
          </a:p>
        </p:txBody>
      </p:sp>
      <p:sp>
        <p:nvSpPr>
          <p:cNvPr id="5" name="TextBox 4">
            <a:extLst>
              <a:ext uri="{FF2B5EF4-FFF2-40B4-BE49-F238E27FC236}">
                <a16:creationId xmlns:a16="http://schemas.microsoft.com/office/drawing/2014/main" id="{CB5A75CD-E5AC-78D8-F1F8-AFFB72D5E433}"/>
              </a:ext>
            </a:extLst>
          </p:cNvPr>
          <p:cNvSpPr txBox="1"/>
          <p:nvPr/>
        </p:nvSpPr>
        <p:spPr>
          <a:xfrm>
            <a:off x="7198156" y="5244297"/>
            <a:ext cx="4679953" cy="492443"/>
          </a:xfrm>
          <a:prstGeom prst="rect">
            <a:avLst/>
          </a:prstGeom>
          <a:noFill/>
        </p:spPr>
        <p:txBody>
          <a:bodyPr wrap="square">
            <a:spAutoFit/>
          </a:bodyPr>
          <a:lstStyle/>
          <a:p>
            <a:r>
              <a:rPr lang="en-US" sz="2600" dirty="0"/>
              <a:t>a      </a:t>
            </a:r>
            <a:r>
              <a:rPr lang="en-US" sz="2600" b="1" dirty="0">
                <a:solidFill>
                  <a:srgbClr val="FF0000"/>
                </a:solidFill>
              </a:rPr>
              <a:t>b</a:t>
            </a:r>
            <a:r>
              <a:rPr lang="en-US" sz="2600" dirty="0"/>
              <a:t>     c     d      e      f     g</a:t>
            </a:r>
            <a:endParaRPr lang="en-US" dirty="0"/>
          </a:p>
        </p:txBody>
      </p:sp>
      <p:sp>
        <p:nvSpPr>
          <p:cNvPr id="38" name="TextBox 37">
            <a:extLst>
              <a:ext uri="{FF2B5EF4-FFF2-40B4-BE49-F238E27FC236}">
                <a16:creationId xmlns:a16="http://schemas.microsoft.com/office/drawing/2014/main" id="{0F76EAD6-F47C-641E-C4D9-4D3A1543B39B}"/>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39" name="TextBox 38">
            <a:extLst>
              <a:ext uri="{FF2B5EF4-FFF2-40B4-BE49-F238E27FC236}">
                <a16:creationId xmlns:a16="http://schemas.microsoft.com/office/drawing/2014/main" id="{4D0B76F3-53A4-8A05-9A79-5CF986785F01}"/>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b="1" dirty="0" err="1">
                <a:solidFill>
                  <a:srgbClr val="FF0000"/>
                </a:solidFill>
              </a:rPr>
              <a:t>t</a:t>
            </a:r>
            <a:r>
              <a:rPr lang="en-US" sz="2800" b="1" baseline="-25000" dirty="0" err="1">
                <a:solidFill>
                  <a:srgbClr val="FF0000"/>
                </a:solidFill>
              </a:rPr>
              <a:t>s</a:t>
            </a:r>
            <a:r>
              <a:rPr lang="en-US" sz="2800" dirty="0"/>
              <a:t>, </a:t>
            </a:r>
            <a:r>
              <a:rPr lang="en-US" sz="2800" dirty="0" err="1"/>
              <a:t>t</a:t>
            </a:r>
            <a:r>
              <a:rPr lang="en-US" sz="2800" baseline="-25000" dirty="0" err="1"/>
              <a:t>e</a:t>
            </a:r>
            <a:r>
              <a:rPr lang="en-US" sz="2800" dirty="0"/>
              <a:t>] = [</a:t>
            </a:r>
            <a:r>
              <a:rPr lang="en-US" sz="2800" b="1" dirty="0">
                <a:solidFill>
                  <a:srgbClr val="FF0000"/>
                </a:solidFill>
              </a:rPr>
              <a:t>2</a:t>
            </a:r>
            <a:r>
              <a:rPr lang="en-US" sz="2800" dirty="0"/>
              <a:t>,11]</a:t>
            </a:r>
          </a:p>
        </p:txBody>
      </p:sp>
      <p:sp>
        <p:nvSpPr>
          <p:cNvPr id="44" name="Slide Number Placeholder 1">
            <a:extLst>
              <a:ext uri="{FF2B5EF4-FFF2-40B4-BE49-F238E27FC236}">
                <a16:creationId xmlns:a16="http://schemas.microsoft.com/office/drawing/2014/main" id="{020D6CFB-5B9C-96E7-0172-58AC2871E86A}"/>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66</a:t>
            </a:fld>
            <a:endParaRPr lang="en-US" dirty="0"/>
          </a:p>
        </p:txBody>
      </p:sp>
      <p:grpSp>
        <p:nvGrpSpPr>
          <p:cNvPr id="46" name="Group 45">
            <a:extLst>
              <a:ext uri="{FF2B5EF4-FFF2-40B4-BE49-F238E27FC236}">
                <a16:creationId xmlns:a16="http://schemas.microsoft.com/office/drawing/2014/main" id="{BA1F895D-FD6D-4A4D-4461-BFB56ACD6E03}"/>
              </a:ext>
            </a:extLst>
          </p:cNvPr>
          <p:cNvGrpSpPr/>
          <p:nvPr/>
        </p:nvGrpSpPr>
        <p:grpSpPr>
          <a:xfrm>
            <a:off x="7091255" y="5656094"/>
            <a:ext cx="3973741" cy="450663"/>
            <a:chOff x="1661775" y="5656094"/>
            <a:chExt cx="3973741" cy="450663"/>
          </a:xfrm>
        </p:grpSpPr>
        <p:sp>
          <p:nvSpPr>
            <p:cNvPr id="47" name="Rectangle 46">
              <a:extLst>
                <a:ext uri="{FF2B5EF4-FFF2-40B4-BE49-F238E27FC236}">
                  <a16:creationId xmlns:a16="http://schemas.microsoft.com/office/drawing/2014/main" id="{A9379E77-B56F-60DD-542C-84EB4DC27474}"/>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F2128F4A-56F9-0D1C-2490-CCA8E10802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2</a:t>
              </a:r>
            </a:p>
          </p:txBody>
        </p:sp>
        <p:sp>
          <p:nvSpPr>
            <p:cNvPr id="62" name="Rectangle 61">
              <a:extLst>
                <a:ext uri="{FF2B5EF4-FFF2-40B4-BE49-F238E27FC236}">
                  <a16:creationId xmlns:a16="http://schemas.microsoft.com/office/drawing/2014/main" id="{F651ED91-D23A-AD1C-D7C8-3F960913690A}"/>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5D502420-B9C1-F0AA-1152-3A247914D40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4" name="Rectangle 63">
              <a:extLst>
                <a:ext uri="{FF2B5EF4-FFF2-40B4-BE49-F238E27FC236}">
                  <a16:creationId xmlns:a16="http://schemas.microsoft.com/office/drawing/2014/main" id="{EBA7E765-FBD1-1B37-35A4-B91653EE4B80}"/>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8901331A-AC6D-51F7-946A-61A9A07592D3}"/>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5C72E017-8632-04D9-FEF0-E0721110A5E5}"/>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a:off x="1518169" y="3635013"/>
            <a:ext cx="710858" cy="314418"/>
          </a:xfrm>
          <a:prstGeom prst="rect">
            <a:avLst/>
          </a:prstGeom>
        </p:spPr>
      </p:pic>
    </p:spTree>
    <p:extLst>
      <p:ext uri="{BB962C8B-B14F-4D97-AF65-F5344CB8AC3E}">
        <p14:creationId xmlns:p14="http://schemas.microsoft.com/office/powerpoint/2010/main" val="4165995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E1FAA8-E686-BB5D-00C2-7C589C58E421}"/>
              </a:ext>
            </a:extLst>
          </p:cNvPr>
          <p:cNvSpPr/>
          <p:nvPr/>
        </p:nvSpPr>
        <p:spPr>
          <a:xfrm rot="860187">
            <a:off x="4642746" y="3286322"/>
            <a:ext cx="768852" cy="50017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t>[1,2]</a:t>
            </a:r>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solidFill>
                  <a:schemeClr val="tx1"/>
                </a:solidFill>
              </a:rPr>
              <a:t>[2,</a:t>
            </a:r>
            <a:r>
              <a:rPr lang="en-US" sz="2800" dirty="0">
                <a:solidFill>
                  <a:schemeClr val="accent6">
                    <a:lumMod val="60000"/>
                    <a:lumOff val="40000"/>
                  </a:schemeClr>
                </a:solidFill>
              </a:rPr>
              <a:t>4</a:t>
            </a:r>
            <a:r>
              <a:rPr lang="en-US" sz="2800" dirty="0">
                <a:solidFill>
                  <a:schemeClr val="tx1"/>
                </a:solidFill>
              </a:rPr>
              <a:t>]</a:t>
            </a:r>
            <a:endParaRPr lang="en-US" sz="2800" dirty="0"/>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solidFill>
                  <a:schemeClr val="tx1"/>
                </a:solidFill>
              </a:rPr>
              <a:t>[5,</a:t>
            </a:r>
            <a:r>
              <a:rPr lang="en-US" sz="2800" dirty="0">
                <a:solidFill>
                  <a:schemeClr val="accent6">
                    <a:lumMod val="60000"/>
                    <a:lumOff val="40000"/>
                  </a:schemeClr>
                </a:solidFill>
              </a:rPr>
              <a:t>8</a:t>
            </a:r>
            <a:r>
              <a:rPr lang="en-US" sz="2800" dirty="0">
                <a:solidFill>
                  <a:schemeClr val="tx1"/>
                </a:solidFill>
              </a:rPr>
              <a:t>]</a:t>
            </a:r>
            <a:endParaRPr lang="en-US" sz="2800" dirty="0"/>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a:t>
            </a:r>
            <a:r>
              <a:rPr lang="en-US" sz="2800" dirty="0">
                <a:solidFill>
                  <a:schemeClr val="accent6">
                    <a:lumMod val="60000"/>
                    <a:lumOff val="40000"/>
                  </a:schemeClr>
                </a:solidFill>
              </a:rPr>
              <a:t>10</a:t>
            </a:r>
            <a:r>
              <a:rPr lang="en-US" sz="2800" dirty="0"/>
              <a:t>]</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t>[11,12]</a:t>
            </a:r>
          </a:p>
        </p:txBody>
      </p:sp>
      <p:sp>
        <p:nvSpPr>
          <p:cNvPr id="45" name="TextBox 44">
            <a:extLst>
              <a:ext uri="{FF2B5EF4-FFF2-40B4-BE49-F238E27FC236}">
                <a16:creationId xmlns:a16="http://schemas.microsoft.com/office/drawing/2014/main" id="{5A87DF7A-3E87-A622-2FD9-589D0070F969}"/>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49" name="TextBox 48">
            <a:extLst>
              <a:ext uri="{FF2B5EF4-FFF2-40B4-BE49-F238E27FC236}">
                <a16:creationId xmlns:a16="http://schemas.microsoft.com/office/drawing/2014/main" id="{CABE7CE4-4919-7CC0-2F7F-098821CA0024}"/>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51" name="Group 50">
            <a:extLst>
              <a:ext uri="{FF2B5EF4-FFF2-40B4-BE49-F238E27FC236}">
                <a16:creationId xmlns:a16="http://schemas.microsoft.com/office/drawing/2014/main" id="{1A0D2003-C646-C59A-2DBB-713175131EBD}"/>
              </a:ext>
            </a:extLst>
          </p:cNvPr>
          <p:cNvGrpSpPr/>
          <p:nvPr/>
        </p:nvGrpSpPr>
        <p:grpSpPr>
          <a:xfrm>
            <a:off x="1661775" y="5656094"/>
            <a:ext cx="3973741" cy="450663"/>
            <a:chOff x="1661775" y="5656094"/>
            <a:chExt cx="3973741" cy="450663"/>
          </a:xfrm>
        </p:grpSpPr>
        <p:sp>
          <p:nvSpPr>
            <p:cNvPr id="33" name="Rectangle 32">
              <a:extLst>
                <a:ext uri="{FF2B5EF4-FFF2-40B4-BE49-F238E27FC236}">
                  <a16:creationId xmlns:a16="http://schemas.microsoft.com/office/drawing/2014/main" id="{4DEA37CC-329E-BC62-8A11-7B8C09E336A8}"/>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a:t>
              </a:r>
            </a:p>
          </p:txBody>
        </p:sp>
        <p:sp>
          <p:nvSpPr>
            <p:cNvPr id="37" name="Rectangle 36">
              <a:extLst>
                <a:ext uri="{FF2B5EF4-FFF2-40B4-BE49-F238E27FC236}">
                  <a16:creationId xmlns:a16="http://schemas.microsoft.com/office/drawing/2014/main" id="{70229DC2-C9F7-A6F4-21BD-9BCFD9A0F933}"/>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600" dirty="0">
                <a:solidFill>
                  <a:schemeClr val="tx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D2B85577-AFBA-80C8-925F-E962FF97FC46}"/>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2</a:t>
              </a:r>
            </a:p>
          </p:txBody>
        </p:sp>
        <p:sp>
          <p:nvSpPr>
            <p:cNvPr id="41" name="Rectangle 40">
              <a:extLst>
                <a:ext uri="{FF2B5EF4-FFF2-40B4-BE49-F238E27FC236}">
                  <a16:creationId xmlns:a16="http://schemas.microsoft.com/office/drawing/2014/main" id="{E54BCA7C-C85F-CDC7-4DFB-74C76E3C6A90}"/>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03483C96-4025-2AA3-46AC-F877BF237DB1}"/>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6</a:t>
              </a:r>
            </a:p>
          </p:txBody>
        </p:sp>
        <p:sp>
          <p:nvSpPr>
            <p:cNvPr id="43" name="Rectangle 42">
              <a:extLst>
                <a:ext uri="{FF2B5EF4-FFF2-40B4-BE49-F238E27FC236}">
                  <a16:creationId xmlns:a16="http://schemas.microsoft.com/office/drawing/2014/main" id="{96EFACB2-598A-8851-395C-8ECE0FA82D8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10</a:t>
              </a:r>
            </a:p>
          </p:txBody>
        </p:sp>
        <p:sp>
          <p:nvSpPr>
            <p:cNvPr id="50" name="Rectangle 49">
              <a:extLst>
                <a:ext uri="{FF2B5EF4-FFF2-40B4-BE49-F238E27FC236}">
                  <a16:creationId xmlns:a16="http://schemas.microsoft.com/office/drawing/2014/main" id="{080CB266-270E-8A31-4F2C-C69DA68EED66}"/>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12</a:t>
              </a:r>
            </a:p>
          </p:txBody>
        </p:sp>
      </p:grpSp>
      <p:sp>
        <p:nvSpPr>
          <p:cNvPr id="4" name="TextBox 3">
            <a:extLst>
              <a:ext uri="{FF2B5EF4-FFF2-40B4-BE49-F238E27FC236}">
                <a16:creationId xmlns:a16="http://schemas.microsoft.com/office/drawing/2014/main" id="{6C2963DE-7A1F-7A3C-9DDF-8A0D6A28528F}"/>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 name="TextBox 4">
            <a:extLst>
              <a:ext uri="{FF2B5EF4-FFF2-40B4-BE49-F238E27FC236}">
                <a16:creationId xmlns:a16="http://schemas.microsoft.com/office/drawing/2014/main" id="{CB5A75CD-E5AC-78D8-F1F8-AFFB72D5E433}"/>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sp>
        <p:nvSpPr>
          <p:cNvPr id="38" name="TextBox 37">
            <a:extLst>
              <a:ext uri="{FF2B5EF4-FFF2-40B4-BE49-F238E27FC236}">
                <a16:creationId xmlns:a16="http://schemas.microsoft.com/office/drawing/2014/main" id="{0F76EAD6-F47C-641E-C4D9-4D3A1543B39B}"/>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44" name="Slide Number Placeholder 1">
            <a:extLst>
              <a:ext uri="{FF2B5EF4-FFF2-40B4-BE49-F238E27FC236}">
                <a16:creationId xmlns:a16="http://schemas.microsoft.com/office/drawing/2014/main" id="{020D6CFB-5B9C-96E7-0172-58AC2871E86A}"/>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67</a:t>
            </a:fld>
            <a:endParaRPr lang="en-US" dirty="0"/>
          </a:p>
        </p:txBody>
      </p:sp>
      <p:grpSp>
        <p:nvGrpSpPr>
          <p:cNvPr id="46" name="Group 45">
            <a:extLst>
              <a:ext uri="{FF2B5EF4-FFF2-40B4-BE49-F238E27FC236}">
                <a16:creationId xmlns:a16="http://schemas.microsoft.com/office/drawing/2014/main" id="{BA1F895D-FD6D-4A4D-4461-BFB56ACD6E03}"/>
              </a:ext>
            </a:extLst>
          </p:cNvPr>
          <p:cNvGrpSpPr/>
          <p:nvPr/>
        </p:nvGrpSpPr>
        <p:grpSpPr>
          <a:xfrm>
            <a:off x="7091255" y="5656094"/>
            <a:ext cx="3973741" cy="450663"/>
            <a:chOff x="1661775" y="5656094"/>
            <a:chExt cx="3973741" cy="450663"/>
          </a:xfrm>
        </p:grpSpPr>
        <p:sp>
          <p:nvSpPr>
            <p:cNvPr id="47" name="Rectangle 46">
              <a:extLst>
                <a:ext uri="{FF2B5EF4-FFF2-40B4-BE49-F238E27FC236}">
                  <a16:creationId xmlns:a16="http://schemas.microsoft.com/office/drawing/2014/main" id="{A9379E77-B56F-60DD-542C-84EB4DC27474}"/>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F2128F4A-56F9-0D1C-2490-CCA8E10802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62" name="Rectangle 61">
              <a:extLst>
                <a:ext uri="{FF2B5EF4-FFF2-40B4-BE49-F238E27FC236}">
                  <a16:creationId xmlns:a16="http://schemas.microsoft.com/office/drawing/2014/main" id="{F651ED91-D23A-AD1C-D7C8-3F960913690A}"/>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5D502420-B9C1-F0AA-1152-3A247914D40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accent6">
                      <a:lumMod val="60000"/>
                      <a:lumOff val="40000"/>
                    </a:schemeClr>
                  </a:solidFill>
                  <a:effectLst/>
                  <a:latin typeface="Calibri" panose="020F0502020204030204" pitchFamily="34" charset="0"/>
                  <a:cs typeface="Calibri" panose="020F0502020204030204" pitchFamily="34" charset="0"/>
                </a:rPr>
                <a:t>4</a:t>
              </a:r>
              <a:endParaRPr lang="en-US" sz="28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64" name="Rectangle 63">
              <a:extLst>
                <a:ext uri="{FF2B5EF4-FFF2-40B4-BE49-F238E27FC236}">
                  <a16:creationId xmlns:a16="http://schemas.microsoft.com/office/drawing/2014/main" id="{EBA7E765-FBD1-1B37-35A4-B91653EE4B80}"/>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accent6">
                      <a:lumMod val="60000"/>
                      <a:lumOff val="40000"/>
                    </a:schemeClr>
                  </a:solidFill>
                  <a:effectLst/>
                  <a:latin typeface="Calibri" panose="020F0502020204030204" pitchFamily="34" charset="0"/>
                  <a:cs typeface="Calibri" panose="020F0502020204030204" pitchFamily="34" charset="0"/>
                </a:rPr>
                <a:t>8</a:t>
              </a:r>
              <a:endParaRPr lang="en-US" sz="28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8901331A-AC6D-51F7-946A-61A9A07592D3}"/>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accent6">
                      <a:lumMod val="60000"/>
                      <a:lumOff val="40000"/>
                    </a:schemeClr>
                  </a:solidFill>
                  <a:effectLst/>
                  <a:latin typeface="Calibri" panose="020F0502020204030204" pitchFamily="34" charset="0"/>
                  <a:cs typeface="Calibri" panose="020F0502020204030204" pitchFamily="34" charset="0"/>
                </a:rPr>
                <a:t>10</a:t>
              </a:r>
              <a:endParaRPr lang="en-US" sz="28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5C72E017-8632-04D9-FEF0-E0721110A5E5}"/>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gr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rot="878074">
            <a:off x="6479551" y="3154315"/>
            <a:ext cx="710858" cy="314418"/>
          </a:xfrm>
          <a:prstGeom prst="rect">
            <a:avLst/>
          </a:prstGeom>
        </p:spPr>
      </p:pic>
      <p:sp>
        <p:nvSpPr>
          <p:cNvPr id="9" name="TextBox 8">
            <a:extLst>
              <a:ext uri="{FF2B5EF4-FFF2-40B4-BE49-F238E27FC236}">
                <a16:creationId xmlns:a16="http://schemas.microsoft.com/office/drawing/2014/main" id="{0304E419-5465-7B97-E18A-170BAC9ED3D0}"/>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b="1" dirty="0" err="1">
                <a:solidFill>
                  <a:srgbClr val="FF0000"/>
                </a:solidFill>
              </a:rPr>
              <a:t>t</a:t>
            </a:r>
            <a:r>
              <a:rPr lang="en-US" sz="2800" b="1" baseline="-25000" dirty="0" err="1">
                <a:solidFill>
                  <a:srgbClr val="FF0000"/>
                </a:solidFill>
              </a:rPr>
              <a:t>e</a:t>
            </a:r>
            <a:r>
              <a:rPr lang="en-US" sz="2800" dirty="0"/>
              <a:t>] = [2,</a:t>
            </a:r>
            <a:r>
              <a:rPr lang="en-US" sz="2800" b="1" dirty="0">
                <a:solidFill>
                  <a:srgbClr val="FF0000"/>
                </a:solidFill>
              </a:rPr>
              <a:t>11</a:t>
            </a:r>
            <a:r>
              <a:rPr lang="en-US" sz="2800" dirty="0"/>
              <a:t>]</a:t>
            </a:r>
          </a:p>
        </p:txBody>
      </p:sp>
    </p:spTree>
    <p:extLst>
      <p:ext uri="{BB962C8B-B14F-4D97-AF65-F5344CB8AC3E}">
        <p14:creationId xmlns:p14="http://schemas.microsoft.com/office/powerpoint/2010/main" val="156808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125E-6 -3.7037E-7 L 0.08724 0.04236 " pathEditMode="relative" rAng="0" ptsTypes="AA">
                                      <p:cBhvr>
                                        <p:cTn id="6" dur="500" fill="hold"/>
                                        <p:tgtEl>
                                          <p:spTgt spid="94"/>
                                        </p:tgtEl>
                                        <p:attrNameLst>
                                          <p:attrName>ppt_x</p:attrName>
                                          <p:attrName>ppt_y</p:attrName>
                                        </p:attrNameLst>
                                      </p:cBhvr>
                                      <p:rCtr x="4362"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Example T. Minimal Path: Earliest Arrival</a:t>
            </a:r>
          </a:p>
        </p:txBody>
      </p:sp>
      <p:sp>
        <p:nvSpPr>
          <p:cNvPr id="6" name="Oval 5">
            <a:extLst>
              <a:ext uri="{FF2B5EF4-FFF2-40B4-BE49-F238E27FC236}">
                <a16:creationId xmlns:a16="http://schemas.microsoft.com/office/drawing/2014/main" id="{05F53CA4-1BB6-DC52-DED6-24DFDB7D033B}"/>
              </a:ext>
            </a:extLst>
          </p:cNvPr>
          <p:cNvSpPr/>
          <p:nvPr/>
        </p:nvSpPr>
        <p:spPr>
          <a:xfrm>
            <a:off x="923809" y="199676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Oval 7">
            <a:extLst>
              <a:ext uri="{FF2B5EF4-FFF2-40B4-BE49-F238E27FC236}">
                <a16:creationId xmlns:a16="http://schemas.microsoft.com/office/drawing/2014/main" id="{FCDBDCA1-C15F-FD3A-4810-513B1CD8B9D7}"/>
              </a:ext>
            </a:extLst>
          </p:cNvPr>
          <p:cNvSpPr/>
          <p:nvPr/>
        </p:nvSpPr>
        <p:spPr>
          <a:xfrm>
            <a:off x="917397" y="368832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11" name="Oval 10">
            <a:extLst>
              <a:ext uri="{FF2B5EF4-FFF2-40B4-BE49-F238E27FC236}">
                <a16:creationId xmlns:a16="http://schemas.microsoft.com/office/drawing/2014/main" id="{01013436-26A3-EDB4-9D12-C24AE80FC930}"/>
              </a:ext>
            </a:extLst>
          </p:cNvPr>
          <p:cNvSpPr/>
          <p:nvPr/>
        </p:nvSpPr>
        <p:spPr>
          <a:xfrm>
            <a:off x="3434826" y="199616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2" name="Oval 11">
            <a:extLst>
              <a:ext uri="{FF2B5EF4-FFF2-40B4-BE49-F238E27FC236}">
                <a16:creationId xmlns:a16="http://schemas.microsoft.com/office/drawing/2014/main" id="{CD0138F5-5676-18D6-6984-7F30ED4193FB}"/>
              </a:ext>
            </a:extLst>
          </p:cNvPr>
          <p:cNvSpPr/>
          <p:nvPr/>
        </p:nvSpPr>
        <p:spPr>
          <a:xfrm>
            <a:off x="3471569" y="3677069"/>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13" name="Oval 12">
            <a:extLst>
              <a:ext uri="{FF2B5EF4-FFF2-40B4-BE49-F238E27FC236}">
                <a16:creationId xmlns:a16="http://schemas.microsoft.com/office/drawing/2014/main" id="{6B545D9F-9415-02BC-33DA-73C6BDE5BE64}"/>
              </a:ext>
            </a:extLst>
          </p:cNvPr>
          <p:cNvSpPr/>
          <p:nvPr/>
        </p:nvSpPr>
        <p:spPr>
          <a:xfrm>
            <a:off x="5870607" y="2891177"/>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14" name="Oval 13">
            <a:extLst>
              <a:ext uri="{FF2B5EF4-FFF2-40B4-BE49-F238E27FC236}">
                <a16:creationId xmlns:a16="http://schemas.microsoft.com/office/drawing/2014/main" id="{E009507F-65E6-2955-C7D3-7F9F35D167EF}"/>
              </a:ext>
            </a:extLst>
          </p:cNvPr>
          <p:cNvSpPr/>
          <p:nvPr/>
        </p:nvSpPr>
        <p:spPr>
          <a:xfrm>
            <a:off x="8265513" y="360152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15" name="Oval 14">
            <a:extLst>
              <a:ext uri="{FF2B5EF4-FFF2-40B4-BE49-F238E27FC236}">
                <a16:creationId xmlns:a16="http://schemas.microsoft.com/office/drawing/2014/main" id="{B7AAC408-1AD3-8CAA-0C07-3B44FE43527A}"/>
              </a:ext>
            </a:extLst>
          </p:cNvPr>
          <p:cNvSpPr/>
          <p:nvPr/>
        </p:nvSpPr>
        <p:spPr>
          <a:xfrm>
            <a:off x="10301676" y="241332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18" name="Rectangle 17">
            <a:extLst>
              <a:ext uri="{FF2B5EF4-FFF2-40B4-BE49-F238E27FC236}">
                <a16:creationId xmlns:a16="http://schemas.microsoft.com/office/drawing/2014/main" id="{6E8B4AC0-40EC-2745-80C8-F0698AA30A17}"/>
              </a:ext>
            </a:extLst>
          </p:cNvPr>
          <p:cNvSpPr/>
          <p:nvPr/>
        </p:nvSpPr>
        <p:spPr>
          <a:xfrm>
            <a:off x="2916133" y="3280336"/>
            <a:ext cx="668985" cy="30771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E1FAA8-E686-BB5D-00C2-7C589C58E421}"/>
              </a:ext>
            </a:extLst>
          </p:cNvPr>
          <p:cNvSpPr/>
          <p:nvPr/>
        </p:nvSpPr>
        <p:spPr>
          <a:xfrm rot="860187">
            <a:off x="4642746" y="3286322"/>
            <a:ext cx="768852" cy="50017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D0F414-C7E0-D3B9-59EE-8CFDF7C57954}"/>
              </a:ext>
            </a:extLst>
          </p:cNvPr>
          <p:cNvSpPr txBox="1"/>
          <p:nvPr/>
        </p:nvSpPr>
        <p:spPr>
          <a:xfrm>
            <a:off x="2127566" y="2239677"/>
            <a:ext cx="914400" cy="523220"/>
          </a:xfrm>
          <a:prstGeom prst="rect">
            <a:avLst/>
          </a:prstGeom>
          <a:noFill/>
        </p:spPr>
        <p:txBody>
          <a:bodyPr wrap="square">
            <a:spAutoFit/>
          </a:bodyPr>
          <a:lstStyle/>
          <a:p>
            <a:r>
              <a:rPr lang="en-US" sz="2800" dirty="0"/>
              <a:t>[1,2]</a:t>
            </a:r>
          </a:p>
        </p:txBody>
      </p:sp>
      <p:sp>
        <p:nvSpPr>
          <p:cNvPr id="21" name="TextBox 20">
            <a:extLst>
              <a:ext uri="{FF2B5EF4-FFF2-40B4-BE49-F238E27FC236}">
                <a16:creationId xmlns:a16="http://schemas.microsoft.com/office/drawing/2014/main" id="{1B14F545-2798-CFEB-F954-78893D2A61DD}"/>
              </a:ext>
            </a:extLst>
          </p:cNvPr>
          <p:cNvSpPr txBox="1"/>
          <p:nvPr/>
        </p:nvSpPr>
        <p:spPr>
          <a:xfrm rot="1200414">
            <a:off x="4483532" y="2548196"/>
            <a:ext cx="914400" cy="523220"/>
          </a:xfrm>
          <a:prstGeom prst="rect">
            <a:avLst/>
          </a:prstGeom>
          <a:noFill/>
        </p:spPr>
        <p:txBody>
          <a:bodyPr wrap="square">
            <a:spAutoFit/>
          </a:bodyPr>
          <a:lstStyle/>
          <a:p>
            <a:r>
              <a:rPr lang="en-US" sz="2800" dirty="0"/>
              <a:t>[3,6]</a:t>
            </a:r>
          </a:p>
        </p:txBody>
      </p:sp>
      <p:sp>
        <p:nvSpPr>
          <p:cNvPr id="22" name="Rectangle 21">
            <a:extLst>
              <a:ext uri="{FF2B5EF4-FFF2-40B4-BE49-F238E27FC236}">
                <a16:creationId xmlns:a16="http://schemas.microsoft.com/office/drawing/2014/main" id="{C3E4A5D4-6EDD-9A91-CE4F-A03BBE39A3FE}"/>
              </a:ext>
            </a:extLst>
          </p:cNvPr>
          <p:cNvSpPr/>
          <p:nvPr/>
        </p:nvSpPr>
        <p:spPr>
          <a:xfrm>
            <a:off x="4703674" y="4323834"/>
            <a:ext cx="768852" cy="52322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7867A85-8289-70D0-DE77-E73E1158FC09}"/>
              </a:ext>
            </a:extLst>
          </p:cNvPr>
          <p:cNvSpPr txBox="1"/>
          <p:nvPr/>
        </p:nvSpPr>
        <p:spPr>
          <a:xfrm>
            <a:off x="2110400" y="3910478"/>
            <a:ext cx="914400" cy="523220"/>
          </a:xfrm>
          <a:prstGeom prst="rect">
            <a:avLst/>
          </a:prstGeom>
          <a:noFill/>
        </p:spPr>
        <p:txBody>
          <a:bodyPr wrap="square">
            <a:spAutoFit/>
          </a:bodyPr>
          <a:lstStyle/>
          <a:p>
            <a:r>
              <a:rPr lang="en-US" sz="2800" dirty="0"/>
              <a:t>[2,4]</a:t>
            </a:r>
          </a:p>
        </p:txBody>
      </p:sp>
      <p:sp>
        <p:nvSpPr>
          <p:cNvPr id="29" name="TextBox 28">
            <a:extLst>
              <a:ext uri="{FF2B5EF4-FFF2-40B4-BE49-F238E27FC236}">
                <a16:creationId xmlns:a16="http://schemas.microsoft.com/office/drawing/2014/main" id="{2BAB282B-2AB7-A5E3-8D88-A02607928D5C}"/>
              </a:ext>
            </a:extLst>
          </p:cNvPr>
          <p:cNvSpPr txBox="1"/>
          <p:nvPr/>
        </p:nvSpPr>
        <p:spPr>
          <a:xfrm rot="20564149">
            <a:off x="4573910" y="3608772"/>
            <a:ext cx="914400" cy="523220"/>
          </a:xfrm>
          <a:prstGeom prst="rect">
            <a:avLst/>
          </a:prstGeom>
          <a:noFill/>
        </p:spPr>
        <p:txBody>
          <a:bodyPr wrap="square">
            <a:spAutoFit/>
          </a:bodyPr>
          <a:lstStyle/>
          <a:p>
            <a:r>
              <a:rPr lang="en-US" sz="2800" dirty="0"/>
              <a:t>[5,8]</a:t>
            </a:r>
          </a:p>
        </p:txBody>
      </p:sp>
      <p:sp>
        <p:nvSpPr>
          <p:cNvPr id="30" name="TextBox 29">
            <a:extLst>
              <a:ext uri="{FF2B5EF4-FFF2-40B4-BE49-F238E27FC236}">
                <a16:creationId xmlns:a16="http://schemas.microsoft.com/office/drawing/2014/main" id="{51E83ACC-BC09-8087-20BE-FFE0053BF1EA}"/>
              </a:ext>
            </a:extLst>
          </p:cNvPr>
          <p:cNvSpPr txBox="1"/>
          <p:nvPr/>
        </p:nvSpPr>
        <p:spPr>
          <a:xfrm rot="21187351">
            <a:off x="7861895" y="2667078"/>
            <a:ext cx="1100221" cy="523220"/>
          </a:xfrm>
          <a:prstGeom prst="rect">
            <a:avLst/>
          </a:prstGeom>
          <a:noFill/>
        </p:spPr>
        <p:txBody>
          <a:bodyPr wrap="square">
            <a:spAutoFit/>
          </a:bodyPr>
          <a:lstStyle/>
          <a:p>
            <a:r>
              <a:rPr lang="en-US" sz="2800" dirty="0">
                <a:solidFill>
                  <a:schemeClr val="tx1"/>
                </a:solidFill>
              </a:rPr>
              <a:t>[7,</a:t>
            </a:r>
            <a:r>
              <a:rPr lang="en-US" sz="2800" b="1" dirty="0">
                <a:solidFill>
                  <a:srgbClr val="FF0000"/>
                </a:solidFill>
              </a:rPr>
              <a:t>14</a:t>
            </a:r>
            <a:r>
              <a:rPr lang="en-US" sz="2800" dirty="0">
                <a:solidFill>
                  <a:schemeClr val="tx1"/>
                </a:solidFill>
              </a:rPr>
              <a:t>]</a:t>
            </a:r>
            <a:endParaRPr lang="en-US" sz="2800" dirty="0"/>
          </a:p>
        </p:txBody>
      </p:sp>
      <p:sp>
        <p:nvSpPr>
          <p:cNvPr id="31" name="TextBox 30">
            <a:extLst>
              <a:ext uri="{FF2B5EF4-FFF2-40B4-BE49-F238E27FC236}">
                <a16:creationId xmlns:a16="http://schemas.microsoft.com/office/drawing/2014/main" id="{E0B7A278-9438-E02C-1C30-7B4248FE2276}"/>
              </a:ext>
            </a:extLst>
          </p:cNvPr>
          <p:cNvSpPr txBox="1"/>
          <p:nvPr/>
        </p:nvSpPr>
        <p:spPr>
          <a:xfrm rot="885334">
            <a:off x="6828816" y="3584378"/>
            <a:ext cx="1100221" cy="523220"/>
          </a:xfrm>
          <a:prstGeom prst="rect">
            <a:avLst/>
          </a:prstGeom>
          <a:noFill/>
        </p:spPr>
        <p:txBody>
          <a:bodyPr wrap="square">
            <a:spAutoFit/>
          </a:bodyPr>
          <a:lstStyle/>
          <a:p>
            <a:r>
              <a:rPr lang="en-US" sz="2800" dirty="0"/>
              <a:t>[9,10]</a:t>
            </a:r>
          </a:p>
        </p:txBody>
      </p:sp>
      <p:sp>
        <p:nvSpPr>
          <p:cNvPr id="32" name="TextBox 31">
            <a:extLst>
              <a:ext uri="{FF2B5EF4-FFF2-40B4-BE49-F238E27FC236}">
                <a16:creationId xmlns:a16="http://schemas.microsoft.com/office/drawing/2014/main" id="{1968D44B-EF2D-4DE9-902C-A282A2758F80}"/>
              </a:ext>
            </a:extLst>
          </p:cNvPr>
          <p:cNvSpPr txBox="1"/>
          <p:nvPr/>
        </p:nvSpPr>
        <p:spPr>
          <a:xfrm rot="20047233">
            <a:off x="9098513" y="3204746"/>
            <a:ext cx="1276863" cy="523220"/>
          </a:xfrm>
          <a:prstGeom prst="rect">
            <a:avLst/>
          </a:prstGeom>
          <a:noFill/>
        </p:spPr>
        <p:txBody>
          <a:bodyPr wrap="square">
            <a:spAutoFit/>
          </a:bodyPr>
          <a:lstStyle/>
          <a:p>
            <a:r>
              <a:rPr lang="en-US" sz="2800" dirty="0"/>
              <a:t>[11,</a:t>
            </a:r>
            <a:r>
              <a:rPr lang="en-US" sz="2800" b="1" dirty="0">
                <a:solidFill>
                  <a:srgbClr val="FF0000"/>
                </a:solidFill>
              </a:rPr>
              <a:t>12</a:t>
            </a:r>
            <a:r>
              <a:rPr lang="en-US" sz="2800" dirty="0"/>
              <a:t>]</a:t>
            </a:r>
          </a:p>
        </p:txBody>
      </p:sp>
      <p:sp>
        <p:nvSpPr>
          <p:cNvPr id="45" name="TextBox 44">
            <a:extLst>
              <a:ext uri="{FF2B5EF4-FFF2-40B4-BE49-F238E27FC236}">
                <a16:creationId xmlns:a16="http://schemas.microsoft.com/office/drawing/2014/main" id="{5A87DF7A-3E87-A622-2FD9-589D0070F969}"/>
              </a:ext>
            </a:extLst>
          </p:cNvPr>
          <p:cNvSpPr txBox="1"/>
          <p:nvPr/>
        </p:nvSpPr>
        <p:spPr>
          <a:xfrm>
            <a:off x="710097" y="5611548"/>
            <a:ext cx="1141097" cy="523220"/>
          </a:xfrm>
          <a:prstGeom prst="rect">
            <a:avLst/>
          </a:prstGeom>
          <a:noFill/>
        </p:spPr>
        <p:txBody>
          <a:bodyPr wrap="square">
            <a:spAutoFit/>
          </a:bodyPr>
          <a:lstStyle/>
          <a:p>
            <a:r>
              <a:rPr lang="en-US" sz="2800" i="1" dirty="0"/>
              <a:t>u </a:t>
            </a:r>
            <a:r>
              <a:rPr lang="en-US" sz="2800" dirty="0"/>
              <a:t>= a</a:t>
            </a:r>
          </a:p>
        </p:txBody>
      </p:sp>
      <p:sp>
        <p:nvSpPr>
          <p:cNvPr id="49" name="TextBox 48">
            <a:extLst>
              <a:ext uri="{FF2B5EF4-FFF2-40B4-BE49-F238E27FC236}">
                <a16:creationId xmlns:a16="http://schemas.microsoft.com/office/drawing/2014/main" id="{CABE7CE4-4919-7CC0-2F7F-098821CA0024}"/>
              </a:ext>
            </a:extLst>
          </p:cNvPr>
          <p:cNvSpPr txBox="1"/>
          <p:nvPr/>
        </p:nvSpPr>
        <p:spPr>
          <a:xfrm>
            <a:off x="1768676" y="5244297"/>
            <a:ext cx="4679953" cy="492443"/>
          </a:xfrm>
          <a:prstGeom prst="rect">
            <a:avLst/>
          </a:prstGeom>
          <a:noFill/>
        </p:spPr>
        <p:txBody>
          <a:bodyPr wrap="square">
            <a:spAutoFit/>
          </a:bodyPr>
          <a:lstStyle/>
          <a:p>
            <a:r>
              <a:rPr lang="en-US" sz="2600" dirty="0"/>
              <a:t>a      b     c     d      e      f     g</a:t>
            </a:r>
            <a:endParaRPr lang="en-US" dirty="0"/>
          </a:p>
        </p:txBody>
      </p:sp>
      <p:grpSp>
        <p:nvGrpSpPr>
          <p:cNvPr id="51" name="Group 50">
            <a:extLst>
              <a:ext uri="{FF2B5EF4-FFF2-40B4-BE49-F238E27FC236}">
                <a16:creationId xmlns:a16="http://schemas.microsoft.com/office/drawing/2014/main" id="{1A0D2003-C646-C59A-2DBB-713175131EBD}"/>
              </a:ext>
            </a:extLst>
          </p:cNvPr>
          <p:cNvGrpSpPr/>
          <p:nvPr/>
        </p:nvGrpSpPr>
        <p:grpSpPr>
          <a:xfrm>
            <a:off x="1661775" y="5656094"/>
            <a:ext cx="3973741" cy="450663"/>
            <a:chOff x="1661775" y="5656094"/>
            <a:chExt cx="3973741" cy="450663"/>
          </a:xfrm>
        </p:grpSpPr>
        <p:sp>
          <p:nvSpPr>
            <p:cNvPr id="33" name="Rectangle 32">
              <a:extLst>
                <a:ext uri="{FF2B5EF4-FFF2-40B4-BE49-F238E27FC236}">
                  <a16:creationId xmlns:a16="http://schemas.microsoft.com/office/drawing/2014/main" id="{4DEA37CC-329E-BC62-8A11-7B8C09E336A8}"/>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a:t>
              </a:r>
            </a:p>
          </p:txBody>
        </p:sp>
        <p:sp>
          <p:nvSpPr>
            <p:cNvPr id="37" name="Rectangle 36">
              <a:extLst>
                <a:ext uri="{FF2B5EF4-FFF2-40B4-BE49-F238E27FC236}">
                  <a16:creationId xmlns:a16="http://schemas.microsoft.com/office/drawing/2014/main" id="{70229DC2-C9F7-A6F4-21BD-9BCFD9A0F933}"/>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600" dirty="0">
                <a:solidFill>
                  <a:schemeClr val="tx1"/>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D2B85577-AFBA-80C8-925F-E962FF97FC46}"/>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2</a:t>
              </a:r>
            </a:p>
          </p:txBody>
        </p:sp>
        <p:sp>
          <p:nvSpPr>
            <p:cNvPr id="41" name="Rectangle 40">
              <a:extLst>
                <a:ext uri="{FF2B5EF4-FFF2-40B4-BE49-F238E27FC236}">
                  <a16:creationId xmlns:a16="http://schemas.microsoft.com/office/drawing/2014/main" id="{E54BCA7C-C85F-CDC7-4DFB-74C76E3C6A90}"/>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03483C96-4025-2AA3-46AC-F877BF237DB1}"/>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6</a:t>
              </a:r>
            </a:p>
          </p:txBody>
        </p:sp>
        <p:sp>
          <p:nvSpPr>
            <p:cNvPr id="43" name="Rectangle 42">
              <a:extLst>
                <a:ext uri="{FF2B5EF4-FFF2-40B4-BE49-F238E27FC236}">
                  <a16:creationId xmlns:a16="http://schemas.microsoft.com/office/drawing/2014/main" id="{96EFACB2-598A-8851-395C-8ECE0FA82D8F}"/>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10</a:t>
              </a:r>
            </a:p>
          </p:txBody>
        </p:sp>
        <p:sp>
          <p:nvSpPr>
            <p:cNvPr id="50" name="Rectangle 49">
              <a:extLst>
                <a:ext uri="{FF2B5EF4-FFF2-40B4-BE49-F238E27FC236}">
                  <a16:creationId xmlns:a16="http://schemas.microsoft.com/office/drawing/2014/main" id="{080CB266-270E-8A31-4F2C-C69DA68EED66}"/>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12</a:t>
              </a:r>
            </a:p>
          </p:txBody>
        </p:sp>
      </p:grpSp>
      <p:sp>
        <p:nvSpPr>
          <p:cNvPr id="4" name="TextBox 3">
            <a:extLst>
              <a:ext uri="{FF2B5EF4-FFF2-40B4-BE49-F238E27FC236}">
                <a16:creationId xmlns:a16="http://schemas.microsoft.com/office/drawing/2014/main" id="{6C2963DE-7A1F-7A3C-9DDF-8A0D6A28528F}"/>
              </a:ext>
            </a:extLst>
          </p:cNvPr>
          <p:cNvSpPr txBox="1"/>
          <p:nvPr/>
        </p:nvSpPr>
        <p:spPr>
          <a:xfrm>
            <a:off x="6139577" y="5611548"/>
            <a:ext cx="1141097" cy="523220"/>
          </a:xfrm>
          <a:prstGeom prst="rect">
            <a:avLst/>
          </a:prstGeom>
          <a:noFill/>
        </p:spPr>
        <p:txBody>
          <a:bodyPr wrap="square">
            <a:spAutoFit/>
          </a:bodyPr>
          <a:lstStyle/>
          <a:p>
            <a:r>
              <a:rPr lang="en-US" sz="2800" i="1" dirty="0">
                <a:solidFill>
                  <a:schemeClr val="tx1"/>
                </a:solidFill>
              </a:rPr>
              <a:t>u</a:t>
            </a:r>
            <a:r>
              <a:rPr lang="en-US" sz="2800" i="1" dirty="0"/>
              <a:t> </a:t>
            </a:r>
            <a:r>
              <a:rPr lang="en-US" sz="2800" dirty="0"/>
              <a:t>= b</a:t>
            </a:r>
          </a:p>
        </p:txBody>
      </p:sp>
      <p:sp>
        <p:nvSpPr>
          <p:cNvPr id="5" name="TextBox 4">
            <a:extLst>
              <a:ext uri="{FF2B5EF4-FFF2-40B4-BE49-F238E27FC236}">
                <a16:creationId xmlns:a16="http://schemas.microsoft.com/office/drawing/2014/main" id="{CB5A75CD-E5AC-78D8-F1F8-AFFB72D5E433}"/>
              </a:ext>
            </a:extLst>
          </p:cNvPr>
          <p:cNvSpPr txBox="1"/>
          <p:nvPr/>
        </p:nvSpPr>
        <p:spPr>
          <a:xfrm>
            <a:off x="7198156" y="5244297"/>
            <a:ext cx="4679953" cy="492443"/>
          </a:xfrm>
          <a:prstGeom prst="rect">
            <a:avLst/>
          </a:prstGeom>
          <a:noFill/>
        </p:spPr>
        <p:txBody>
          <a:bodyPr wrap="square">
            <a:spAutoFit/>
          </a:bodyPr>
          <a:lstStyle/>
          <a:p>
            <a:r>
              <a:rPr lang="en-US" sz="2600" dirty="0"/>
              <a:t>a      b     c     d      e      f     g</a:t>
            </a:r>
            <a:endParaRPr lang="en-US" dirty="0"/>
          </a:p>
        </p:txBody>
      </p:sp>
      <p:sp>
        <p:nvSpPr>
          <p:cNvPr id="38" name="TextBox 37">
            <a:extLst>
              <a:ext uri="{FF2B5EF4-FFF2-40B4-BE49-F238E27FC236}">
                <a16:creationId xmlns:a16="http://schemas.microsoft.com/office/drawing/2014/main" id="{0F76EAD6-F47C-641E-C4D9-4D3A1543B39B}"/>
              </a:ext>
            </a:extLst>
          </p:cNvPr>
          <p:cNvSpPr txBox="1"/>
          <p:nvPr/>
        </p:nvSpPr>
        <p:spPr>
          <a:xfrm>
            <a:off x="2359670"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dirty="0" err="1"/>
              <a:t>t</a:t>
            </a:r>
            <a:r>
              <a:rPr lang="en-US" sz="2800" baseline="-25000" dirty="0" err="1"/>
              <a:t>e</a:t>
            </a:r>
            <a:r>
              <a:rPr lang="en-US" sz="2800" dirty="0"/>
              <a:t>] = [1,15]</a:t>
            </a:r>
          </a:p>
        </p:txBody>
      </p:sp>
      <p:sp>
        <p:nvSpPr>
          <p:cNvPr id="39" name="TextBox 38">
            <a:extLst>
              <a:ext uri="{FF2B5EF4-FFF2-40B4-BE49-F238E27FC236}">
                <a16:creationId xmlns:a16="http://schemas.microsoft.com/office/drawing/2014/main" id="{4D0B76F3-53A4-8A05-9A79-5CF986785F01}"/>
              </a:ext>
            </a:extLst>
          </p:cNvPr>
          <p:cNvSpPr txBox="1"/>
          <p:nvPr/>
        </p:nvSpPr>
        <p:spPr>
          <a:xfrm>
            <a:off x="7764036" y="6190467"/>
            <a:ext cx="2450896" cy="523220"/>
          </a:xfrm>
          <a:prstGeom prst="rect">
            <a:avLst/>
          </a:prstGeom>
          <a:noFill/>
        </p:spPr>
        <p:txBody>
          <a:bodyPr wrap="square">
            <a:spAutoFit/>
          </a:bodyPr>
          <a:lstStyle/>
          <a:p>
            <a:r>
              <a:rPr lang="en-US" sz="2800" dirty="0"/>
              <a:t>[</a:t>
            </a:r>
            <a:r>
              <a:rPr lang="en-US" sz="2800" dirty="0" err="1"/>
              <a:t>t</a:t>
            </a:r>
            <a:r>
              <a:rPr lang="en-US" sz="2800" baseline="-25000" dirty="0" err="1"/>
              <a:t>s</a:t>
            </a:r>
            <a:r>
              <a:rPr lang="en-US" sz="2800" dirty="0"/>
              <a:t>, </a:t>
            </a:r>
            <a:r>
              <a:rPr lang="en-US" sz="2800" b="1" dirty="0" err="1">
                <a:solidFill>
                  <a:srgbClr val="FF0000"/>
                </a:solidFill>
              </a:rPr>
              <a:t>t</a:t>
            </a:r>
            <a:r>
              <a:rPr lang="en-US" sz="2800" b="1" baseline="-25000" dirty="0" err="1">
                <a:solidFill>
                  <a:srgbClr val="FF0000"/>
                </a:solidFill>
              </a:rPr>
              <a:t>e</a:t>
            </a:r>
            <a:r>
              <a:rPr lang="en-US" sz="2800" dirty="0"/>
              <a:t>] = [2,</a:t>
            </a:r>
            <a:r>
              <a:rPr lang="en-US" sz="2800" b="1" dirty="0">
                <a:solidFill>
                  <a:srgbClr val="FF0000"/>
                </a:solidFill>
              </a:rPr>
              <a:t>11</a:t>
            </a:r>
            <a:r>
              <a:rPr lang="en-US" sz="2800" dirty="0"/>
              <a:t>]</a:t>
            </a:r>
          </a:p>
        </p:txBody>
      </p:sp>
      <p:sp>
        <p:nvSpPr>
          <p:cNvPr id="44" name="Slide Number Placeholder 1">
            <a:extLst>
              <a:ext uri="{FF2B5EF4-FFF2-40B4-BE49-F238E27FC236}">
                <a16:creationId xmlns:a16="http://schemas.microsoft.com/office/drawing/2014/main" id="{020D6CFB-5B9C-96E7-0172-58AC2871E86A}"/>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68</a:t>
            </a:fld>
            <a:endParaRPr lang="en-US" dirty="0"/>
          </a:p>
        </p:txBody>
      </p:sp>
      <p:grpSp>
        <p:nvGrpSpPr>
          <p:cNvPr id="46" name="Group 45">
            <a:extLst>
              <a:ext uri="{FF2B5EF4-FFF2-40B4-BE49-F238E27FC236}">
                <a16:creationId xmlns:a16="http://schemas.microsoft.com/office/drawing/2014/main" id="{BA1F895D-FD6D-4A4D-4461-BFB56ACD6E03}"/>
              </a:ext>
            </a:extLst>
          </p:cNvPr>
          <p:cNvGrpSpPr/>
          <p:nvPr/>
        </p:nvGrpSpPr>
        <p:grpSpPr>
          <a:xfrm>
            <a:off x="7091255" y="5656094"/>
            <a:ext cx="3973741" cy="450663"/>
            <a:chOff x="1661775" y="5656094"/>
            <a:chExt cx="3973741" cy="450663"/>
          </a:xfrm>
        </p:grpSpPr>
        <p:sp>
          <p:nvSpPr>
            <p:cNvPr id="47" name="Rectangle 46">
              <a:extLst>
                <a:ext uri="{FF2B5EF4-FFF2-40B4-BE49-F238E27FC236}">
                  <a16:creationId xmlns:a16="http://schemas.microsoft.com/office/drawing/2014/main" id="{A9379E77-B56F-60DD-542C-84EB4DC27474}"/>
                </a:ext>
              </a:extLst>
            </p:cNvPr>
            <p:cNvSpPr/>
            <p:nvPr/>
          </p:nvSpPr>
          <p:spPr>
            <a:xfrm>
              <a:off x="1661775"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tx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F2128F4A-56F9-0D1C-2490-CCA8E108021F}"/>
                </a:ext>
              </a:extLst>
            </p:cNvPr>
            <p:cNvSpPr/>
            <p:nvPr/>
          </p:nvSpPr>
          <p:spPr>
            <a:xfrm>
              <a:off x="2229027"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62" name="Rectangle 61">
              <a:extLst>
                <a:ext uri="{FF2B5EF4-FFF2-40B4-BE49-F238E27FC236}">
                  <a16:creationId xmlns:a16="http://schemas.microsoft.com/office/drawing/2014/main" id="{F651ED91-D23A-AD1C-D7C8-3F960913690A}"/>
                </a:ext>
              </a:extLst>
            </p:cNvPr>
            <p:cNvSpPr/>
            <p:nvPr/>
          </p:nvSpPr>
          <p:spPr>
            <a:xfrm>
              <a:off x="2801928" y="566191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40C28"/>
                  </a:solidFill>
                  <a:effectLst/>
                  <a:latin typeface="Calibri" panose="020F0502020204030204" pitchFamily="34" charset="0"/>
                  <a:cs typeface="Calibri" panose="020F0502020204030204" pitchFamily="34" charset="0"/>
                </a:rPr>
                <a:t>∞</a:t>
              </a:r>
              <a:endParaRPr lang="en-US" sz="28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5D502420-B9C1-F0AA-1152-3A247914D40C}"/>
                </a:ext>
              </a:extLst>
            </p:cNvPr>
            <p:cNvSpPr/>
            <p:nvPr/>
          </p:nvSpPr>
          <p:spPr>
            <a:xfrm>
              <a:off x="3367150" y="565609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accent6">
                      <a:lumMod val="60000"/>
                      <a:lumOff val="40000"/>
                    </a:schemeClr>
                  </a:solidFill>
                  <a:effectLst/>
                  <a:latin typeface="Calibri" panose="020F0502020204030204" pitchFamily="34" charset="0"/>
                  <a:cs typeface="Calibri" panose="020F0502020204030204" pitchFamily="34" charset="0"/>
                </a:rPr>
                <a:t>4</a:t>
              </a:r>
              <a:endParaRPr lang="en-US" sz="28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64" name="Rectangle 63">
              <a:extLst>
                <a:ext uri="{FF2B5EF4-FFF2-40B4-BE49-F238E27FC236}">
                  <a16:creationId xmlns:a16="http://schemas.microsoft.com/office/drawing/2014/main" id="{EBA7E765-FBD1-1B37-35A4-B91653EE4B80}"/>
                </a:ext>
              </a:extLst>
            </p:cNvPr>
            <p:cNvSpPr/>
            <p:nvPr/>
          </p:nvSpPr>
          <p:spPr>
            <a:xfrm>
              <a:off x="3934574" y="5658036"/>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accent6">
                      <a:lumMod val="60000"/>
                      <a:lumOff val="40000"/>
                    </a:schemeClr>
                  </a:solidFill>
                  <a:effectLst/>
                  <a:latin typeface="Calibri" panose="020F0502020204030204" pitchFamily="34" charset="0"/>
                  <a:cs typeface="Calibri" panose="020F0502020204030204" pitchFamily="34" charset="0"/>
                </a:rPr>
                <a:t>8</a:t>
              </a:r>
              <a:endParaRPr lang="en-US" sz="28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8901331A-AC6D-51F7-946A-61A9A07592D3}"/>
                </a:ext>
              </a:extLst>
            </p:cNvPr>
            <p:cNvSpPr/>
            <p:nvPr/>
          </p:nvSpPr>
          <p:spPr>
            <a:xfrm>
              <a:off x="4501826" y="5661184"/>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accent6">
                      <a:lumMod val="60000"/>
                      <a:lumOff val="40000"/>
                    </a:schemeClr>
                  </a:solidFill>
                  <a:effectLst/>
                  <a:latin typeface="Calibri" panose="020F0502020204030204" pitchFamily="34" charset="0"/>
                  <a:cs typeface="Calibri" panose="020F0502020204030204" pitchFamily="34" charset="0"/>
                </a:rPr>
                <a:t>10</a:t>
              </a:r>
              <a:endParaRPr lang="en-US" sz="2800"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5C72E017-8632-04D9-FEF0-E0721110A5E5}"/>
                </a:ext>
              </a:extLst>
            </p:cNvPr>
            <p:cNvSpPr/>
            <p:nvPr/>
          </p:nvSpPr>
          <p:spPr>
            <a:xfrm>
              <a:off x="5068264" y="5658063"/>
              <a:ext cx="567252" cy="444844"/>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FF0000"/>
                  </a:solidFill>
                  <a:effectLst/>
                  <a:latin typeface="Calibri" panose="020F0502020204030204" pitchFamily="34" charset="0"/>
                  <a:cs typeface="Calibri" panose="020F0502020204030204" pitchFamily="34" charset="0"/>
                </a:rPr>
                <a:t>∞</a:t>
              </a:r>
              <a:endParaRPr lang="en-US" sz="2800" b="1" dirty="0">
                <a:solidFill>
                  <a:srgbClr val="FF0000"/>
                </a:solidFill>
                <a:latin typeface="Calibri" panose="020F0502020204030204" pitchFamily="34" charset="0"/>
                <a:cs typeface="Calibri" panose="020F0502020204030204" pitchFamily="34" charset="0"/>
              </a:endParaRPr>
            </a:p>
          </p:txBody>
        </p:sp>
      </p:grpSp>
      <p:cxnSp>
        <p:nvCxnSpPr>
          <p:cNvPr id="27" name="Straight Arrow Connector 26">
            <a:extLst>
              <a:ext uri="{FF2B5EF4-FFF2-40B4-BE49-F238E27FC236}">
                <a16:creationId xmlns:a16="http://schemas.microsoft.com/office/drawing/2014/main" id="{3D831A94-9ED7-E682-614D-D8966E560F76}"/>
              </a:ext>
            </a:extLst>
          </p:cNvPr>
          <p:cNvCxnSpPr>
            <a:stCxn id="6" idx="6"/>
            <a:endCxn id="11" idx="2"/>
          </p:cNvCxnSpPr>
          <p:nvPr/>
        </p:nvCxnSpPr>
        <p:spPr>
          <a:xfrm flipV="1">
            <a:off x="1518169" y="2293346"/>
            <a:ext cx="1916657" cy="5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7D1AB5C-FA24-6CA3-42A1-EE73DDD11618}"/>
              </a:ext>
            </a:extLst>
          </p:cNvPr>
          <p:cNvCxnSpPr>
            <a:cxnSpLocks/>
            <a:stCxn id="8" idx="6"/>
            <a:endCxn id="12" idx="2"/>
          </p:cNvCxnSpPr>
          <p:nvPr/>
        </p:nvCxnSpPr>
        <p:spPr>
          <a:xfrm flipV="1">
            <a:off x="1511757" y="3974249"/>
            <a:ext cx="1959812" cy="112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E80D8BE-FE88-97FF-D5D9-4831F738C79E}"/>
              </a:ext>
            </a:extLst>
          </p:cNvPr>
          <p:cNvCxnSpPr>
            <a:cxnSpLocks/>
            <a:stCxn id="12" idx="6"/>
            <a:endCxn id="13" idx="3"/>
          </p:cNvCxnSpPr>
          <p:nvPr/>
        </p:nvCxnSpPr>
        <p:spPr>
          <a:xfrm flipV="1">
            <a:off x="4065929" y="3398495"/>
            <a:ext cx="1891720" cy="57575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51DC519-3AE2-B866-DDEF-BBE9C2D0F1EF}"/>
              </a:ext>
            </a:extLst>
          </p:cNvPr>
          <p:cNvCxnSpPr>
            <a:cxnSpLocks/>
            <a:stCxn id="11" idx="6"/>
            <a:endCxn id="13" idx="1"/>
          </p:cNvCxnSpPr>
          <p:nvPr/>
        </p:nvCxnSpPr>
        <p:spPr>
          <a:xfrm>
            <a:off x="4029186" y="2293346"/>
            <a:ext cx="1928463" cy="68487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5B69EB-922F-1E0D-C970-96499EA23A1B}"/>
              </a:ext>
            </a:extLst>
          </p:cNvPr>
          <p:cNvCxnSpPr>
            <a:cxnSpLocks/>
            <a:stCxn id="13" idx="5"/>
            <a:endCxn id="14" idx="2"/>
          </p:cNvCxnSpPr>
          <p:nvPr/>
        </p:nvCxnSpPr>
        <p:spPr>
          <a:xfrm>
            <a:off x="6377925" y="3398495"/>
            <a:ext cx="1887588" cy="50021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DF7151D-E8A3-8864-8E93-38B710E325FF}"/>
              </a:ext>
            </a:extLst>
          </p:cNvPr>
          <p:cNvCxnSpPr>
            <a:cxnSpLocks/>
            <a:stCxn id="13" idx="7"/>
            <a:endCxn id="15" idx="1"/>
          </p:cNvCxnSpPr>
          <p:nvPr/>
        </p:nvCxnSpPr>
        <p:spPr>
          <a:xfrm flipV="1">
            <a:off x="6377925" y="2500368"/>
            <a:ext cx="4010793" cy="47785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B0A406E-A352-2D62-5194-431BDEDD7EF0}"/>
              </a:ext>
            </a:extLst>
          </p:cNvPr>
          <p:cNvCxnSpPr>
            <a:cxnSpLocks/>
            <a:stCxn id="14" idx="7"/>
            <a:endCxn id="15" idx="3"/>
          </p:cNvCxnSpPr>
          <p:nvPr/>
        </p:nvCxnSpPr>
        <p:spPr>
          <a:xfrm flipV="1">
            <a:off x="8772831" y="2920644"/>
            <a:ext cx="1615887" cy="7679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94" name="Picture 93" descr="A black and white train&#10;&#10;Description automatically generated">
            <a:extLst>
              <a:ext uri="{FF2B5EF4-FFF2-40B4-BE49-F238E27FC236}">
                <a16:creationId xmlns:a16="http://schemas.microsoft.com/office/drawing/2014/main" id="{6E143C84-2559-B497-26EC-0933414F1044}"/>
              </a:ext>
            </a:extLst>
          </p:cNvPr>
          <p:cNvPicPr>
            <a:picLocks noChangeAspect="1"/>
          </p:cNvPicPr>
          <p:nvPr/>
        </p:nvPicPr>
        <p:blipFill>
          <a:blip r:embed="rId3"/>
          <a:stretch>
            <a:fillRect/>
          </a:stretch>
        </p:blipFill>
        <p:spPr>
          <a:xfrm rot="20149081">
            <a:off x="8661498" y="3219868"/>
            <a:ext cx="710858" cy="314418"/>
          </a:xfrm>
          <a:prstGeom prst="rect">
            <a:avLst/>
          </a:prstGeom>
        </p:spPr>
      </p:pic>
      <p:pic>
        <p:nvPicPr>
          <p:cNvPr id="7" name="Graphic 6" descr="Forbidden with solid fill">
            <a:extLst>
              <a:ext uri="{FF2B5EF4-FFF2-40B4-BE49-F238E27FC236}">
                <a16:creationId xmlns:a16="http://schemas.microsoft.com/office/drawing/2014/main" id="{D0DC438A-D7C4-DE97-C838-131F014445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5502" y="2920644"/>
            <a:ext cx="401329" cy="401329"/>
          </a:xfrm>
          <a:prstGeom prst="rect">
            <a:avLst/>
          </a:prstGeom>
        </p:spPr>
      </p:pic>
      <p:pic>
        <p:nvPicPr>
          <p:cNvPr id="9" name="Picture 8" descr="A black and white train&#10;&#10;Description automatically generated">
            <a:extLst>
              <a:ext uri="{FF2B5EF4-FFF2-40B4-BE49-F238E27FC236}">
                <a16:creationId xmlns:a16="http://schemas.microsoft.com/office/drawing/2014/main" id="{9000526B-1B8F-967D-16D3-8EF993156ECB}"/>
              </a:ext>
            </a:extLst>
          </p:cNvPr>
          <p:cNvPicPr>
            <a:picLocks noChangeAspect="1"/>
          </p:cNvPicPr>
          <p:nvPr/>
        </p:nvPicPr>
        <p:blipFill>
          <a:blip r:embed="rId3"/>
          <a:stretch>
            <a:fillRect/>
          </a:stretch>
        </p:blipFill>
        <p:spPr>
          <a:xfrm rot="21125848">
            <a:off x="6397131" y="2595186"/>
            <a:ext cx="710858" cy="314418"/>
          </a:xfrm>
          <a:prstGeom prst="rect">
            <a:avLst/>
          </a:prstGeom>
        </p:spPr>
      </p:pic>
      <p:pic>
        <p:nvPicPr>
          <p:cNvPr id="10" name="Graphic 9" descr="Forbidden with solid fill">
            <a:extLst>
              <a:ext uri="{FF2B5EF4-FFF2-40B4-BE49-F238E27FC236}">
                <a16:creationId xmlns:a16="http://schemas.microsoft.com/office/drawing/2014/main" id="{539B890A-C546-EC85-9152-F53460AD5A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5280" y="2429752"/>
            <a:ext cx="401329" cy="401329"/>
          </a:xfrm>
          <a:prstGeom prst="rect">
            <a:avLst/>
          </a:prstGeom>
        </p:spPr>
      </p:pic>
    </p:spTree>
    <p:extLst>
      <p:ext uri="{BB962C8B-B14F-4D97-AF65-F5344CB8AC3E}">
        <p14:creationId xmlns:p14="http://schemas.microsoft.com/office/powerpoint/2010/main" val="3613573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Efficient parallel implementations</a:t>
            </a:r>
          </a:p>
        </p:txBody>
      </p:sp>
      <p:sp>
        <p:nvSpPr>
          <p:cNvPr id="79" name="Oval 78">
            <a:extLst>
              <a:ext uri="{FF2B5EF4-FFF2-40B4-BE49-F238E27FC236}">
                <a16:creationId xmlns:a16="http://schemas.microsoft.com/office/drawing/2014/main" id="{97B08C47-477D-4A37-0520-F19983AD5988}"/>
              </a:ext>
            </a:extLst>
          </p:cNvPr>
          <p:cNvSpPr/>
          <p:nvPr/>
        </p:nvSpPr>
        <p:spPr>
          <a:xfrm>
            <a:off x="2192436" y="354712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0" name="Oval 79">
            <a:extLst>
              <a:ext uri="{FF2B5EF4-FFF2-40B4-BE49-F238E27FC236}">
                <a16:creationId xmlns:a16="http://schemas.microsoft.com/office/drawing/2014/main" id="{9821DC06-7D94-DF17-767C-35E5C918F93E}"/>
              </a:ext>
            </a:extLst>
          </p:cNvPr>
          <p:cNvSpPr/>
          <p:nvPr/>
        </p:nvSpPr>
        <p:spPr>
          <a:xfrm>
            <a:off x="3963571" y="224390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p>
        </p:txBody>
      </p:sp>
      <p:cxnSp>
        <p:nvCxnSpPr>
          <p:cNvPr id="81" name="Straight Arrow Connector 80">
            <a:extLst>
              <a:ext uri="{FF2B5EF4-FFF2-40B4-BE49-F238E27FC236}">
                <a16:creationId xmlns:a16="http://schemas.microsoft.com/office/drawing/2014/main" id="{2D717162-517B-C1BF-B0CC-7315C2D59C20}"/>
              </a:ext>
            </a:extLst>
          </p:cNvPr>
          <p:cNvCxnSpPr>
            <a:cxnSpLocks/>
            <a:stCxn id="79" idx="6"/>
            <a:endCxn id="80" idx="2"/>
          </p:cNvCxnSpPr>
          <p:nvPr/>
        </p:nvCxnSpPr>
        <p:spPr>
          <a:xfrm flipV="1">
            <a:off x="2786796" y="2541083"/>
            <a:ext cx="1176775" cy="130321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FC23284E-3802-4AF7-0AA6-89801A3E94C7}"/>
              </a:ext>
            </a:extLst>
          </p:cNvPr>
          <p:cNvCxnSpPr>
            <a:cxnSpLocks/>
          </p:cNvCxnSpPr>
          <p:nvPr/>
        </p:nvCxnSpPr>
        <p:spPr>
          <a:xfrm>
            <a:off x="4557931" y="254108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F9FEC7E5-951F-F229-855D-C550C1C39297}"/>
              </a:ext>
            </a:extLst>
          </p:cNvPr>
          <p:cNvSpPr/>
          <p:nvPr/>
        </p:nvSpPr>
        <p:spPr>
          <a:xfrm>
            <a:off x="5734706" y="220357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85" name="Oval 84">
            <a:extLst>
              <a:ext uri="{FF2B5EF4-FFF2-40B4-BE49-F238E27FC236}">
                <a16:creationId xmlns:a16="http://schemas.microsoft.com/office/drawing/2014/main" id="{1C1D5F72-F17B-1FCA-96FC-ED705F30CECB}"/>
              </a:ext>
            </a:extLst>
          </p:cNvPr>
          <p:cNvSpPr/>
          <p:nvPr/>
        </p:nvSpPr>
        <p:spPr>
          <a:xfrm>
            <a:off x="3974216" y="3107512"/>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cxnSp>
        <p:nvCxnSpPr>
          <p:cNvPr id="86" name="Straight Arrow Connector 85">
            <a:extLst>
              <a:ext uri="{FF2B5EF4-FFF2-40B4-BE49-F238E27FC236}">
                <a16:creationId xmlns:a16="http://schemas.microsoft.com/office/drawing/2014/main" id="{E895B855-CCAA-BF5B-C8C2-E6F13ACEC9D4}"/>
              </a:ext>
            </a:extLst>
          </p:cNvPr>
          <p:cNvCxnSpPr>
            <a:cxnSpLocks/>
            <a:stCxn id="79" idx="6"/>
            <a:endCxn id="85" idx="2"/>
          </p:cNvCxnSpPr>
          <p:nvPr/>
        </p:nvCxnSpPr>
        <p:spPr>
          <a:xfrm flipV="1">
            <a:off x="2786796" y="3404692"/>
            <a:ext cx="1187420" cy="43960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7" name="Oval 86">
            <a:extLst>
              <a:ext uri="{FF2B5EF4-FFF2-40B4-BE49-F238E27FC236}">
                <a16:creationId xmlns:a16="http://schemas.microsoft.com/office/drawing/2014/main" id="{3C5FB8CC-D20A-C9AD-AD88-F8A17570E740}"/>
              </a:ext>
            </a:extLst>
          </p:cNvPr>
          <p:cNvSpPr/>
          <p:nvPr/>
        </p:nvSpPr>
        <p:spPr>
          <a:xfrm>
            <a:off x="5722351" y="31040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88" name="Oval 87">
            <a:extLst>
              <a:ext uri="{FF2B5EF4-FFF2-40B4-BE49-F238E27FC236}">
                <a16:creationId xmlns:a16="http://schemas.microsoft.com/office/drawing/2014/main" id="{A1F3E7AE-236F-0EC5-1883-4374F5641621}"/>
              </a:ext>
            </a:extLst>
          </p:cNvPr>
          <p:cNvSpPr/>
          <p:nvPr/>
        </p:nvSpPr>
        <p:spPr>
          <a:xfrm>
            <a:off x="3963571"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89" name="Oval 88">
            <a:extLst>
              <a:ext uri="{FF2B5EF4-FFF2-40B4-BE49-F238E27FC236}">
                <a16:creationId xmlns:a16="http://schemas.microsoft.com/office/drawing/2014/main" id="{CEC40962-AE8F-56B7-F63B-7AC1168DC7BC}"/>
              </a:ext>
            </a:extLst>
          </p:cNvPr>
          <p:cNvSpPr/>
          <p:nvPr/>
        </p:nvSpPr>
        <p:spPr>
          <a:xfrm>
            <a:off x="3974216" y="49185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cxnSp>
        <p:nvCxnSpPr>
          <p:cNvPr id="90" name="Straight Arrow Connector 89">
            <a:extLst>
              <a:ext uri="{FF2B5EF4-FFF2-40B4-BE49-F238E27FC236}">
                <a16:creationId xmlns:a16="http://schemas.microsoft.com/office/drawing/2014/main" id="{7E3DD3A6-E4BD-E108-0E14-C4169C5F43CF}"/>
              </a:ext>
            </a:extLst>
          </p:cNvPr>
          <p:cNvCxnSpPr>
            <a:cxnSpLocks/>
            <a:stCxn id="79" idx="6"/>
            <a:endCxn id="88" idx="2"/>
          </p:cNvCxnSpPr>
          <p:nvPr/>
        </p:nvCxnSpPr>
        <p:spPr>
          <a:xfrm>
            <a:off x="2786796" y="3844300"/>
            <a:ext cx="1176775" cy="47986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4DEAF20-A58A-F100-DB09-C357C34E9479}"/>
              </a:ext>
            </a:extLst>
          </p:cNvPr>
          <p:cNvCxnSpPr>
            <a:cxnSpLocks/>
            <a:stCxn id="79" idx="6"/>
            <a:endCxn id="89" idx="1"/>
          </p:cNvCxnSpPr>
          <p:nvPr/>
        </p:nvCxnSpPr>
        <p:spPr>
          <a:xfrm>
            <a:off x="2786796" y="3844300"/>
            <a:ext cx="1274462" cy="11612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3EDB9C85-7386-A8D7-15EC-8E610DF24F41}"/>
              </a:ext>
            </a:extLst>
          </p:cNvPr>
          <p:cNvCxnSpPr>
            <a:cxnSpLocks/>
            <a:stCxn id="85" idx="6"/>
            <a:endCxn id="87" idx="2"/>
          </p:cNvCxnSpPr>
          <p:nvPr/>
        </p:nvCxnSpPr>
        <p:spPr>
          <a:xfrm flipV="1">
            <a:off x="4568576" y="3401193"/>
            <a:ext cx="1153775" cy="349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747EF613-BB59-6ECF-15CC-6E82126FFF1F}"/>
              </a:ext>
            </a:extLst>
          </p:cNvPr>
          <p:cNvCxnSpPr>
            <a:cxnSpLocks/>
            <a:stCxn id="85" idx="6"/>
            <a:endCxn id="84" idx="3"/>
          </p:cNvCxnSpPr>
          <p:nvPr/>
        </p:nvCxnSpPr>
        <p:spPr>
          <a:xfrm flipV="1">
            <a:off x="4568576" y="2710896"/>
            <a:ext cx="1253172" cy="69379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5" name="Oval 94">
            <a:extLst>
              <a:ext uri="{FF2B5EF4-FFF2-40B4-BE49-F238E27FC236}">
                <a16:creationId xmlns:a16="http://schemas.microsoft.com/office/drawing/2014/main" id="{0AE903B1-D9D7-9257-C4A8-7391B0E574F1}"/>
              </a:ext>
            </a:extLst>
          </p:cNvPr>
          <p:cNvSpPr/>
          <p:nvPr/>
        </p:nvSpPr>
        <p:spPr>
          <a:xfrm>
            <a:off x="5734706"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t>
            </a:r>
          </a:p>
        </p:txBody>
      </p:sp>
      <p:cxnSp>
        <p:nvCxnSpPr>
          <p:cNvPr id="96" name="Straight Arrow Connector 95">
            <a:extLst>
              <a:ext uri="{FF2B5EF4-FFF2-40B4-BE49-F238E27FC236}">
                <a16:creationId xmlns:a16="http://schemas.microsoft.com/office/drawing/2014/main" id="{87DE3D51-0541-00D3-6914-3ADDFF95B671}"/>
              </a:ext>
            </a:extLst>
          </p:cNvPr>
          <p:cNvCxnSpPr>
            <a:cxnSpLocks/>
            <a:stCxn id="85" idx="6"/>
            <a:endCxn id="95" idx="1"/>
          </p:cNvCxnSpPr>
          <p:nvPr/>
        </p:nvCxnSpPr>
        <p:spPr>
          <a:xfrm>
            <a:off x="4568576" y="3404692"/>
            <a:ext cx="1253172" cy="7093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A6CD843A-0ED3-7E54-E0C2-96244807AE9F}"/>
              </a:ext>
            </a:extLst>
          </p:cNvPr>
          <p:cNvCxnSpPr>
            <a:cxnSpLocks/>
            <a:stCxn id="88" idx="6"/>
            <a:endCxn id="95" idx="2"/>
          </p:cNvCxnSpPr>
          <p:nvPr/>
        </p:nvCxnSpPr>
        <p:spPr>
          <a:xfrm>
            <a:off x="4557931" y="432416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F014388C-0352-3D2E-9A3E-25A5C0DA71FE}"/>
              </a:ext>
            </a:extLst>
          </p:cNvPr>
          <p:cNvSpPr/>
          <p:nvPr/>
        </p:nvSpPr>
        <p:spPr>
          <a:xfrm>
            <a:off x="5755996" y="492741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i</a:t>
            </a:r>
            <a:endParaRPr lang="en-US" sz="2800" dirty="0">
              <a:solidFill>
                <a:schemeClr val="tx1"/>
              </a:solidFill>
            </a:endParaRPr>
          </a:p>
        </p:txBody>
      </p:sp>
      <p:cxnSp>
        <p:nvCxnSpPr>
          <p:cNvPr id="99" name="Straight Arrow Connector 98">
            <a:extLst>
              <a:ext uri="{FF2B5EF4-FFF2-40B4-BE49-F238E27FC236}">
                <a16:creationId xmlns:a16="http://schemas.microsoft.com/office/drawing/2014/main" id="{47031D15-8B9B-8B72-9AAC-1CBF872B9F0F}"/>
              </a:ext>
            </a:extLst>
          </p:cNvPr>
          <p:cNvCxnSpPr>
            <a:cxnSpLocks/>
            <a:stCxn id="88" idx="5"/>
            <a:endCxn id="98" idx="1"/>
          </p:cNvCxnSpPr>
          <p:nvPr/>
        </p:nvCxnSpPr>
        <p:spPr>
          <a:xfrm>
            <a:off x="4470889" y="4534301"/>
            <a:ext cx="1372149" cy="4801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00AD3BC5-79BD-36B9-FFB4-83AD7FA5862A}"/>
              </a:ext>
            </a:extLst>
          </p:cNvPr>
          <p:cNvCxnSpPr>
            <a:cxnSpLocks/>
            <a:stCxn id="89" idx="6"/>
            <a:endCxn id="98" idx="2"/>
          </p:cNvCxnSpPr>
          <p:nvPr/>
        </p:nvCxnSpPr>
        <p:spPr>
          <a:xfrm>
            <a:off x="4568576" y="5215703"/>
            <a:ext cx="1187420" cy="889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408BDFB3-DD80-E89A-3D04-A3C905D99ED9}"/>
              </a:ext>
            </a:extLst>
          </p:cNvPr>
          <p:cNvCxnSpPr>
            <a:cxnSpLocks/>
            <a:stCxn id="85" idx="6"/>
            <a:endCxn id="98" idx="1"/>
          </p:cNvCxnSpPr>
          <p:nvPr/>
        </p:nvCxnSpPr>
        <p:spPr>
          <a:xfrm>
            <a:off x="4568576" y="3404692"/>
            <a:ext cx="1274462" cy="1609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DD7AFD37-6C62-51EC-E20C-FE2A405F49F8}"/>
              </a:ext>
            </a:extLst>
          </p:cNvPr>
          <p:cNvSpPr txBox="1"/>
          <p:nvPr/>
        </p:nvSpPr>
        <p:spPr>
          <a:xfrm>
            <a:off x="6689124" y="2190214"/>
            <a:ext cx="1046903" cy="492443"/>
          </a:xfrm>
          <a:prstGeom prst="rect">
            <a:avLst/>
          </a:prstGeom>
          <a:noFill/>
        </p:spPr>
        <p:txBody>
          <a:bodyPr wrap="square">
            <a:spAutoFit/>
          </a:bodyPr>
          <a:lstStyle/>
          <a:p>
            <a:r>
              <a:rPr lang="en-US" sz="2600" dirty="0"/>
              <a:t>…</a:t>
            </a:r>
          </a:p>
        </p:txBody>
      </p:sp>
      <p:sp>
        <p:nvSpPr>
          <p:cNvPr id="104" name="TextBox 103">
            <a:extLst>
              <a:ext uri="{FF2B5EF4-FFF2-40B4-BE49-F238E27FC236}">
                <a16:creationId xmlns:a16="http://schemas.microsoft.com/office/drawing/2014/main" id="{A1A2C983-EF4A-E860-3313-428EDDF70739}"/>
              </a:ext>
            </a:extLst>
          </p:cNvPr>
          <p:cNvSpPr txBox="1"/>
          <p:nvPr/>
        </p:nvSpPr>
        <p:spPr>
          <a:xfrm>
            <a:off x="6711912" y="3054677"/>
            <a:ext cx="1046903" cy="492443"/>
          </a:xfrm>
          <a:prstGeom prst="rect">
            <a:avLst/>
          </a:prstGeom>
          <a:noFill/>
        </p:spPr>
        <p:txBody>
          <a:bodyPr wrap="square">
            <a:spAutoFit/>
          </a:bodyPr>
          <a:lstStyle/>
          <a:p>
            <a:r>
              <a:rPr lang="en-US" sz="2600" dirty="0"/>
              <a:t>…</a:t>
            </a:r>
          </a:p>
        </p:txBody>
      </p:sp>
      <p:sp>
        <p:nvSpPr>
          <p:cNvPr id="105" name="TextBox 104">
            <a:extLst>
              <a:ext uri="{FF2B5EF4-FFF2-40B4-BE49-F238E27FC236}">
                <a16:creationId xmlns:a16="http://schemas.microsoft.com/office/drawing/2014/main" id="{2CFE52FC-411B-DDC1-FBAD-F8CF7D6931D2}"/>
              </a:ext>
            </a:extLst>
          </p:cNvPr>
          <p:cNvSpPr txBox="1"/>
          <p:nvPr/>
        </p:nvSpPr>
        <p:spPr>
          <a:xfrm>
            <a:off x="6708141" y="4021856"/>
            <a:ext cx="1046903" cy="492443"/>
          </a:xfrm>
          <a:prstGeom prst="rect">
            <a:avLst/>
          </a:prstGeom>
          <a:noFill/>
        </p:spPr>
        <p:txBody>
          <a:bodyPr wrap="square">
            <a:spAutoFit/>
          </a:bodyPr>
          <a:lstStyle/>
          <a:p>
            <a:r>
              <a:rPr lang="en-US" sz="2600" dirty="0"/>
              <a:t>…</a:t>
            </a:r>
          </a:p>
        </p:txBody>
      </p:sp>
      <p:sp>
        <p:nvSpPr>
          <p:cNvPr id="106" name="TextBox 105">
            <a:extLst>
              <a:ext uri="{FF2B5EF4-FFF2-40B4-BE49-F238E27FC236}">
                <a16:creationId xmlns:a16="http://schemas.microsoft.com/office/drawing/2014/main" id="{20D64D5D-52AE-C332-F3A4-9BFF97EFB3E1}"/>
              </a:ext>
            </a:extLst>
          </p:cNvPr>
          <p:cNvSpPr txBox="1"/>
          <p:nvPr/>
        </p:nvSpPr>
        <p:spPr>
          <a:xfrm>
            <a:off x="6720846" y="4886319"/>
            <a:ext cx="1046903" cy="492443"/>
          </a:xfrm>
          <a:prstGeom prst="rect">
            <a:avLst/>
          </a:prstGeom>
          <a:noFill/>
        </p:spPr>
        <p:txBody>
          <a:bodyPr wrap="square">
            <a:spAutoFit/>
          </a:bodyPr>
          <a:lstStyle/>
          <a:p>
            <a:r>
              <a:rPr lang="en-US" sz="2600" dirty="0"/>
              <a:t>…</a:t>
            </a:r>
          </a:p>
        </p:txBody>
      </p:sp>
      <p:sp>
        <p:nvSpPr>
          <p:cNvPr id="4" name="Rectangle 3">
            <a:extLst>
              <a:ext uri="{FF2B5EF4-FFF2-40B4-BE49-F238E27FC236}">
                <a16:creationId xmlns:a16="http://schemas.microsoft.com/office/drawing/2014/main" id="{9DB4885B-C779-832A-A3EF-C47C7370752A}"/>
              </a:ext>
            </a:extLst>
          </p:cNvPr>
          <p:cNvSpPr/>
          <p:nvPr/>
        </p:nvSpPr>
        <p:spPr>
          <a:xfrm>
            <a:off x="1896631" y="1930582"/>
            <a:ext cx="1226031" cy="37947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A0DA1E-6799-715B-AD5F-DC5B1CE0A653}"/>
              </a:ext>
            </a:extLst>
          </p:cNvPr>
          <p:cNvSpPr txBox="1"/>
          <p:nvPr/>
        </p:nvSpPr>
        <p:spPr>
          <a:xfrm>
            <a:off x="7318438" y="2495448"/>
            <a:ext cx="4753232" cy="2862322"/>
          </a:xfrm>
          <a:prstGeom prst="rect">
            <a:avLst/>
          </a:prstGeom>
          <a:noFill/>
        </p:spPr>
        <p:txBody>
          <a:bodyPr wrap="square">
            <a:spAutoFit/>
          </a:bodyPr>
          <a:lstStyle/>
          <a:p>
            <a:r>
              <a:rPr lang="en-US" sz="1800" dirty="0"/>
              <a:t>Extends </a:t>
            </a:r>
            <a:r>
              <a:rPr lang="en-US" sz="1800" b="1" dirty="0" err="1">
                <a:solidFill>
                  <a:srgbClr val="FF0000"/>
                </a:solidFill>
              </a:rPr>
              <a:t>Ligra</a:t>
            </a:r>
            <a:r>
              <a:rPr lang="en-US" sz="1800" dirty="0"/>
              <a:t> to temporal setting:</a:t>
            </a:r>
          </a:p>
          <a:p>
            <a:r>
              <a:rPr lang="en-US" dirty="0"/>
              <a:t>- </a:t>
            </a:r>
            <a:r>
              <a:rPr lang="en-US" sz="1800" dirty="0"/>
              <a:t>can process </a:t>
            </a:r>
            <a:r>
              <a:rPr lang="en-US" sz="1800" b="1" dirty="0">
                <a:solidFill>
                  <a:srgbClr val="FF0000"/>
                </a:solidFill>
              </a:rPr>
              <a:t>each frontier in parallel</a:t>
            </a:r>
          </a:p>
          <a:p>
            <a:endParaRPr lang="en-US" sz="1800" dirty="0"/>
          </a:p>
          <a:p>
            <a:r>
              <a:rPr lang="en-US" b="1" dirty="0" err="1">
                <a:solidFill>
                  <a:srgbClr val="FF0000"/>
                </a:solidFill>
                <a:latin typeface="Courier New" panose="02070309020205020404" pitchFamily="49" charset="0"/>
                <a:cs typeface="Courier New" panose="02070309020205020404" pitchFamily="49" charset="0"/>
              </a:rPr>
              <a:t>temporalEdgeMap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vertexSet</a:t>
            </a:r>
            <a:r>
              <a:rPr lang="en-US" dirty="0">
                <a:latin typeface="Courier New" panose="02070309020205020404" pitchFamily="49" charset="0"/>
                <a:cs typeface="Courier New" panose="02070309020205020404" pitchFamily="49" charset="0"/>
              </a:rPr>
              <a:t>, …)</a:t>
            </a:r>
            <a:r>
              <a:rPr lang="en-US" dirty="0"/>
              <a:t>:</a:t>
            </a:r>
          </a:p>
          <a:p>
            <a:r>
              <a:rPr lang="en-US" sz="1800" dirty="0"/>
              <a:t>- applies </a:t>
            </a:r>
            <a:r>
              <a:rPr lang="en-US" sz="1800" dirty="0" err="1"/>
              <a:t>fn</a:t>
            </a:r>
            <a:r>
              <a:rPr lang="en-US" sz="1800" dirty="0"/>
              <a:t> to all vertices in each parallel frontier</a:t>
            </a:r>
          </a:p>
          <a:p>
            <a:endParaRPr lang="en-US" dirty="0"/>
          </a:p>
          <a:p>
            <a:r>
              <a:rPr lang="en-US" sz="1800" b="1" dirty="0">
                <a:solidFill>
                  <a:srgbClr val="FF0000"/>
                </a:solidFill>
                <a:latin typeface="Courier New" panose="02070309020205020404" pitchFamily="49" charset="0"/>
                <a:cs typeface="Courier New" panose="02070309020205020404" pitchFamily="49" charset="0"/>
              </a:rPr>
              <a:t>update(</a:t>
            </a:r>
            <a:r>
              <a:rPr lang="en-US" sz="1800" b="1" dirty="0" err="1">
                <a:solidFill>
                  <a:srgbClr val="FF0000"/>
                </a:solidFill>
                <a:latin typeface="Courier New" panose="02070309020205020404" pitchFamily="49" charset="0"/>
                <a:cs typeface="Courier New" panose="02070309020205020404" pitchFamily="49" charset="0"/>
              </a:rPr>
              <a:t>temporalEdge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a:solidFill>
                  <a:srgbClr val="FF0000"/>
                </a:solidFill>
              </a:rPr>
              <a:t>: </a:t>
            </a:r>
          </a:p>
          <a:p>
            <a:r>
              <a:rPr lang="en-US" sz="1800" dirty="0"/>
              <a:t>- applies </a:t>
            </a:r>
            <a:r>
              <a:rPr lang="en-US" sz="1800" dirty="0" err="1"/>
              <a:t>fn</a:t>
            </a:r>
            <a:r>
              <a:rPr lang="en-US" sz="1800" dirty="0"/>
              <a:t> to all </a:t>
            </a:r>
            <a:r>
              <a:rPr lang="en-US" sz="1800" dirty="0" err="1"/>
              <a:t>nbors</a:t>
            </a:r>
            <a:r>
              <a:rPr lang="en-US" sz="1800" dirty="0"/>
              <a:t> in each parallel frontier</a:t>
            </a:r>
          </a:p>
          <a:p>
            <a:endParaRPr lang="en-US" dirty="0"/>
          </a:p>
          <a:p>
            <a:r>
              <a:rPr lang="en-US" sz="1800" dirty="0"/>
              <a:t>see thesis for details</a:t>
            </a:r>
          </a:p>
        </p:txBody>
      </p:sp>
    </p:spTree>
    <p:extLst>
      <p:ext uri="{BB962C8B-B14F-4D97-AF65-F5344CB8AC3E}">
        <p14:creationId xmlns:p14="http://schemas.microsoft.com/office/powerpoint/2010/main" val="416364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dirty="0"/>
              <a:t>Problem: one size does </a:t>
            </a:r>
            <a:r>
              <a:rPr lang="en-US" i="1" dirty="0"/>
              <a:t>not </a:t>
            </a:r>
            <a:r>
              <a:rPr lang="en-US" dirty="0"/>
              <a:t>fit all</a:t>
            </a:r>
          </a:p>
        </p:txBody>
      </p:sp>
      <p:sp>
        <p:nvSpPr>
          <p:cNvPr id="8" name="Content Placeholder 2">
            <a:extLst>
              <a:ext uri="{FF2B5EF4-FFF2-40B4-BE49-F238E27FC236}">
                <a16:creationId xmlns:a16="http://schemas.microsoft.com/office/drawing/2014/main" id="{ECE91D5B-88D0-CF46-9813-E552C4AFAF0F}"/>
              </a:ext>
            </a:extLst>
          </p:cNvPr>
          <p:cNvSpPr>
            <a:spLocks noGrp="1"/>
          </p:cNvSpPr>
          <p:nvPr>
            <p:ph idx="1"/>
          </p:nvPr>
        </p:nvSpPr>
        <p:spPr>
          <a:xfrm>
            <a:off x="838200" y="2015408"/>
            <a:ext cx="10515600" cy="4351338"/>
          </a:xfrm>
        </p:spPr>
        <p:txBody>
          <a:bodyPr>
            <a:normAutofit/>
          </a:bodyPr>
          <a:lstStyle/>
          <a:p>
            <a:pPr marL="0" indent="0">
              <a:buNone/>
            </a:pPr>
            <a:r>
              <a:rPr lang="en-US" dirty="0"/>
              <a:t>Real-world graph data is skewed in several dimensions</a:t>
            </a:r>
          </a:p>
          <a:p>
            <a:pPr marL="457200" lvl="1" indent="0">
              <a:buNone/>
            </a:pPr>
            <a:r>
              <a:rPr lang="en-US" b="1" dirty="0">
                <a:solidFill>
                  <a:srgbClr val="FF0000"/>
                </a:solidFill>
              </a:rPr>
              <a:t>Degree skew</a:t>
            </a:r>
            <a:r>
              <a:rPr lang="en-US" dirty="0"/>
              <a:t>: caused by </a:t>
            </a:r>
            <a:r>
              <a:rPr lang="en-US" b="1" dirty="0">
                <a:solidFill>
                  <a:srgbClr val="FF0000"/>
                </a:solidFill>
              </a:rPr>
              <a:t>preferential attachment</a:t>
            </a:r>
            <a:r>
              <a:rPr lang="en-US" dirty="0"/>
              <a:t> (“rich get richer”)</a:t>
            </a:r>
          </a:p>
          <a:p>
            <a:pPr marL="457200" lvl="1" indent="0">
              <a:buNone/>
            </a:pPr>
            <a:r>
              <a:rPr lang="en-US" b="1" dirty="0">
                <a:solidFill>
                  <a:srgbClr val="FF0000"/>
                </a:solidFill>
              </a:rPr>
              <a:t>Temporal skew</a:t>
            </a:r>
            <a:r>
              <a:rPr lang="en-US" dirty="0"/>
              <a:t>: human generated event </a:t>
            </a:r>
            <a:r>
              <a:rPr lang="en-US" b="1" dirty="0">
                <a:solidFill>
                  <a:srgbClr val="FF0000"/>
                </a:solidFill>
              </a:rPr>
              <a:t>durations and IAT </a:t>
            </a:r>
            <a:r>
              <a:rPr lang="en-US" dirty="0"/>
              <a:t>follow power-law</a:t>
            </a:r>
          </a:p>
          <a:p>
            <a:pPr marL="457200" lvl="1" indent="0">
              <a:buNone/>
            </a:pPr>
            <a:endParaRPr lang="en-US" dirty="0"/>
          </a:p>
          <a:p>
            <a:pPr marL="0" indent="0">
              <a:buNone/>
            </a:pPr>
            <a:r>
              <a:rPr lang="en-US" dirty="0"/>
              <a:t>Graph query optimizers treat every vertex the same</a:t>
            </a:r>
          </a:p>
          <a:p>
            <a:pPr marL="457200" lvl="1" indent="0">
              <a:buNone/>
            </a:pPr>
            <a:r>
              <a:rPr lang="en-US" dirty="0"/>
              <a:t>Assume </a:t>
            </a:r>
            <a:r>
              <a:rPr lang="en-US" dirty="0" err="1"/>
              <a:t>i.i.d.</a:t>
            </a:r>
            <a:r>
              <a:rPr lang="en-US" dirty="0"/>
              <a:t> and/or fail to capture temporal correlations</a:t>
            </a:r>
          </a:p>
          <a:p>
            <a:pPr marL="457200" lvl="1" indent="0">
              <a:buNone/>
            </a:pPr>
            <a:endParaRPr lang="en-US" dirty="0"/>
          </a:p>
          <a:p>
            <a:pPr marL="0" indent="0">
              <a:buNone/>
            </a:pPr>
            <a:r>
              <a:rPr lang="en-US" dirty="0"/>
              <a:t>Temporal graph data offers crucial insights, yet remains unexplored</a:t>
            </a:r>
          </a:p>
          <a:p>
            <a:pPr marL="457200" lvl="1" indent="0">
              <a:buNone/>
            </a:pPr>
            <a:r>
              <a:rPr lang="en-US" dirty="0"/>
              <a:t>How can we leverage temporal dynamics for query optimization?</a:t>
            </a:r>
          </a:p>
          <a:p>
            <a:pPr marL="0" indent="0">
              <a:buNone/>
            </a:pPr>
            <a:endParaRPr lang="en-US" dirty="0"/>
          </a:p>
        </p:txBody>
      </p:sp>
      <p:sp>
        <p:nvSpPr>
          <p:cNvPr id="2" name="Slide Number Placeholder 1">
            <a:extLst>
              <a:ext uri="{FF2B5EF4-FFF2-40B4-BE49-F238E27FC236}">
                <a16:creationId xmlns:a16="http://schemas.microsoft.com/office/drawing/2014/main" id="{21702564-2F52-D356-CD1F-22447D3EF064}"/>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7</a:t>
            </a:fld>
            <a:endParaRPr lang="en-US" dirty="0"/>
          </a:p>
        </p:txBody>
      </p:sp>
    </p:spTree>
    <p:extLst>
      <p:ext uri="{BB962C8B-B14F-4D97-AF65-F5344CB8AC3E}">
        <p14:creationId xmlns:p14="http://schemas.microsoft.com/office/powerpoint/2010/main" val="2158932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Efficient parallel implementations</a:t>
            </a:r>
          </a:p>
        </p:txBody>
      </p:sp>
      <p:sp>
        <p:nvSpPr>
          <p:cNvPr id="79" name="Oval 78">
            <a:extLst>
              <a:ext uri="{FF2B5EF4-FFF2-40B4-BE49-F238E27FC236}">
                <a16:creationId xmlns:a16="http://schemas.microsoft.com/office/drawing/2014/main" id="{97B08C47-477D-4A37-0520-F19983AD5988}"/>
              </a:ext>
            </a:extLst>
          </p:cNvPr>
          <p:cNvSpPr/>
          <p:nvPr/>
        </p:nvSpPr>
        <p:spPr>
          <a:xfrm>
            <a:off x="2192436" y="354712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0" name="Oval 79">
            <a:extLst>
              <a:ext uri="{FF2B5EF4-FFF2-40B4-BE49-F238E27FC236}">
                <a16:creationId xmlns:a16="http://schemas.microsoft.com/office/drawing/2014/main" id="{9821DC06-7D94-DF17-767C-35E5C918F93E}"/>
              </a:ext>
            </a:extLst>
          </p:cNvPr>
          <p:cNvSpPr/>
          <p:nvPr/>
        </p:nvSpPr>
        <p:spPr>
          <a:xfrm>
            <a:off x="3963571" y="224390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p>
        </p:txBody>
      </p:sp>
      <p:cxnSp>
        <p:nvCxnSpPr>
          <p:cNvPr id="81" name="Straight Arrow Connector 80">
            <a:extLst>
              <a:ext uri="{FF2B5EF4-FFF2-40B4-BE49-F238E27FC236}">
                <a16:creationId xmlns:a16="http://schemas.microsoft.com/office/drawing/2014/main" id="{2D717162-517B-C1BF-B0CC-7315C2D59C20}"/>
              </a:ext>
            </a:extLst>
          </p:cNvPr>
          <p:cNvCxnSpPr>
            <a:cxnSpLocks/>
            <a:stCxn id="79" idx="6"/>
            <a:endCxn id="80" idx="2"/>
          </p:cNvCxnSpPr>
          <p:nvPr/>
        </p:nvCxnSpPr>
        <p:spPr>
          <a:xfrm flipV="1">
            <a:off x="2786796" y="2541083"/>
            <a:ext cx="1176775" cy="130321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FC23284E-3802-4AF7-0AA6-89801A3E94C7}"/>
              </a:ext>
            </a:extLst>
          </p:cNvPr>
          <p:cNvCxnSpPr>
            <a:cxnSpLocks/>
          </p:cNvCxnSpPr>
          <p:nvPr/>
        </p:nvCxnSpPr>
        <p:spPr>
          <a:xfrm>
            <a:off x="4557931" y="254108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F9FEC7E5-951F-F229-855D-C550C1C39297}"/>
              </a:ext>
            </a:extLst>
          </p:cNvPr>
          <p:cNvSpPr/>
          <p:nvPr/>
        </p:nvSpPr>
        <p:spPr>
          <a:xfrm>
            <a:off x="5734706" y="220357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85" name="Oval 84">
            <a:extLst>
              <a:ext uri="{FF2B5EF4-FFF2-40B4-BE49-F238E27FC236}">
                <a16:creationId xmlns:a16="http://schemas.microsoft.com/office/drawing/2014/main" id="{1C1D5F72-F17B-1FCA-96FC-ED705F30CECB}"/>
              </a:ext>
            </a:extLst>
          </p:cNvPr>
          <p:cNvSpPr/>
          <p:nvPr/>
        </p:nvSpPr>
        <p:spPr>
          <a:xfrm>
            <a:off x="3974216" y="3107512"/>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cxnSp>
        <p:nvCxnSpPr>
          <p:cNvPr id="86" name="Straight Arrow Connector 85">
            <a:extLst>
              <a:ext uri="{FF2B5EF4-FFF2-40B4-BE49-F238E27FC236}">
                <a16:creationId xmlns:a16="http://schemas.microsoft.com/office/drawing/2014/main" id="{E895B855-CCAA-BF5B-C8C2-E6F13ACEC9D4}"/>
              </a:ext>
            </a:extLst>
          </p:cNvPr>
          <p:cNvCxnSpPr>
            <a:cxnSpLocks/>
            <a:stCxn id="79" idx="6"/>
            <a:endCxn id="85" idx="2"/>
          </p:cNvCxnSpPr>
          <p:nvPr/>
        </p:nvCxnSpPr>
        <p:spPr>
          <a:xfrm flipV="1">
            <a:off x="2786796" y="3404692"/>
            <a:ext cx="1187420" cy="43960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7" name="Oval 86">
            <a:extLst>
              <a:ext uri="{FF2B5EF4-FFF2-40B4-BE49-F238E27FC236}">
                <a16:creationId xmlns:a16="http://schemas.microsoft.com/office/drawing/2014/main" id="{3C5FB8CC-D20A-C9AD-AD88-F8A17570E740}"/>
              </a:ext>
            </a:extLst>
          </p:cNvPr>
          <p:cNvSpPr/>
          <p:nvPr/>
        </p:nvSpPr>
        <p:spPr>
          <a:xfrm>
            <a:off x="5722351" y="31040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88" name="Oval 87">
            <a:extLst>
              <a:ext uri="{FF2B5EF4-FFF2-40B4-BE49-F238E27FC236}">
                <a16:creationId xmlns:a16="http://schemas.microsoft.com/office/drawing/2014/main" id="{A1F3E7AE-236F-0EC5-1883-4374F5641621}"/>
              </a:ext>
            </a:extLst>
          </p:cNvPr>
          <p:cNvSpPr/>
          <p:nvPr/>
        </p:nvSpPr>
        <p:spPr>
          <a:xfrm>
            <a:off x="3963571"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89" name="Oval 88">
            <a:extLst>
              <a:ext uri="{FF2B5EF4-FFF2-40B4-BE49-F238E27FC236}">
                <a16:creationId xmlns:a16="http://schemas.microsoft.com/office/drawing/2014/main" id="{CEC40962-AE8F-56B7-F63B-7AC1168DC7BC}"/>
              </a:ext>
            </a:extLst>
          </p:cNvPr>
          <p:cNvSpPr/>
          <p:nvPr/>
        </p:nvSpPr>
        <p:spPr>
          <a:xfrm>
            <a:off x="3974216" y="49185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cxnSp>
        <p:nvCxnSpPr>
          <p:cNvPr id="90" name="Straight Arrow Connector 89">
            <a:extLst>
              <a:ext uri="{FF2B5EF4-FFF2-40B4-BE49-F238E27FC236}">
                <a16:creationId xmlns:a16="http://schemas.microsoft.com/office/drawing/2014/main" id="{7E3DD3A6-E4BD-E108-0E14-C4169C5F43CF}"/>
              </a:ext>
            </a:extLst>
          </p:cNvPr>
          <p:cNvCxnSpPr>
            <a:cxnSpLocks/>
            <a:stCxn id="79" idx="6"/>
            <a:endCxn id="88" idx="2"/>
          </p:cNvCxnSpPr>
          <p:nvPr/>
        </p:nvCxnSpPr>
        <p:spPr>
          <a:xfrm>
            <a:off x="2786796" y="3844300"/>
            <a:ext cx="1176775" cy="47986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4DEAF20-A58A-F100-DB09-C357C34E9479}"/>
              </a:ext>
            </a:extLst>
          </p:cNvPr>
          <p:cNvCxnSpPr>
            <a:cxnSpLocks/>
            <a:stCxn id="79" idx="6"/>
            <a:endCxn id="89" idx="1"/>
          </p:cNvCxnSpPr>
          <p:nvPr/>
        </p:nvCxnSpPr>
        <p:spPr>
          <a:xfrm>
            <a:off x="2786796" y="3844300"/>
            <a:ext cx="1274462" cy="11612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3EDB9C85-7386-A8D7-15EC-8E610DF24F41}"/>
              </a:ext>
            </a:extLst>
          </p:cNvPr>
          <p:cNvCxnSpPr>
            <a:cxnSpLocks/>
            <a:stCxn id="85" idx="6"/>
            <a:endCxn id="87" idx="2"/>
          </p:cNvCxnSpPr>
          <p:nvPr/>
        </p:nvCxnSpPr>
        <p:spPr>
          <a:xfrm flipV="1">
            <a:off x="4568576" y="3401193"/>
            <a:ext cx="1153775" cy="349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747EF613-BB59-6ECF-15CC-6E82126FFF1F}"/>
              </a:ext>
            </a:extLst>
          </p:cNvPr>
          <p:cNvCxnSpPr>
            <a:cxnSpLocks/>
            <a:stCxn id="85" idx="6"/>
            <a:endCxn id="84" idx="3"/>
          </p:cNvCxnSpPr>
          <p:nvPr/>
        </p:nvCxnSpPr>
        <p:spPr>
          <a:xfrm flipV="1">
            <a:off x="4568576" y="2710896"/>
            <a:ext cx="1253172" cy="69379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5" name="Oval 94">
            <a:extLst>
              <a:ext uri="{FF2B5EF4-FFF2-40B4-BE49-F238E27FC236}">
                <a16:creationId xmlns:a16="http://schemas.microsoft.com/office/drawing/2014/main" id="{0AE903B1-D9D7-9257-C4A8-7391B0E574F1}"/>
              </a:ext>
            </a:extLst>
          </p:cNvPr>
          <p:cNvSpPr/>
          <p:nvPr/>
        </p:nvSpPr>
        <p:spPr>
          <a:xfrm>
            <a:off x="5734706"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t>
            </a:r>
          </a:p>
        </p:txBody>
      </p:sp>
      <p:cxnSp>
        <p:nvCxnSpPr>
          <p:cNvPr id="96" name="Straight Arrow Connector 95">
            <a:extLst>
              <a:ext uri="{FF2B5EF4-FFF2-40B4-BE49-F238E27FC236}">
                <a16:creationId xmlns:a16="http://schemas.microsoft.com/office/drawing/2014/main" id="{87DE3D51-0541-00D3-6914-3ADDFF95B671}"/>
              </a:ext>
            </a:extLst>
          </p:cNvPr>
          <p:cNvCxnSpPr>
            <a:cxnSpLocks/>
            <a:stCxn id="85" idx="6"/>
            <a:endCxn id="95" idx="1"/>
          </p:cNvCxnSpPr>
          <p:nvPr/>
        </p:nvCxnSpPr>
        <p:spPr>
          <a:xfrm>
            <a:off x="4568576" y="3404692"/>
            <a:ext cx="1253172" cy="7093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A6CD843A-0ED3-7E54-E0C2-96244807AE9F}"/>
              </a:ext>
            </a:extLst>
          </p:cNvPr>
          <p:cNvCxnSpPr>
            <a:cxnSpLocks/>
            <a:stCxn id="88" idx="6"/>
            <a:endCxn id="95" idx="2"/>
          </p:cNvCxnSpPr>
          <p:nvPr/>
        </p:nvCxnSpPr>
        <p:spPr>
          <a:xfrm>
            <a:off x="4557931" y="432416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F014388C-0352-3D2E-9A3E-25A5C0DA71FE}"/>
              </a:ext>
            </a:extLst>
          </p:cNvPr>
          <p:cNvSpPr/>
          <p:nvPr/>
        </p:nvSpPr>
        <p:spPr>
          <a:xfrm>
            <a:off x="5755996" y="492741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i</a:t>
            </a:r>
            <a:endParaRPr lang="en-US" sz="2800" dirty="0">
              <a:solidFill>
                <a:schemeClr val="tx1"/>
              </a:solidFill>
            </a:endParaRPr>
          </a:p>
        </p:txBody>
      </p:sp>
      <p:cxnSp>
        <p:nvCxnSpPr>
          <p:cNvPr id="99" name="Straight Arrow Connector 98">
            <a:extLst>
              <a:ext uri="{FF2B5EF4-FFF2-40B4-BE49-F238E27FC236}">
                <a16:creationId xmlns:a16="http://schemas.microsoft.com/office/drawing/2014/main" id="{47031D15-8B9B-8B72-9AAC-1CBF872B9F0F}"/>
              </a:ext>
            </a:extLst>
          </p:cNvPr>
          <p:cNvCxnSpPr>
            <a:cxnSpLocks/>
            <a:stCxn id="88" idx="5"/>
            <a:endCxn id="98" idx="1"/>
          </p:cNvCxnSpPr>
          <p:nvPr/>
        </p:nvCxnSpPr>
        <p:spPr>
          <a:xfrm>
            <a:off x="4470889" y="4534301"/>
            <a:ext cx="1372149" cy="4801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00AD3BC5-79BD-36B9-FFB4-83AD7FA5862A}"/>
              </a:ext>
            </a:extLst>
          </p:cNvPr>
          <p:cNvCxnSpPr>
            <a:cxnSpLocks/>
            <a:stCxn id="89" idx="6"/>
            <a:endCxn id="98" idx="2"/>
          </p:cNvCxnSpPr>
          <p:nvPr/>
        </p:nvCxnSpPr>
        <p:spPr>
          <a:xfrm>
            <a:off x="4568576" y="5215703"/>
            <a:ext cx="1187420" cy="889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408BDFB3-DD80-E89A-3D04-A3C905D99ED9}"/>
              </a:ext>
            </a:extLst>
          </p:cNvPr>
          <p:cNvCxnSpPr>
            <a:cxnSpLocks/>
            <a:stCxn id="85" idx="6"/>
            <a:endCxn id="98" idx="1"/>
          </p:cNvCxnSpPr>
          <p:nvPr/>
        </p:nvCxnSpPr>
        <p:spPr>
          <a:xfrm>
            <a:off x="4568576" y="3404692"/>
            <a:ext cx="1274462" cy="1609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DD7AFD37-6C62-51EC-E20C-FE2A405F49F8}"/>
              </a:ext>
            </a:extLst>
          </p:cNvPr>
          <p:cNvSpPr txBox="1"/>
          <p:nvPr/>
        </p:nvSpPr>
        <p:spPr>
          <a:xfrm>
            <a:off x="6689124" y="2190214"/>
            <a:ext cx="1046903" cy="492443"/>
          </a:xfrm>
          <a:prstGeom prst="rect">
            <a:avLst/>
          </a:prstGeom>
          <a:noFill/>
        </p:spPr>
        <p:txBody>
          <a:bodyPr wrap="square">
            <a:spAutoFit/>
          </a:bodyPr>
          <a:lstStyle/>
          <a:p>
            <a:r>
              <a:rPr lang="en-US" sz="2600" dirty="0"/>
              <a:t>…</a:t>
            </a:r>
          </a:p>
        </p:txBody>
      </p:sp>
      <p:sp>
        <p:nvSpPr>
          <p:cNvPr id="104" name="TextBox 103">
            <a:extLst>
              <a:ext uri="{FF2B5EF4-FFF2-40B4-BE49-F238E27FC236}">
                <a16:creationId xmlns:a16="http://schemas.microsoft.com/office/drawing/2014/main" id="{A1A2C983-EF4A-E860-3313-428EDDF70739}"/>
              </a:ext>
            </a:extLst>
          </p:cNvPr>
          <p:cNvSpPr txBox="1"/>
          <p:nvPr/>
        </p:nvSpPr>
        <p:spPr>
          <a:xfrm>
            <a:off x="6711912" y="3054677"/>
            <a:ext cx="1046903" cy="492443"/>
          </a:xfrm>
          <a:prstGeom prst="rect">
            <a:avLst/>
          </a:prstGeom>
          <a:noFill/>
        </p:spPr>
        <p:txBody>
          <a:bodyPr wrap="square">
            <a:spAutoFit/>
          </a:bodyPr>
          <a:lstStyle/>
          <a:p>
            <a:r>
              <a:rPr lang="en-US" sz="2600" dirty="0"/>
              <a:t>…</a:t>
            </a:r>
          </a:p>
        </p:txBody>
      </p:sp>
      <p:sp>
        <p:nvSpPr>
          <p:cNvPr id="105" name="TextBox 104">
            <a:extLst>
              <a:ext uri="{FF2B5EF4-FFF2-40B4-BE49-F238E27FC236}">
                <a16:creationId xmlns:a16="http://schemas.microsoft.com/office/drawing/2014/main" id="{2CFE52FC-411B-DDC1-FBAD-F8CF7D6931D2}"/>
              </a:ext>
            </a:extLst>
          </p:cNvPr>
          <p:cNvSpPr txBox="1"/>
          <p:nvPr/>
        </p:nvSpPr>
        <p:spPr>
          <a:xfrm>
            <a:off x="6708141" y="4021856"/>
            <a:ext cx="1046903" cy="492443"/>
          </a:xfrm>
          <a:prstGeom prst="rect">
            <a:avLst/>
          </a:prstGeom>
          <a:noFill/>
        </p:spPr>
        <p:txBody>
          <a:bodyPr wrap="square">
            <a:spAutoFit/>
          </a:bodyPr>
          <a:lstStyle/>
          <a:p>
            <a:r>
              <a:rPr lang="en-US" sz="2600" dirty="0"/>
              <a:t>…</a:t>
            </a:r>
          </a:p>
        </p:txBody>
      </p:sp>
      <p:sp>
        <p:nvSpPr>
          <p:cNvPr id="106" name="TextBox 105">
            <a:extLst>
              <a:ext uri="{FF2B5EF4-FFF2-40B4-BE49-F238E27FC236}">
                <a16:creationId xmlns:a16="http://schemas.microsoft.com/office/drawing/2014/main" id="{20D64D5D-52AE-C332-F3A4-9BFF97EFB3E1}"/>
              </a:ext>
            </a:extLst>
          </p:cNvPr>
          <p:cNvSpPr txBox="1"/>
          <p:nvPr/>
        </p:nvSpPr>
        <p:spPr>
          <a:xfrm>
            <a:off x="6720846" y="4886319"/>
            <a:ext cx="1046903" cy="492443"/>
          </a:xfrm>
          <a:prstGeom prst="rect">
            <a:avLst/>
          </a:prstGeom>
          <a:noFill/>
        </p:spPr>
        <p:txBody>
          <a:bodyPr wrap="square">
            <a:spAutoFit/>
          </a:bodyPr>
          <a:lstStyle/>
          <a:p>
            <a:r>
              <a:rPr lang="en-US" sz="2600" dirty="0"/>
              <a:t>…</a:t>
            </a:r>
          </a:p>
        </p:txBody>
      </p:sp>
      <p:sp>
        <p:nvSpPr>
          <p:cNvPr id="5" name="Rectangle 4">
            <a:extLst>
              <a:ext uri="{FF2B5EF4-FFF2-40B4-BE49-F238E27FC236}">
                <a16:creationId xmlns:a16="http://schemas.microsoft.com/office/drawing/2014/main" id="{DD9E9D5D-A94C-BB85-F1A9-AB3CC4DE2E76}"/>
              </a:ext>
            </a:extLst>
          </p:cNvPr>
          <p:cNvSpPr/>
          <p:nvPr/>
        </p:nvSpPr>
        <p:spPr>
          <a:xfrm>
            <a:off x="3614223" y="1926460"/>
            <a:ext cx="1226031" cy="37947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00E652-39C5-C678-766E-9020276B7AA9}"/>
              </a:ext>
            </a:extLst>
          </p:cNvPr>
          <p:cNvSpPr txBox="1"/>
          <p:nvPr/>
        </p:nvSpPr>
        <p:spPr>
          <a:xfrm>
            <a:off x="7318438" y="2495448"/>
            <a:ext cx="4753232" cy="2862322"/>
          </a:xfrm>
          <a:prstGeom prst="rect">
            <a:avLst/>
          </a:prstGeom>
          <a:noFill/>
        </p:spPr>
        <p:txBody>
          <a:bodyPr wrap="square">
            <a:spAutoFit/>
          </a:bodyPr>
          <a:lstStyle/>
          <a:p>
            <a:r>
              <a:rPr lang="en-US" sz="1800" dirty="0"/>
              <a:t>Extends </a:t>
            </a:r>
            <a:r>
              <a:rPr lang="en-US" sz="1800" b="1" dirty="0" err="1">
                <a:solidFill>
                  <a:srgbClr val="FF0000"/>
                </a:solidFill>
              </a:rPr>
              <a:t>Ligra</a:t>
            </a:r>
            <a:r>
              <a:rPr lang="en-US" sz="1800" dirty="0"/>
              <a:t> to temporal setting:</a:t>
            </a:r>
          </a:p>
          <a:p>
            <a:r>
              <a:rPr lang="en-US" dirty="0"/>
              <a:t>- </a:t>
            </a:r>
            <a:r>
              <a:rPr lang="en-US" sz="1800" dirty="0"/>
              <a:t>can process </a:t>
            </a:r>
            <a:r>
              <a:rPr lang="en-US" sz="1800" b="1" dirty="0">
                <a:solidFill>
                  <a:srgbClr val="FF0000"/>
                </a:solidFill>
              </a:rPr>
              <a:t>each frontier in parallel</a:t>
            </a:r>
          </a:p>
          <a:p>
            <a:endParaRPr lang="en-US" sz="1800" dirty="0"/>
          </a:p>
          <a:p>
            <a:r>
              <a:rPr lang="en-US" b="1" dirty="0" err="1">
                <a:solidFill>
                  <a:srgbClr val="FF0000"/>
                </a:solidFill>
                <a:latin typeface="Courier New" panose="02070309020205020404" pitchFamily="49" charset="0"/>
                <a:cs typeface="Courier New" panose="02070309020205020404" pitchFamily="49" charset="0"/>
              </a:rPr>
              <a:t>temporalEdgeMap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vertexSet</a:t>
            </a:r>
            <a:r>
              <a:rPr lang="en-US" dirty="0">
                <a:latin typeface="Courier New" panose="02070309020205020404" pitchFamily="49" charset="0"/>
                <a:cs typeface="Courier New" panose="02070309020205020404" pitchFamily="49" charset="0"/>
              </a:rPr>
              <a:t>, …)</a:t>
            </a:r>
            <a:r>
              <a:rPr lang="en-US" dirty="0"/>
              <a:t>:</a:t>
            </a:r>
          </a:p>
          <a:p>
            <a:r>
              <a:rPr lang="en-US" sz="1800" dirty="0"/>
              <a:t>- applies </a:t>
            </a:r>
            <a:r>
              <a:rPr lang="en-US" sz="1800" dirty="0" err="1"/>
              <a:t>fn</a:t>
            </a:r>
            <a:r>
              <a:rPr lang="en-US" sz="1800" dirty="0"/>
              <a:t> to all vertices in each parallel frontier</a:t>
            </a:r>
          </a:p>
          <a:p>
            <a:endParaRPr lang="en-US" dirty="0"/>
          </a:p>
          <a:p>
            <a:r>
              <a:rPr lang="en-US" sz="1800" b="1" dirty="0">
                <a:solidFill>
                  <a:srgbClr val="FF0000"/>
                </a:solidFill>
                <a:latin typeface="Courier New" panose="02070309020205020404" pitchFamily="49" charset="0"/>
                <a:cs typeface="Courier New" panose="02070309020205020404" pitchFamily="49" charset="0"/>
              </a:rPr>
              <a:t>update(</a:t>
            </a:r>
            <a:r>
              <a:rPr lang="en-US" sz="1800" b="1" dirty="0" err="1">
                <a:solidFill>
                  <a:srgbClr val="FF0000"/>
                </a:solidFill>
                <a:latin typeface="Courier New" panose="02070309020205020404" pitchFamily="49" charset="0"/>
                <a:cs typeface="Courier New" panose="02070309020205020404" pitchFamily="49" charset="0"/>
              </a:rPr>
              <a:t>temporalEdge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a:solidFill>
                  <a:srgbClr val="FF0000"/>
                </a:solidFill>
              </a:rPr>
              <a:t>: </a:t>
            </a:r>
          </a:p>
          <a:p>
            <a:r>
              <a:rPr lang="en-US" sz="1800" dirty="0"/>
              <a:t>- applies </a:t>
            </a:r>
            <a:r>
              <a:rPr lang="en-US" sz="1800" dirty="0" err="1"/>
              <a:t>fn</a:t>
            </a:r>
            <a:r>
              <a:rPr lang="en-US" sz="1800" dirty="0"/>
              <a:t> to all </a:t>
            </a:r>
            <a:r>
              <a:rPr lang="en-US" sz="1800" dirty="0" err="1"/>
              <a:t>nbors</a:t>
            </a:r>
            <a:r>
              <a:rPr lang="en-US" sz="1800" dirty="0"/>
              <a:t> in each parallel frontier</a:t>
            </a:r>
          </a:p>
          <a:p>
            <a:endParaRPr lang="en-US" dirty="0"/>
          </a:p>
          <a:p>
            <a:r>
              <a:rPr lang="en-US" sz="1800" dirty="0"/>
              <a:t>see thesis for details</a:t>
            </a:r>
          </a:p>
        </p:txBody>
      </p:sp>
    </p:spTree>
    <p:extLst>
      <p:ext uri="{BB962C8B-B14F-4D97-AF65-F5344CB8AC3E}">
        <p14:creationId xmlns:p14="http://schemas.microsoft.com/office/powerpoint/2010/main" val="3182815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Efficient parallel implementations</a:t>
            </a:r>
          </a:p>
        </p:txBody>
      </p:sp>
      <p:sp>
        <p:nvSpPr>
          <p:cNvPr id="79" name="Oval 78">
            <a:extLst>
              <a:ext uri="{FF2B5EF4-FFF2-40B4-BE49-F238E27FC236}">
                <a16:creationId xmlns:a16="http://schemas.microsoft.com/office/drawing/2014/main" id="{97B08C47-477D-4A37-0520-F19983AD5988}"/>
              </a:ext>
            </a:extLst>
          </p:cNvPr>
          <p:cNvSpPr/>
          <p:nvPr/>
        </p:nvSpPr>
        <p:spPr>
          <a:xfrm>
            <a:off x="2192436" y="354712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0" name="Oval 79">
            <a:extLst>
              <a:ext uri="{FF2B5EF4-FFF2-40B4-BE49-F238E27FC236}">
                <a16:creationId xmlns:a16="http://schemas.microsoft.com/office/drawing/2014/main" id="{9821DC06-7D94-DF17-767C-35E5C918F93E}"/>
              </a:ext>
            </a:extLst>
          </p:cNvPr>
          <p:cNvSpPr/>
          <p:nvPr/>
        </p:nvSpPr>
        <p:spPr>
          <a:xfrm>
            <a:off x="3963571" y="224390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p>
        </p:txBody>
      </p:sp>
      <p:cxnSp>
        <p:nvCxnSpPr>
          <p:cNvPr id="81" name="Straight Arrow Connector 80">
            <a:extLst>
              <a:ext uri="{FF2B5EF4-FFF2-40B4-BE49-F238E27FC236}">
                <a16:creationId xmlns:a16="http://schemas.microsoft.com/office/drawing/2014/main" id="{2D717162-517B-C1BF-B0CC-7315C2D59C20}"/>
              </a:ext>
            </a:extLst>
          </p:cNvPr>
          <p:cNvCxnSpPr>
            <a:cxnSpLocks/>
            <a:stCxn id="79" idx="6"/>
            <a:endCxn id="80" idx="2"/>
          </p:cNvCxnSpPr>
          <p:nvPr/>
        </p:nvCxnSpPr>
        <p:spPr>
          <a:xfrm flipV="1">
            <a:off x="2786796" y="2541083"/>
            <a:ext cx="1176775" cy="130321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FC23284E-3802-4AF7-0AA6-89801A3E94C7}"/>
              </a:ext>
            </a:extLst>
          </p:cNvPr>
          <p:cNvCxnSpPr>
            <a:cxnSpLocks/>
          </p:cNvCxnSpPr>
          <p:nvPr/>
        </p:nvCxnSpPr>
        <p:spPr>
          <a:xfrm>
            <a:off x="4557931" y="254108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F9FEC7E5-951F-F229-855D-C550C1C39297}"/>
              </a:ext>
            </a:extLst>
          </p:cNvPr>
          <p:cNvSpPr/>
          <p:nvPr/>
        </p:nvSpPr>
        <p:spPr>
          <a:xfrm>
            <a:off x="5734706" y="220357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85" name="Oval 84">
            <a:extLst>
              <a:ext uri="{FF2B5EF4-FFF2-40B4-BE49-F238E27FC236}">
                <a16:creationId xmlns:a16="http://schemas.microsoft.com/office/drawing/2014/main" id="{1C1D5F72-F17B-1FCA-96FC-ED705F30CECB}"/>
              </a:ext>
            </a:extLst>
          </p:cNvPr>
          <p:cNvSpPr/>
          <p:nvPr/>
        </p:nvSpPr>
        <p:spPr>
          <a:xfrm>
            <a:off x="3974216" y="3107512"/>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cxnSp>
        <p:nvCxnSpPr>
          <p:cNvPr id="86" name="Straight Arrow Connector 85">
            <a:extLst>
              <a:ext uri="{FF2B5EF4-FFF2-40B4-BE49-F238E27FC236}">
                <a16:creationId xmlns:a16="http://schemas.microsoft.com/office/drawing/2014/main" id="{E895B855-CCAA-BF5B-C8C2-E6F13ACEC9D4}"/>
              </a:ext>
            </a:extLst>
          </p:cNvPr>
          <p:cNvCxnSpPr>
            <a:cxnSpLocks/>
            <a:stCxn id="79" idx="6"/>
            <a:endCxn id="85" idx="2"/>
          </p:cNvCxnSpPr>
          <p:nvPr/>
        </p:nvCxnSpPr>
        <p:spPr>
          <a:xfrm flipV="1">
            <a:off x="2786796" y="3404692"/>
            <a:ext cx="1187420" cy="43960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7" name="Oval 86">
            <a:extLst>
              <a:ext uri="{FF2B5EF4-FFF2-40B4-BE49-F238E27FC236}">
                <a16:creationId xmlns:a16="http://schemas.microsoft.com/office/drawing/2014/main" id="{3C5FB8CC-D20A-C9AD-AD88-F8A17570E740}"/>
              </a:ext>
            </a:extLst>
          </p:cNvPr>
          <p:cNvSpPr/>
          <p:nvPr/>
        </p:nvSpPr>
        <p:spPr>
          <a:xfrm>
            <a:off x="5722351" y="31040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88" name="Oval 87">
            <a:extLst>
              <a:ext uri="{FF2B5EF4-FFF2-40B4-BE49-F238E27FC236}">
                <a16:creationId xmlns:a16="http://schemas.microsoft.com/office/drawing/2014/main" id="{A1F3E7AE-236F-0EC5-1883-4374F5641621}"/>
              </a:ext>
            </a:extLst>
          </p:cNvPr>
          <p:cNvSpPr/>
          <p:nvPr/>
        </p:nvSpPr>
        <p:spPr>
          <a:xfrm>
            <a:off x="3963571"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89" name="Oval 88">
            <a:extLst>
              <a:ext uri="{FF2B5EF4-FFF2-40B4-BE49-F238E27FC236}">
                <a16:creationId xmlns:a16="http://schemas.microsoft.com/office/drawing/2014/main" id="{CEC40962-AE8F-56B7-F63B-7AC1168DC7BC}"/>
              </a:ext>
            </a:extLst>
          </p:cNvPr>
          <p:cNvSpPr/>
          <p:nvPr/>
        </p:nvSpPr>
        <p:spPr>
          <a:xfrm>
            <a:off x="3974216" y="49185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cxnSp>
        <p:nvCxnSpPr>
          <p:cNvPr id="90" name="Straight Arrow Connector 89">
            <a:extLst>
              <a:ext uri="{FF2B5EF4-FFF2-40B4-BE49-F238E27FC236}">
                <a16:creationId xmlns:a16="http://schemas.microsoft.com/office/drawing/2014/main" id="{7E3DD3A6-E4BD-E108-0E14-C4169C5F43CF}"/>
              </a:ext>
            </a:extLst>
          </p:cNvPr>
          <p:cNvCxnSpPr>
            <a:cxnSpLocks/>
            <a:stCxn id="79" idx="6"/>
            <a:endCxn id="88" idx="2"/>
          </p:cNvCxnSpPr>
          <p:nvPr/>
        </p:nvCxnSpPr>
        <p:spPr>
          <a:xfrm>
            <a:off x="2786796" y="3844300"/>
            <a:ext cx="1176775" cy="47986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4DEAF20-A58A-F100-DB09-C357C34E9479}"/>
              </a:ext>
            </a:extLst>
          </p:cNvPr>
          <p:cNvCxnSpPr>
            <a:cxnSpLocks/>
            <a:stCxn id="79" idx="6"/>
            <a:endCxn id="89" idx="1"/>
          </p:cNvCxnSpPr>
          <p:nvPr/>
        </p:nvCxnSpPr>
        <p:spPr>
          <a:xfrm>
            <a:off x="2786796" y="3844300"/>
            <a:ext cx="1274462" cy="11612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3EDB9C85-7386-A8D7-15EC-8E610DF24F41}"/>
              </a:ext>
            </a:extLst>
          </p:cNvPr>
          <p:cNvCxnSpPr>
            <a:cxnSpLocks/>
            <a:stCxn id="85" idx="6"/>
            <a:endCxn id="87" idx="2"/>
          </p:cNvCxnSpPr>
          <p:nvPr/>
        </p:nvCxnSpPr>
        <p:spPr>
          <a:xfrm flipV="1">
            <a:off x="4568576" y="3401193"/>
            <a:ext cx="1153775" cy="349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747EF613-BB59-6ECF-15CC-6E82126FFF1F}"/>
              </a:ext>
            </a:extLst>
          </p:cNvPr>
          <p:cNvCxnSpPr>
            <a:cxnSpLocks/>
            <a:stCxn id="85" idx="6"/>
            <a:endCxn id="84" idx="3"/>
          </p:cNvCxnSpPr>
          <p:nvPr/>
        </p:nvCxnSpPr>
        <p:spPr>
          <a:xfrm flipV="1">
            <a:off x="4568576" y="2710896"/>
            <a:ext cx="1253172" cy="69379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5" name="Oval 94">
            <a:extLst>
              <a:ext uri="{FF2B5EF4-FFF2-40B4-BE49-F238E27FC236}">
                <a16:creationId xmlns:a16="http://schemas.microsoft.com/office/drawing/2014/main" id="{0AE903B1-D9D7-9257-C4A8-7391B0E574F1}"/>
              </a:ext>
            </a:extLst>
          </p:cNvPr>
          <p:cNvSpPr/>
          <p:nvPr/>
        </p:nvSpPr>
        <p:spPr>
          <a:xfrm>
            <a:off x="5734706"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t>
            </a:r>
          </a:p>
        </p:txBody>
      </p:sp>
      <p:cxnSp>
        <p:nvCxnSpPr>
          <p:cNvPr id="96" name="Straight Arrow Connector 95">
            <a:extLst>
              <a:ext uri="{FF2B5EF4-FFF2-40B4-BE49-F238E27FC236}">
                <a16:creationId xmlns:a16="http://schemas.microsoft.com/office/drawing/2014/main" id="{87DE3D51-0541-00D3-6914-3ADDFF95B671}"/>
              </a:ext>
            </a:extLst>
          </p:cNvPr>
          <p:cNvCxnSpPr>
            <a:cxnSpLocks/>
            <a:stCxn id="85" idx="6"/>
            <a:endCxn id="95" idx="1"/>
          </p:cNvCxnSpPr>
          <p:nvPr/>
        </p:nvCxnSpPr>
        <p:spPr>
          <a:xfrm>
            <a:off x="4568576" y="3404692"/>
            <a:ext cx="1253172" cy="7093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A6CD843A-0ED3-7E54-E0C2-96244807AE9F}"/>
              </a:ext>
            </a:extLst>
          </p:cNvPr>
          <p:cNvCxnSpPr>
            <a:cxnSpLocks/>
            <a:stCxn id="88" idx="6"/>
            <a:endCxn id="95" idx="2"/>
          </p:cNvCxnSpPr>
          <p:nvPr/>
        </p:nvCxnSpPr>
        <p:spPr>
          <a:xfrm>
            <a:off x="4557931" y="432416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F014388C-0352-3D2E-9A3E-25A5C0DA71FE}"/>
              </a:ext>
            </a:extLst>
          </p:cNvPr>
          <p:cNvSpPr/>
          <p:nvPr/>
        </p:nvSpPr>
        <p:spPr>
          <a:xfrm>
            <a:off x="5755996" y="492741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i</a:t>
            </a:r>
            <a:endParaRPr lang="en-US" sz="2800" dirty="0">
              <a:solidFill>
                <a:schemeClr val="tx1"/>
              </a:solidFill>
            </a:endParaRPr>
          </a:p>
        </p:txBody>
      </p:sp>
      <p:cxnSp>
        <p:nvCxnSpPr>
          <p:cNvPr id="99" name="Straight Arrow Connector 98">
            <a:extLst>
              <a:ext uri="{FF2B5EF4-FFF2-40B4-BE49-F238E27FC236}">
                <a16:creationId xmlns:a16="http://schemas.microsoft.com/office/drawing/2014/main" id="{47031D15-8B9B-8B72-9AAC-1CBF872B9F0F}"/>
              </a:ext>
            </a:extLst>
          </p:cNvPr>
          <p:cNvCxnSpPr>
            <a:cxnSpLocks/>
            <a:stCxn id="88" idx="5"/>
            <a:endCxn id="98" idx="1"/>
          </p:cNvCxnSpPr>
          <p:nvPr/>
        </p:nvCxnSpPr>
        <p:spPr>
          <a:xfrm>
            <a:off x="4470889" y="4534301"/>
            <a:ext cx="1372149" cy="4801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00AD3BC5-79BD-36B9-FFB4-83AD7FA5862A}"/>
              </a:ext>
            </a:extLst>
          </p:cNvPr>
          <p:cNvCxnSpPr>
            <a:cxnSpLocks/>
            <a:stCxn id="89" idx="6"/>
            <a:endCxn id="98" idx="2"/>
          </p:cNvCxnSpPr>
          <p:nvPr/>
        </p:nvCxnSpPr>
        <p:spPr>
          <a:xfrm>
            <a:off x="4568576" y="5215703"/>
            <a:ext cx="1187420" cy="889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408BDFB3-DD80-E89A-3D04-A3C905D99ED9}"/>
              </a:ext>
            </a:extLst>
          </p:cNvPr>
          <p:cNvCxnSpPr>
            <a:cxnSpLocks/>
            <a:stCxn id="85" idx="6"/>
            <a:endCxn id="98" idx="1"/>
          </p:cNvCxnSpPr>
          <p:nvPr/>
        </p:nvCxnSpPr>
        <p:spPr>
          <a:xfrm>
            <a:off x="4568576" y="3404692"/>
            <a:ext cx="1274462" cy="1609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DD7AFD37-6C62-51EC-E20C-FE2A405F49F8}"/>
              </a:ext>
            </a:extLst>
          </p:cNvPr>
          <p:cNvSpPr txBox="1"/>
          <p:nvPr/>
        </p:nvSpPr>
        <p:spPr>
          <a:xfrm>
            <a:off x="6689124" y="2190214"/>
            <a:ext cx="1046903" cy="492443"/>
          </a:xfrm>
          <a:prstGeom prst="rect">
            <a:avLst/>
          </a:prstGeom>
          <a:noFill/>
        </p:spPr>
        <p:txBody>
          <a:bodyPr wrap="square">
            <a:spAutoFit/>
          </a:bodyPr>
          <a:lstStyle/>
          <a:p>
            <a:r>
              <a:rPr lang="en-US" sz="2600" dirty="0"/>
              <a:t>…</a:t>
            </a:r>
          </a:p>
        </p:txBody>
      </p:sp>
      <p:sp>
        <p:nvSpPr>
          <p:cNvPr id="104" name="TextBox 103">
            <a:extLst>
              <a:ext uri="{FF2B5EF4-FFF2-40B4-BE49-F238E27FC236}">
                <a16:creationId xmlns:a16="http://schemas.microsoft.com/office/drawing/2014/main" id="{A1A2C983-EF4A-E860-3313-428EDDF70739}"/>
              </a:ext>
            </a:extLst>
          </p:cNvPr>
          <p:cNvSpPr txBox="1"/>
          <p:nvPr/>
        </p:nvSpPr>
        <p:spPr>
          <a:xfrm>
            <a:off x="6711912" y="3054677"/>
            <a:ext cx="1046903" cy="492443"/>
          </a:xfrm>
          <a:prstGeom prst="rect">
            <a:avLst/>
          </a:prstGeom>
          <a:noFill/>
        </p:spPr>
        <p:txBody>
          <a:bodyPr wrap="square">
            <a:spAutoFit/>
          </a:bodyPr>
          <a:lstStyle/>
          <a:p>
            <a:r>
              <a:rPr lang="en-US" sz="2600" dirty="0"/>
              <a:t>…</a:t>
            </a:r>
          </a:p>
        </p:txBody>
      </p:sp>
      <p:sp>
        <p:nvSpPr>
          <p:cNvPr id="105" name="TextBox 104">
            <a:extLst>
              <a:ext uri="{FF2B5EF4-FFF2-40B4-BE49-F238E27FC236}">
                <a16:creationId xmlns:a16="http://schemas.microsoft.com/office/drawing/2014/main" id="{2CFE52FC-411B-DDC1-FBAD-F8CF7D6931D2}"/>
              </a:ext>
            </a:extLst>
          </p:cNvPr>
          <p:cNvSpPr txBox="1"/>
          <p:nvPr/>
        </p:nvSpPr>
        <p:spPr>
          <a:xfrm>
            <a:off x="6708141" y="4021856"/>
            <a:ext cx="1046903" cy="492443"/>
          </a:xfrm>
          <a:prstGeom prst="rect">
            <a:avLst/>
          </a:prstGeom>
          <a:noFill/>
        </p:spPr>
        <p:txBody>
          <a:bodyPr wrap="square">
            <a:spAutoFit/>
          </a:bodyPr>
          <a:lstStyle/>
          <a:p>
            <a:r>
              <a:rPr lang="en-US" sz="2600" dirty="0"/>
              <a:t>…</a:t>
            </a:r>
          </a:p>
        </p:txBody>
      </p:sp>
      <p:sp>
        <p:nvSpPr>
          <p:cNvPr id="106" name="TextBox 105">
            <a:extLst>
              <a:ext uri="{FF2B5EF4-FFF2-40B4-BE49-F238E27FC236}">
                <a16:creationId xmlns:a16="http://schemas.microsoft.com/office/drawing/2014/main" id="{20D64D5D-52AE-C332-F3A4-9BFF97EFB3E1}"/>
              </a:ext>
            </a:extLst>
          </p:cNvPr>
          <p:cNvSpPr txBox="1"/>
          <p:nvPr/>
        </p:nvSpPr>
        <p:spPr>
          <a:xfrm>
            <a:off x="6720846" y="4886319"/>
            <a:ext cx="1046903" cy="492443"/>
          </a:xfrm>
          <a:prstGeom prst="rect">
            <a:avLst/>
          </a:prstGeom>
          <a:noFill/>
        </p:spPr>
        <p:txBody>
          <a:bodyPr wrap="square">
            <a:spAutoFit/>
          </a:bodyPr>
          <a:lstStyle/>
          <a:p>
            <a:r>
              <a:rPr lang="en-US" sz="2600" dirty="0"/>
              <a:t>…</a:t>
            </a:r>
          </a:p>
        </p:txBody>
      </p:sp>
      <p:sp>
        <p:nvSpPr>
          <p:cNvPr id="6" name="Rectangle 5">
            <a:extLst>
              <a:ext uri="{FF2B5EF4-FFF2-40B4-BE49-F238E27FC236}">
                <a16:creationId xmlns:a16="http://schemas.microsoft.com/office/drawing/2014/main" id="{EE64A72D-D144-C58E-C0B7-94EA96A282D2}"/>
              </a:ext>
            </a:extLst>
          </p:cNvPr>
          <p:cNvSpPr/>
          <p:nvPr/>
        </p:nvSpPr>
        <p:spPr>
          <a:xfrm>
            <a:off x="5397880" y="1946949"/>
            <a:ext cx="1226031" cy="37947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57D2EA-21C3-4C85-0FDE-3503CD3683BE}"/>
              </a:ext>
            </a:extLst>
          </p:cNvPr>
          <p:cNvSpPr txBox="1"/>
          <p:nvPr/>
        </p:nvSpPr>
        <p:spPr>
          <a:xfrm>
            <a:off x="7318438" y="2495448"/>
            <a:ext cx="4753232" cy="2862322"/>
          </a:xfrm>
          <a:prstGeom prst="rect">
            <a:avLst/>
          </a:prstGeom>
          <a:noFill/>
        </p:spPr>
        <p:txBody>
          <a:bodyPr wrap="square">
            <a:spAutoFit/>
          </a:bodyPr>
          <a:lstStyle/>
          <a:p>
            <a:r>
              <a:rPr lang="en-US" sz="1800" dirty="0"/>
              <a:t>Extends </a:t>
            </a:r>
            <a:r>
              <a:rPr lang="en-US" sz="1800" b="1" dirty="0" err="1">
                <a:solidFill>
                  <a:srgbClr val="FF0000"/>
                </a:solidFill>
              </a:rPr>
              <a:t>Ligra</a:t>
            </a:r>
            <a:r>
              <a:rPr lang="en-US" sz="1800" dirty="0"/>
              <a:t> to temporal setting:</a:t>
            </a:r>
          </a:p>
          <a:p>
            <a:r>
              <a:rPr lang="en-US" dirty="0"/>
              <a:t>- </a:t>
            </a:r>
            <a:r>
              <a:rPr lang="en-US" sz="1800" dirty="0"/>
              <a:t>can process </a:t>
            </a:r>
            <a:r>
              <a:rPr lang="en-US" sz="1800" b="1" dirty="0">
                <a:solidFill>
                  <a:srgbClr val="FF0000"/>
                </a:solidFill>
              </a:rPr>
              <a:t>each frontier in parallel</a:t>
            </a:r>
          </a:p>
          <a:p>
            <a:endParaRPr lang="en-US" sz="1800" dirty="0"/>
          </a:p>
          <a:p>
            <a:r>
              <a:rPr lang="en-US" b="1" dirty="0" err="1">
                <a:solidFill>
                  <a:srgbClr val="FF0000"/>
                </a:solidFill>
                <a:latin typeface="Courier New" panose="02070309020205020404" pitchFamily="49" charset="0"/>
                <a:cs typeface="Courier New" panose="02070309020205020404" pitchFamily="49" charset="0"/>
              </a:rPr>
              <a:t>temporalEdgeMap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vertexSet</a:t>
            </a:r>
            <a:r>
              <a:rPr lang="en-US" dirty="0">
                <a:latin typeface="Courier New" panose="02070309020205020404" pitchFamily="49" charset="0"/>
                <a:cs typeface="Courier New" panose="02070309020205020404" pitchFamily="49" charset="0"/>
              </a:rPr>
              <a:t>, …)</a:t>
            </a:r>
            <a:r>
              <a:rPr lang="en-US" dirty="0"/>
              <a:t>:</a:t>
            </a:r>
          </a:p>
          <a:p>
            <a:r>
              <a:rPr lang="en-US" sz="1800" dirty="0"/>
              <a:t>- applies </a:t>
            </a:r>
            <a:r>
              <a:rPr lang="en-US" sz="1800" dirty="0" err="1"/>
              <a:t>fn</a:t>
            </a:r>
            <a:r>
              <a:rPr lang="en-US" sz="1800" dirty="0"/>
              <a:t> to all vertices in each parallel frontier</a:t>
            </a:r>
          </a:p>
          <a:p>
            <a:endParaRPr lang="en-US" dirty="0"/>
          </a:p>
          <a:p>
            <a:r>
              <a:rPr lang="en-US" sz="1800" b="1" dirty="0">
                <a:solidFill>
                  <a:srgbClr val="FF0000"/>
                </a:solidFill>
                <a:latin typeface="Courier New" panose="02070309020205020404" pitchFamily="49" charset="0"/>
                <a:cs typeface="Courier New" panose="02070309020205020404" pitchFamily="49" charset="0"/>
              </a:rPr>
              <a:t>update(</a:t>
            </a:r>
            <a:r>
              <a:rPr lang="en-US" sz="1800" b="1" dirty="0" err="1">
                <a:solidFill>
                  <a:srgbClr val="FF0000"/>
                </a:solidFill>
                <a:latin typeface="Courier New" panose="02070309020205020404" pitchFamily="49" charset="0"/>
                <a:cs typeface="Courier New" panose="02070309020205020404" pitchFamily="49" charset="0"/>
              </a:rPr>
              <a:t>temporalEdge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a:solidFill>
                  <a:srgbClr val="FF0000"/>
                </a:solidFill>
              </a:rPr>
              <a:t>: </a:t>
            </a:r>
          </a:p>
          <a:p>
            <a:r>
              <a:rPr lang="en-US" sz="1800" dirty="0"/>
              <a:t>- applies </a:t>
            </a:r>
            <a:r>
              <a:rPr lang="en-US" sz="1800" dirty="0" err="1"/>
              <a:t>fn</a:t>
            </a:r>
            <a:r>
              <a:rPr lang="en-US" sz="1800" dirty="0"/>
              <a:t> to all </a:t>
            </a:r>
            <a:r>
              <a:rPr lang="en-US" sz="1800" dirty="0" err="1"/>
              <a:t>nbors</a:t>
            </a:r>
            <a:r>
              <a:rPr lang="en-US" sz="1800" dirty="0"/>
              <a:t> in each parallel frontier</a:t>
            </a:r>
          </a:p>
          <a:p>
            <a:endParaRPr lang="en-US" dirty="0"/>
          </a:p>
          <a:p>
            <a:r>
              <a:rPr lang="en-US" sz="1800" dirty="0"/>
              <a:t>see thesis for details</a:t>
            </a:r>
          </a:p>
        </p:txBody>
      </p:sp>
    </p:spTree>
    <p:extLst>
      <p:ext uri="{BB962C8B-B14F-4D97-AF65-F5344CB8AC3E}">
        <p14:creationId xmlns:p14="http://schemas.microsoft.com/office/powerpoint/2010/main" val="687829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68BB-E9CA-C164-E277-233C570C4B77}"/>
              </a:ext>
            </a:extLst>
          </p:cNvPr>
          <p:cNvSpPr>
            <a:spLocks noGrp="1"/>
          </p:cNvSpPr>
          <p:nvPr>
            <p:ph type="title"/>
          </p:nvPr>
        </p:nvSpPr>
        <p:spPr/>
        <p:txBody>
          <a:bodyPr/>
          <a:lstStyle/>
          <a:p>
            <a:r>
              <a:rPr lang="en-US" dirty="0"/>
              <a:t>Efficient parallel implementations</a:t>
            </a:r>
          </a:p>
        </p:txBody>
      </p:sp>
      <p:sp>
        <p:nvSpPr>
          <p:cNvPr id="79" name="Oval 78">
            <a:extLst>
              <a:ext uri="{FF2B5EF4-FFF2-40B4-BE49-F238E27FC236}">
                <a16:creationId xmlns:a16="http://schemas.microsoft.com/office/drawing/2014/main" id="{97B08C47-477D-4A37-0520-F19983AD5988}"/>
              </a:ext>
            </a:extLst>
          </p:cNvPr>
          <p:cNvSpPr/>
          <p:nvPr/>
        </p:nvSpPr>
        <p:spPr>
          <a:xfrm>
            <a:off x="2192436" y="354712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0" name="Oval 79">
            <a:extLst>
              <a:ext uri="{FF2B5EF4-FFF2-40B4-BE49-F238E27FC236}">
                <a16:creationId xmlns:a16="http://schemas.microsoft.com/office/drawing/2014/main" id="{9821DC06-7D94-DF17-767C-35E5C918F93E}"/>
              </a:ext>
            </a:extLst>
          </p:cNvPr>
          <p:cNvSpPr/>
          <p:nvPr/>
        </p:nvSpPr>
        <p:spPr>
          <a:xfrm>
            <a:off x="3963571" y="224390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p>
        </p:txBody>
      </p:sp>
      <p:cxnSp>
        <p:nvCxnSpPr>
          <p:cNvPr id="81" name="Straight Arrow Connector 80">
            <a:extLst>
              <a:ext uri="{FF2B5EF4-FFF2-40B4-BE49-F238E27FC236}">
                <a16:creationId xmlns:a16="http://schemas.microsoft.com/office/drawing/2014/main" id="{2D717162-517B-C1BF-B0CC-7315C2D59C20}"/>
              </a:ext>
            </a:extLst>
          </p:cNvPr>
          <p:cNvCxnSpPr>
            <a:cxnSpLocks/>
            <a:stCxn id="79" idx="6"/>
            <a:endCxn id="80" idx="2"/>
          </p:cNvCxnSpPr>
          <p:nvPr/>
        </p:nvCxnSpPr>
        <p:spPr>
          <a:xfrm flipV="1">
            <a:off x="2786796" y="2541083"/>
            <a:ext cx="1176775" cy="130321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FC23284E-3802-4AF7-0AA6-89801A3E94C7}"/>
              </a:ext>
            </a:extLst>
          </p:cNvPr>
          <p:cNvCxnSpPr>
            <a:cxnSpLocks/>
          </p:cNvCxnSpPr>
          <p:nvPr/>
        </p:nvCxnSpPr>
        <p:spPr>
          <a:xfrm>
            <a:off x="4557931" y="254108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F9FEC7E5-951F-F229-855D-C550C1C39297}"/>
              </a:ext>
            </a:extLst>
          </p:cNvPr>
          <p:cNvSpPr/>
          <p:nvPr/>
        </p:nvSpPr>
        <p:spPr>
          <a:xfrm>
            <a:off x="5734706" y="220357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85" name="Oval 84">
            <a:extLst>
              <a:ext uri="{FF2B5EF4-FFF2-40B4-BE49-F238E27FC236}">
                <a16:creationId xmlns:a16="http://schemas.microsoft.com/office/drawing/2014/main" id="{1C1D5F72-F17B-1FCA-96FC-ED705F30CECB}"/>
              </a:ext>
            </a:extLst>
          </p:cNvPr>
          <p:cNvSpPr/>
          <p:nvPr/>
        </p:nvSpPr>
        <p:spPr>
          <a:xfrm>
            <a:off x="3974216" y="3107512"/>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cxnSp>
        <p:nvCxnSpPr>
          <p:cNvPr id="86" name="Straight Arrow Connector 85">
            <a:extLst>
              <a:ext uri="{FF2B5EF4-FFF2-40B4-BE49-F238E27FC236}">
                <a16:creationId xmlns:a16="http://schemas.microsoft.com/office/drawing/2014/main" id="{E895B855-CCAA-BF5B-C8C2-E6F13ACEC9D4}"/>
              </a:ext>
            </a:extLst>
          </p:cNvPr>
          <p:cNvCxnSpPr>
            <a:cxnSpLocks/>
            <a:stCxn id="79" idx="6"/>
            <a:endCxn id="85" idx="2"/>
          </p:cNvCxnSpPr>
          <p:nvPr/>
        </p:nvCxnSpPr>
        <p:spPr>
          <a:xfrm flipV="1">
            <a:off x="2786796" y="3404692"/>
            <a:ext cx="1187420" cy="43960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7" name="Oval 86">
            <a:extLst>
              <a:ext uri="{FF2B5EF4-FFF2-40B4-BE49-F238E27FC236}">
                <a16:creationId xmlns:a16="http://schemas.microsoft.com/office/drawing/2014/main" id="{3C5FB8CC-D20A-C9AD-AD88-F8A17570E740}"/>
              </a:ext>
            </a:extLst>
          </p:cNvPr>
          <p:cNvSpPr/>
          <p:nvPr/>
        </p:nvSpPr>
        <p:spPr>
          <a:xfrm>
            <a:off x="5722351" y="31040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88" name="Oval 87">
            <a:extLst>
              <a:ext uri="{FF2B5EF4-FFF2-40B4-BE49-F238E27FC236}">
                <a16:creationId xmlns:a16="http://schemas.microsoft.com/office/drawing/2014/main" id="{A1F3E7AE-236F-0EC5-1883-4374F5641621}"/>
              </a:ext>
            </a:extLst>
          </p:cNvPr>
          <p:cNvSpPr/>
          <p:nvPr/>
        </p:nvSpPr>
        <p:spPr>
          <a:xfrm>
            <a:off x="3963571"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89" name="Oval 88">
            <a:extLst>
              <a:ext uri="{FF2B5EF4-FFF2-40B4-BE49-F238E27FC236}">
                <a16:creationId xmlns:a16="http://schemas.microsoft.com/office/drawing/2014/main" id="{CEC40962-AE8F-56B7-F63B-7AC1168DC7BC}"/>
              </a:ext>
            </a:extLst>
          </p:cNvPr>
          <p:cNvSpPr/>
          <p:nvPr/>
        </p:nvSpPr>
        <p:spPr>
          <a:xfrm>
            <a:off x="3974216" y="49185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cxnSp>
        <p:nvCxnSpPr>
          <p:cNvPr id="90" name="Straight Arrow Connector 89">
            <a:extLst>
              <a:ext uri="{FF2B5EF4-FFF2-40B4-BE49-F238E27FC236}">
                <a16:creationId xmlns:a16="http://schemas.microsoft.com/office/drawing/2014/main" id="{7E3DD3A6-E4BD-E108-0E14-C4169C5F43CF}"/>
              </a:ext>
            </a:extLst>
          </p:cNvPr>
          <p:cNvCxnSpPr>
            <a:cxnSpLocks/>
            <a:stCxn id="79" idx="6"/>
            <a:endCxn id="88" idx="2"/>
          </p:cNvCxnSpPr>
          <p:nvPr/>
        </p:nvCxnSpPr>
        <p:spPr>
          <a:xfrm>
            <a:off x="2786796" y="3844300"/>
            <a:ext cx="1176775" cy="47986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4DEAF20-A58A-F100-DB09-C357C34E9479}"/>
              </a:ext>
            </a:extLst>
          </p:cNvPr>
          <p:cNvCxnSpPr>
            <a:cxnSpLocks/>
            <a:stCxn id="79" idx="6"/>
            <a:endCxn id="89" idx="1"/>
          </p:cNvCxnSpPr>
          <p:nvPr/>
        </p:nvCxnSpPr>
        <p:spPr>
          <a:xfrm>
            <a:off x="2786796" y="3844300"/>
            <a:ext cx="1274462" cy="11612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3EDB9C85-7386-A8D7-15EC-8E610DF24F41}"/>
              </a:ext>
            </a:extLst>
          </p:cNvPr>
          <p:cNvCxnSpPr>
            <a:cxnSpLocks/>
            <a:stCxn id="85" idx="6"/>
            <a:endCxn id="87" idx="2"/>
          </p:cNvCxnSpPr>
          <p:nvPr/>
        </p:nvCxnSpPr>
        <p:spPr>
          <a:xfrm flipV="1">
            <a:off x="4568576" y="3401193"/>
            <a:ext cx="1153775" cy="349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747EF613-BB59-6ECF-15CC-6E82126FFF1F}"/>
              </a:ext>
            </a:extLst>
          </p:cNvPr>
          <p:cNvCxnSpPr>
            <a:cxnSpLocks/>
            <a:stCxn id="85" idx="6"/>
            <a:endCxn id="84" idx="3"/>
          </p:cNvCxnSpPr>
          <p:nvPr/>
        </p:nvCxnSpPr>
        <p:spPr>
          <a:xfrm flipV="1">
            <a:off x="4568576" y="2710896"/>
            <a:ext cx="1253172" cy="69379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5" name="Oval 94">
            <a:extLst>
              <a:ext uri="{FF2B5EF4-FFF2-40B4-BE49-F238E27FC236}">
                <a16:creationId xmlns:a16="http://schemas.microsoft.com/office/drawing/2014/main" id="{0AE903B1-D9D7-9257-C4A8-7391B0E574F1}"/>
              </a:ext>
            </a:extLst>
          </p:cNvPr>
          <p:cNvSpPr/>
          <p:nvPr/>
        </p:nvSpPr>
        <p:spPr>
          <a:xfrm>
            <a:off x="5734706"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t>
            </a:r>
          </a:p>
        </p:txBody>
      </p:sp>
      <p:cxnSp>
        <p:nvCxnSpPr>
          <p:cNvPr id="96" name="Straight Arrow Connector 95">
            <a:extLst>
              <a:ext uri="{FF2B5EF4-FFF2-40B4-BE49-F238E27FC236}">
                <a16:creationId xmlns:a16="http://schemas.microsoft.com/office/drawing/2014/main" id="{87DE3D51-0541-00D3-6914-3ADDFF95B671}"/>
              </a:ext>
            </a:extLst>
          </p:cNvPr>
          <p:cNvCxnSpPr>
            <a:cxnSpLocks/>
            <a:stCxn id="85" idx="6"/>
            <a:endCxn id="95" idx="1"/>
          </p:cNvCxnSpPr>
          <p:nvPr/>
        </p:nvCxnSpPr>
        <p:spPr>
          <a:xfrm>
            <a:off x="4568576" y="3404692"/>
            <a:ext cx="1253172" cy="7093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A6CD843A-0ED3-7E54-E0C2-96244807AE9F}"/>
              </a:ext>
            </a:extLst>
          </p:cNvPr>
          <p:cNvCxnSpPr>
            <a:cxnSpLocks/>
            <a:stCxn id="88" idx="6"/>
            <a:endCxn id="95" idx="2"/>
          </p:cNvCxnSpPr>
          <p:nvPr/>
        </p:nvCxnSpPr>
        <p:spPr>
          <a:xfrm>
            <a:off x="4557931" y="432416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F014388C-0352-3D2E-9A3E-25A5C0DA71FE}"/>
              </a:ext>
            </a:extLst>
          </p:cNvPr>
          <p:cNvSpPr/>
          <p:nvPr/>
        </p:nvSpPr>
        <p:spPr>
          <a:xfrm>
            <a:off x="5755996" y="492741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i</a:t>
            </a:r>
            <a:endParaRPr lang="en-US" sz="2800" dirty="0">
              <a:solidFill>
                <a:schemeClr val="tx1"/>
              </a:solidFill>
            </a:endParaRPr>
          </a:p>
        </p:txBody>
      </p:sp>
      <p:cxnSp>
        <p:nvCxnSpPr>
          <p:cNvPr id="99" name="Straight Arrow Connector 98">
            <a:extLst>
              <a:ext uri="{FF2B5EF4-FFF2-40B4-BE49-F238E27FC236}">
                <a16:creationId xmlns:a16="http://schemas.microsoft.com/office/drawing/2014/main" id="{47031D15-8B9B-8B72-9AAC-1CBF872B9F0F}"/>
              </a:ext>
            </a:extLst>
          </p:cNvPr>
          <p:cNvCxnSpPr>
            <a:cxnSpLocks/>
            <a:stCxn id="88" idx="5"/>
            <a:endCxn id="98" idx="1"/>
          </p:cNvCxnSpPr>
          <p:nvPr/>
        </p:nvCxnSpPr>
        <p:spPr>
          <a:xfrm>
            <a:off x="4470889" y="4534301"/>
            <a:ext cx="1372149" cy="4801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00AD3BC5-79BD-36B9-FFB4-83AD7FA5862A}"/>
              </a:ext>
            </a:extLst>
          </p:cNvPr>
          <p:cNvCxnSpPr>
            <a:cxnSpLocks/>
            <a:stCxn id="89" idx="6"/>
            <a:endCxn id="98" idx="2"/>
          </p:cNvCxnSpPr>
          <p:nvPr/>
        </p:nvCxnSpPr>
        <p:spPr>
          <a:xfrm>
            <a:off x="4568576" y="5215703"/>
            <a:ext cx="1187420" cy="889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408BDFB3-DD80-E89A-3D04-A3C905D99ED9}"/>
              </a:ext>
            </a:extLst>
          </p:cNvPr>
          <p:cNvCxnSpPr>
            <a:cxnSpLocks/>
            <a:stCxn id="85" idx="6"/>
            <a:endCxn id="98" idx="1"/>
          </p:cNvCxnSpPr>
          <p:nvPr/>
        </p:nvCxnSpPr>
        <p:spPr>
          <a:xfrm>
            <a:off x="4568576" y="3404692"/>
            <a:ext cx="1274462" cy="1609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DD7AFD37-6C62-51EC-E20C-FE2A405F49F8}"/>
              </a:ext>
            </a:extLst>
          </p:cNvPr>
          <p:cNvSpPr txBox="1"/>
          <p:nvPr/>
        </p:nvSpPr>
        <p:spPr>
          <a:xfrm>
            <a:off x="6689124" y="2190214"/>
            <a:ext cx="1046903" cy="492443"/>
          </a:xfrm>
          <a:prstGeom prst="rect">
            <a:avLst/>
          </a:prstGeom>
          <a:noFill/>
        </p:spPr>
        <p:txBody>
          <a:bodyPr wrap="square">
            <a:spAutoFit/>
          </a:bodyPr>
          <a:lstStyle/>
          <a:p>
            <a:r>
              <a:rPr lang="en-US" sz="2600" dirty="0"/>
              <a:t>…</a:t>
            </a:r>
          </a:p>
        </p:txBody>
      </p:sp>
      <p:sp>
        <p:nvSpPr>
          <p:cNvPr id="104" name="TextBox 103">
            <a:extLst>
              <a:ext uri="{FF2B5EF4-FFF2-40B4-BE49-F238E27FC236}">
                <a16:creationId xmlns:a16="http://schemas.microsoft.com/office/drawing/2014/main" id="{A1A2C983-EF4A-E860-3313-428EDDF70739}"/>
              </a:ext>
            </a:extLst>
          </p:cNvPr>
          <p:cNvSpPr txBox="1"/>
          <p:nvPr/>
        </p:nvSpPr>
        <p:spPr>
          <a:xfrm>
            <a:off x="6711912" y="3054677"/>
            <a:ext cx="1046903" cy="492443"/>
          </a:xfrm>
          <a:prstGeom prst="rect">
            <a:avLst/>
          </a:prstGeom>
          <a:noFill/>
        </p:spPr>
        <p:txBody>
          <a:bodyPr wrap="square">
            <a:spAutoFit/>
          </a:bodyPr>
          <a:lstStyle/>
          <a:p>
            <a:r>
              <a:rPr lang="en-US" sz="2600" dirty="0"/>
              <a:t>…</a:t>
            </a:r>
          </a:p>
        </p:txBody>
      </p:sp>
      <p:sp>
        <p:nvSpPr>
          <p:cNvPr id="105" name="TextBox 104">
            <a:extLst>
              <a:ext uri="{FF2B5EF4-FFF2-40B4-BE49-F238E27FC236}">
                <a16:creationId xmlns:a16="http://schemas.microsoft.com/office/drawing/2014/main" id="{2CFE52FC-411B-DDC1-FBAD-F8CF7D6931D2}"/>
              </a:ext>
            </a:extLst>
          </p:cNvPr>
          <p:cNvSpPr txBox="1"/>
          <p:nvPr/>
        </p:nvSpPr>
        <p:spPr>
          <a:xfrm>
            <a:off x="6708141" y="4021856"/>
            <a:ext cx="1046903" cy="492443"/>
          </a:xfrm>
          <a:prstGeom prst="rect">
            <a:avLst/>
          </a:prstGeom>
          <a:noFill/>
        </p:spPr>
        <p:txBody>
          <a:bodyPr wrap="square">
            <a:spAutoFit/>
          </a:bodyPr>
          <a:lstStyle/>
          <a:p>
            <a:r>
              <a:rPr lang="en-US" sz="2600" dirty="0"/>
              <a:t>…</a:t>
            </a:r>
          </a:p>
        </p:txBody>
      </p:sp>
      <p:sp>
        <p:nvSpPr>
          <p:cNvPr id="106" name="TextBox 105">
            <a:extLst>
              <a:ext uri="{FF2B5EF4-FFF2-40B4-BE49-F238E27FC236}">
                <a16:creationId xmlns:a16="http://schemas.microsoft.com/office/drawing/2014/main" id="{20D64D5D-52AE-C332-F3A4-9BFF97EFB3E1}"/>
              </a:ext>
            </a:extLst>
          </p:cNvPr>
          <p:cNvSpPr txBox="1"/>
          <p:nvPr/>
        </p:nvSpPr>
        <p:spPr>
          <a:xfrm>
            <a:off x="6720846" y="4886319"/>
            <a:ext cx="1046903" cy="492443"/>
          </a:xfrm>
          <a:prstGeom prst="rect">
            <a:avLst/>
          </a:prstGeom>
          <a:noFill/>
        </p:spPr>
        <p:txBody>
          <a:bodyPr wrap="square">
            <a:spAutoFit/>
          </a:bodyPr>
          <a:lstStyle/>
          <a:p>
            <a:r>
              <a:rPr lang="en-US" sz="2600" dirty="0"/>
              <a:t>…</a:t>
            </a:r>
          </a:p>
        </p:txBody>
      </p:sp>
      <p:sp>
        <p:nvSpPr>
          <p:cNvPr id="7" name="Content Placeholder 2">
            <a:extLst>
              <a:ext uri="{FF2B5EF4-FFF2-40B4-BE49-F238E27FC236}">
                <a16:creationId xmlns:a16="http://schemas.microsoft.com/office/drawing/2014/main" id="{9B282B77-52EF-25A5-E0E1-0A9E2E277464}"/>
              </a:ext>
            </a:extLst>
          </p:cNvPr>
          <p:cNvSpPr txBox="1">
            <a:spLocks/>
          </p:cNvSpPr>
          <p:nvPr/>
        </p:nvSpPr>
        <p:spPr>
          <a:xfrm>
            <a:off x="838200" y="5960542"/>
            <a:ext cx="11187923" cy="6808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1">
                    <a:lumMod val="50000"/>
                  </a:schemeClr>
                </a:solidFill>
              </a:rPr>
              <a:t>Julian Shun </a:t>
            </a:r>
            <a:r>
              <a:rPr lang="en-US" sz="1800" i="1" dirty="0">
                <a:solidFill>
                  <a:schemeClr val="accent1">
                    <a:lumMod val="50000"/>
                  </a:schemeClr>
                </a:solidFill>
              </a:rPr>
              <a:t>et al</a:t>
            </a:r>
            <a:r>
              <a:rPr lang="en-US" sz="1800" dirty="0">
                <a:solidFill>
                  <a:schemeClr val="accent1">
                    <a:lumMod val="50000"/>
                  </a:schemeClr>
                </a:solidFill>
              </a:rPr>
              <a:t>, “</a:t>
            </a:r>
            <a:r>
              <a:rPr lang="en-US" sz="1800" i="1" dirty="0" err="1">
                <a:solidFill>
                  <a:schemeClr val="accent1">
                    <a:lumMod val="50000"/>
                  </a:schemeClr>
                </a:solidFill>
              </a:rPr>
              <a:t>Ligra</a:t>
            </a:r>
            <a:r>
              <a:rPr lang="en-US" sz="1800" i="1" dirty="0">
                <a:solidFill>
                  <a:schemeClr val="accent1">
                    <a:lumMod val="50000"/>
                  </a:schemeClr>
                </a:solidFill>
              </a:rPr>
              <a:t>: A Lightweight Graph Processing for Shared Memory.”</a:t>
            </a:r>
          </a:p>
          <a:p>
            <a:pPr marL="0" indent="0">
              <a:buNone/>
            </a:pPr>
            <a:r>
              <a:rPr lang="en-US" sz="1800" dirty="0">
                <a:solidFill>
                  <a:schemeClr val="accent1">
                    <a:lumMod val="50000"/>
                  </a:schemeClr>
                </a:solidFill>
              </a:rPr>
              <a:t>Julian Shun</a:t>
            </a:r>
            <a:r>
              <a:rPr lang="en-US" sz="1800" i="1" dirty="0">
                <a:solidFill>
                  <a:schemeClr val="accent1">
                    <a:lumMod val="50000"/>
                  </a:schemeClr>
                </a:solidFill>
              </a:rPr>
              <a:t> et al, “Smaller and Faster: Parallel Processing of Compressed Graphs with </a:t>
            </a:r>
            <a:r>
              <a:rPr lang="en-US" sz="1800" i="1" dirty="0" err="1">
                <a:solidFill>
                  <a:schemeClr val="accent1">
                    <a:lumMod val="50000"/>
                  </a:schemeClr>
                </a:solidFill>
              </a:rPr>
              <a:t>Ligra</a:t>
            </a:r>
            <a:r>
              <a:rPr lang="en-US" sz="1800" i="1" dirty="0">
                <a:solidFill>
                  <a:schemeClr val="accent1">
                    <a:lumMod val="50000"/>
                  </a:schemeClr>
                </a:solidFill>
              </a:rPr>
              <a:t>+”</a:t>
            </a:r>
            <a:endParaRPr lang="en-US" sz="1800" dirty="0">
              <a:solidFill>
                <a:schemeClr val="accent1">
                  <a:lumMod val="50000"/>
                </a:schemeClr>
              </a:solidFill>
            </a:endParaRPr>
          </a:p>
        </p:txBody>
      </p:sp>
      <p:sp>
        <p:nvSpPr>
          <p:cNvPr id="8" name="TextBox 7">
            <a:extLst>
              <a:ext uri="{FF2B5EF4-FFF2-40B4-BE49-F238E27FC236}">
                <a16:creationId xmlns:a16="http://schemas.microsoft.com/office/drawing/2014/main" id="{D557D2EA-21C3-4C85-0FDE-3503CD3683BE}"/>
              </a:ext>
            </a:extLst>
          </p:cNvPr>
          <p:cNvSpPr txBox="1"/>
          <p:nvPr/>
        </p:nvSpPr>
        <p:spPr>
          <a:xfrm>
            <a:off x="7318438" y="2495448"/>
            <a:ext cx="4753232" cy="2862322"/>
          </a:xfrm>
          <a:prstGeom prst="rect">
            <a:avLst/>
          </a:prstGeom>
          <a:noFill/>
        </p:spPr>
        <p:txBody>
          <a:bodyPr wrap="square">
            <a:spAutoFit/>
          </a:bodyPr>
          <a:lstStyle/>
          <a:p>
            <a:r>
              <a:rPr lang="en-US" sz="1800" dirty="0"/>
              <a:t>Extends </a:t>
            </a:r>
            <a:r>
              <a:rPr lang="en-US" sz="1800" b="1" dirty="0" err="1">
                <a:solidFill>
                  <a:srgbClr val="FF0000"/>
                </a:solidFill>
              </a:rPr>
              <a:t>Ligra</a:t>
            </a:r>
            <a:r>
              <a:rPr lang="en-US" sz="1800" dirty="0"/>
              <a:t> to temporal setting:</a:t>
            </a:r>
          </a:p>
          <a:p>
            <a:r>
              <a:rPr lang="en-US" dirty="0"/>
              <a:t>- </a:t>
            </a:r>
            <a:r>
              <a:rPr lang="en-US" sz="1800" dirty="0"/>
              <a:t>can process </a:t>
            </a:r>
            <a:r>
              <a:rPr lang="en-US" sz="1800" b="1" dirty="0">
                <a:solidFill>
                  <a:srgbClr val="FF0000"/>
                </a:solidFill>
              </a:rPr>
              <a:t>each frontier in parallel</a:t>
            </a:r>
          </a:p>
          <a:p>
            <a:endParaRPr lang="en-US" sz="1800" dirty="0"/>
          </a:p>
          <a:p>
            <a:r>
              <a:rPr lang="en-US" b="1" dirty="0" err="1">
                <a:solidFill>
                  <a:srgbClr val="FF0000"/>
                </a:solidFill>
                <a:latin typeface="Courier New" panose="02070309020205020404" pitchFamily="49" charset="0"/>
                <a:cs typeface="Courier New" panose="02070309020205020404" pitchFamily="49" charset="0"/>
              </a:rPr>
              <a:t>temporalEdgeMap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vertexSet</a:t>
            </a:r>
            <a:r>
              <a:rPr lang="en-US" dirty="0">
                <a:latin typeface="Courier New" panose="02070309020205020404" pitchFamily="49" charset="0"/>
                <a:cs typeface="Courier New" panose="02070309020205020404" pitchFamily="49" charset="0"/>
              </a:rPr>
              <a:t>, …)</a:t>
            </a:r>
            <a:r>
              <a:rPr lang="en-US" dirty="0"/>
              <a:t>:</a:t>
            </a:r>
          </a:p>
          <a:p>
            <a:r>
              <a:rPr lang="en-US" sz="1800" dirty="0"/>
              <a:t>- applies </a:t>
            </a:r>
            <a:r>
              <a:rPr lang="en-US" sz="1800" dirty="0" err="1"/>
              <a:t>fn</a:t>
            </a:r>
            <a:r>
              <a:rPr lang="en-US" sz="1800" dirty="0"/>
              <a:t> to all vertices in each parallel frontier</a:t>
            </a:r>
          </a:p>
          <a:p>
            <a:endParaRPr lang="en-US" dirty="0"/>
          </a:p>
          <a:p>
            <a:r>
              <a:rPr lang="en-US" sz="1800" b="1" dirty="0">
                <a:solidFill>
                  <a:srgbClr val="FF0000"/>
                </a:solidFill>
                <a:latin typeface="Courier New" panose="02070309020205020404" pitchFamily="49" charset="0"/>
                <a:cs typeface="Courier New" panose="02070309020205020404" pitchFamily="49" charset="0"/>
              </a:rPr>
              <a:t>update(</a:t>
            </a:r>
            <a:r>
              <a:rPr lang="en-US" sz="1800" b="1" dirty="0" err="1">
                <a:solidFill>
                  <a:srgbClr val="FF0000"/>
                </a:solidFill>
                <a:latin typeface="Courier New" panose="02070309020205020404" pitchFamily="49" charset="0"/>
                <a:cs typeface="Courier New" panose="02070309020205020404" pitchFamily="49" charset="0"/>
              </a:rPr>
              <a:t>temporalEdge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a:solidFill>
                  <a:srgbClr val="FF0000"/>
                </a:solidFill>
              </a:rPr>
              <a:t>: </a:t>
            </a:r>
          </a:p>
          <a:p>
            <a:r>
              <a:rPr lang="en-US" sz="1800" dirty="0"/>
              <a:t>- applies </a:t>
            </a:r>
            <a:r>
              <a:rPr lang="en-US" sz="1800" dirty="0" err="1"/>
              <a:t>fn</a:t>
            </a:r>
            <a:r>
              <a:rPr lang="en-US" sz="1800" dirty="0"/>
              <a:t> to all </a:t>
            </a:r>
            <a:r>
              <a:rPr lang="en-US" sz="1800" dirty="0" err="1"/>
              <a:t>nbors</a:t>
            </a:r>
            <a:r>
              <a:rPr lang="en-US" sz="1800" dirty="0"/>
              <a:t> in each parallel frontier</a:t>
            </a:r>
          </a:p>
          <a:p>
            <a:endParaRPr lang="en-US" dirty="0"/>
          </a:p>
          <a:p>
            <a:r>
              <a:rPr lang="en-US" sz="1800" dirty="0"/>
              <a:t>see thesis for details</a:t>
            </a:r>
          </a:p>
        </p:txBody>
      </p:sp>
    </p:spTree>
    <p:extLst>
      <p:ext uri="{BB962C8B-B14F-4D97-AF65-F5344CB8AC3E}">
        <p14:creationId xmlns:p14="http://schemas.microsoft.com/office/powerpoint/2010/main" val="3934481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F219-6575-DF2D-92AA-4F354F623DAC}"/>
              </a:ext>
            </a:extLst>
          </p:cNvPr>
          <p:cNvSpPr>
            <a:spLocks noGrp="1"/>
          </p:cNvSpPr>
          <p:nvPr>
            <p:ph type="title"/>
          </p:nvPr>
        </p:nvSpPr>
        <p:spPr/>
        <p:txBody>
          <a:bodyPr/>
          <a:lstStyle/>
          <a:p>
            <a:r>
              <a:rPr lang="en-US" dirty="0"/>
              <a:t>Kairos API extends </a:t>
            </a:r>
            <a:r>
              <a:rPr lang="en-US" dirty="0" err="1"/>
              <a:t>Ligra</a:t>
            </a:r>
            <a:r>
              <a:rPr lang="en-US" dirty="0"/>
              <a:t> to temporal setting</a:t>
            </a:r>
          </a:p>
        </p:txBody>
      </p:sp>
      <p:graphicFrame>
        <p:nvGraphicFramePr>
          <p:cNvPr id="5" name="Content Placeholder 4">
            <a:extLst>
              <a:ext uri="{FF2B5EF4-FFF2-40B4-BE49-F238E27FC236}">
                <a16:creationId xmlns:a16="http://schemas.microsoft.com/office/drawing/2014/main" id="{E494DB54-AACC-9BBE-D60C-C991D5945D5A}"/>
              </a:ext>
            </a:extLst>
          </p:cNvPr>
          <p:cNvGraphicFramePr>
            <a:graphicFrameLocks noGrp="1"/>
          </p:cNvGraphicFramePr>
          <p:nvPr>
            <p:ph idx="1"/>
          </p:nvPr>
        </p:nvGraphicFramePr>
        <p:xfrm>
          <a:off x="838200" y="1825625"/>
          <a:ext cx="10515600" cy="4221480"/>
        </p:xfrm>
        <a:graphic>
          <a:graphicData uri="http://schemas.openxmlformats.org/drawingml/2006/table">
            <a:tbl>
              <a:tblPr firstRow="1" bandRow="1">
                <a:tableStyleId>{5C22544A-7EE6-4342-B048-85BDC9FD1C3A}</a:tableStyleId>
              </a:tblPr>
              <a:tblGrid>
                <a:gridCol w="5401962">
                  <a:extLst>
                    <a:ext uri="{9D8B030D-6E8A-4147-A177-3AD203B41FA5}">
                      <a16:colId xmlns:a16="http://schemas.microsoft.com/office/drawing/2014/main" val="957418847"/>
                    </a:ext>
                  </a:extLst>
                </a:gridCol>
                <a:gridCol w="5113638">
                  <a:extLst>
                    <a:ext uri="{9D8B030D-6E8A-4147-A177-3AD203B41FA5}">
                      <a16:colId xmlns:a16="http://schemas.microsoft.com/office/drawing/2014/main" val="719577492"/>
                    </a:ext>
                  </a:extLst>
                </a:gridCol>
              </a:tblGrid>
              <a:tr h="370840">
                <a:tc>
                  <a:txBody>
                    <a:bodyPr/>
                    <a:lstStyle/>
                    <a:p>
                      <a:r>
                        <a:rPr lang="en-US" dirty="0"/>
                        <a:t>Interface</a:t>
                      </a:r>
                    </a:p>
                  </a:txBody>
                  <a:tcPr/>
                </a:tc>
                <a:tc>
                  <a:txBody>
                    <a:bodyPr/>
                    <a:lstStyle/>
                    <a:p>
                      <a:r>
                        <a:rPr lang="en-US" dirty="0"/>
                        <a:t>Description</a:t>
                      </a:r>
                    </a:p>
                  </a:txBody>
                  <a:tcPr/>
                </a:tc>
                <a:extLst>
                  <a:ext uri="{0D108BD9-81ED-4DB2-BD59-A6C34878D82A}">
                    <a16:rowId xmlns:a16="http://schemas.microsoft.com/office/drawing/2014/main" val="3518329800"/>
                  </a:ext>
                </a:extLst>
              </a:tr>
              <a:tr h="370840">
                <a:tc>
                  <a:txBody>
                    <a:bodyPr/>
                    <a:lstStyle/>
                    <a:p>
                      <a:r>
                        <a:rPr lang="en-US" dirty="0" err="1"/>
                        <a:t>VertexSet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Represents a subset of vertices 𝑉′ ⊆ 𝑉 </a:t>
                      </a:r>
                      <a:endParaRPr lang="en-US" dirty="0"/>
                    </a:p>
                  </a:txBody>
                  <a:tcPr/>
                </a:tc>
                <a:extLst>
                  <a:ext uri="{0D108BD9-81ED-4DB2-BD59-A6C34878D82A}">
                    <a16:rowId xmlns:a16="http://schemas.microsoft.com/office/drawing/2014/main" val="7987992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TemporalEdgeSet</a:t>
                      </a:r>
                      <a:r>
                        <a:rPr lang="en-US" sz="1800" kern="1200" dirty="0">
                          <a:solidFill>
                            <a:schemeClr val="dk1"/>
                          </a:solidFill>
                          <a:effectLst/>
                          <a:latin typeface="+mn-lt"/>
                          <a:ea typeface="+mn-ea"/>
                          <a:cs typeface="+mn-cs"/>
                        </a:rPr>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Represents a subset of </a:t>
                      </a:r>
                      <a:r>
                        <a:rPr lang="en-US" sz="1800" kern="1200" dirty="0" err="1">
                          <a:solidFill>
                            <a:schemeClr val="dk1"/>
                          </a:solidFill>
                          <a:effectLst/>
                          <a:latin typeface="+mn-lt"/>
                          <a:ea typeface="+mn-ea"/>
                          <a:cs typeface="+mn-cs"/>
                        </a:rPr>
                        <a:t>temporaledges</a:t>
                      </a:r>
                      <a:r>
                        <a:rPr lang="en-US" sz="1800" kern="1200" dirty="0">
                          <a:solidFill>
                            <a:schemeClr val="dk1"/>
                          </a:solidFill>
                          <a:effectLst/>
                          <a:latin typeface="+mn-lt"/>
                          <a:ea typeface="+mn-ea"/>
                          <a:cs typeface="+mn-cs"/>
                        </a:rPr>
                        <a:t> 𝐸′ ⊆ 𝐸. </a:t>
                      </a:r>
                      <a:endParaRPr lang="en-US" dirty="0"/>
                    </a:p>
                  </a:txBody>
                  <a:tcPr/>
                </a:tc>
                <a:extLst>
                  <a:ext uri="{0D108BD9-81ED-4DB2-BD59-A6C34878D82A}">
                    <a16:rowId xmlns:a16="http://schemas.microsoft.com/office/drawing/2014/main" val="35360888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OrderingPredicate</a:t>
                      </a:r>
                      <a:r>
                        <a:rPr lang="en-US" sz="1800" kern="1200" dirty="0">
                          <a:solidFill>
                            <a:schemeClr val="dk1"/>
                          </a:solidFill>
                          <a:effectLst/>
                          <a:latin typeface="+mn-lt"/>
                          <a:ea typeface="+mn-ea"/>
                          <a:cs typeface="+mn-cs"/>
                        </a:rPr>
                        <a:t>(𝐴: </a:t>
                      </a:r>
                      <a:r>
                        <a:rPr lang="en-US" sz="1800" kern="1200" dirty="0" err="1">
                          <a:solidFill>
                            <a:schemeClr val="dk1"/>
                          </a:solidFill>
                          <a:effectLst/>
                          <a:latin typeface="+mn-lt"/>
                          <a:ea typeface="+mn-ea"/>
                          <a:cs typeface="+mn-cs"/>
                        </a:rPr>
                        <a:t>temporaledge</a:t>
                      </a:r>
                      <a:r>
                        <a:rPr lang="en-US" sz="1800" kern="1200" dirty="0">
                          <a:solidFill>
                            <a:schemeClr val="dk1"/>
                          </a:solidFill>
                          <a:effectLst/>
                          <a:latin typeface="+mn-lt"/>
                          <a:ea typeface="+mn-ea"/>
                          <a:cs typeface="+mn-cs"/>
                        </a:rPr>
                        <a:t>, 𝐵: </a:t>
                      </a:r>
                      <a:r>
                        <a:rPr lang="en-US" sz="1800" kern="1200" dirty="0" err="1">
                          <a:solidFill>
                            <a:schemeClr val="dk1"/>
                          </a:solidFill>
                          <a:effectLst/>
                          <a:latin typeface="+mn-lt"/>
                          <a:ea typeface="+mn-ea"/>
                          <a:cs typeface="+mn-cs"/>
                        </a:rPr>
                        <a:t>temporaledge</a:t>
                      </a:r>
                      <a:r>
                        <a:rPr lang="en-US" sz="180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𝑇 : </a:t>
                      </a:r>
                      <a:r>
                        <a:rPr lang="en-US" sz="1800" kern="1200" dirty="0" err="1">
                          <a:solidFill>
                            <a:schemeClr val="dk1"/>
                          </a:solidFill>
                          <a:effectLst/>
                          <a:latin typeface="+mn-lt"/>
                          <a:ea typeface="+mn-ea"/>
                          <a:cs typeface="+mn-cs"/>
                        </a:rPr>
                        <a:t>OrderingPredicate</a:t>
                      </a:r>
                      <a:r>
                        <a:rPr lang="en-US" sz="1800" kern="1200" dirty="0">
                          <a:solidFill>
                            <a:schemeClr val="dk1"/>
                          </a:solidFill>
                          <a:effectLst/>
                          <a:latin typeface="+mn-lt"/>
                          <a:ea typeface="+mn-ea"/>
                          <a:cs typeface="+mn-cs"/>
                        </a:rPr>
                        <a:t>-Type): bool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Evaluates the order between two temporal edges based on one of the three ordering predicate types: Succeeds, </a:t>
                      </a:r>
                      <a:r>
                        <a:rPr lang="en-US" sz="1800" kern="1200" dirty="0" err="1">
                          <a:solidFill>
                            <a:schemeClr val="dk1"/>
                          </a:solidFill>
                          <a:effectLst/>
                          <a:latin typeface="+mn-lt"/>
                          <a:ea typeface="+mn-ea"/>
                          <a:cs typeface="+mn-cs"/>
                        </a:rPr>
                        <a:t>StrictlySucceeds</a:t>
                      </a:r>
                      <a:r>
                        <a:rPr lang="en-US" sz="1800" kern="1200" dirty="0">
                          <a:solidFill>
                            <a:schemeClr val="dk1"/>
                          </a:solidFill>
                          <a:effectLst/>
                          <a:latin typeface="+mn-lt"/>
                          <a:ea typeface="+mn-ea"/>
                          <a:cs typeface="+mn-cs"/>
                        </a:rPr>
                        <a:t>, or Overlaps</a:t>
                      </a:r>
                      <a:endParaRPr lang="en-US" dirty="0"/>
                    </a:p>
                  </a:txBody>
                  <a:tcPr/>
                </a:tc>
                <a:extLst>
                  <a:ext uri="{0D108BD9-81ED-4DB2-BD59-A6C34878D82A}">
                    <a16:rowId xmlns:a16="http://schemas.microsoft.com/office/drawing/2014/main" val="32632409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TemporalGraph</a:t>
                      </a:r>
                      <a:r>
                        <a:rPr lang="en-US" sz="1800" kern="1200" dirty="0">
                          <a:solidFill>
                            <a:schemeClr val="dk1"/>
                          </a:solidFill>
                          <a:effectLst/>
                          <a:latin typeface="+mn-lt"/>
                          <a:ea typeface="+mn-ea"/>
                          <a:cs typeface="+mn-cs"/>
                        </a:rPr>
                        <a:t>(𝑉: </a:t>
                      </a:r>
                      <a:r>
                        <a:rPr lang="en-US" sz="1800" kern="1200" dirty="0" err="1">
                          <a:solidFill>
                            <a:schemeClr val="dk1"/>
                          </a:solidFill>
                          <a:effectLst/>
                          <a:latin typeface="+mn-lt"/>
                          <a:ea typeface="+mn-ea"/>
                          <a:cs typeface="+mn-cs"/>
                        </a:rPr>
                        <a:t>VertexSet</a:t>
                      </a:r>
                      <a:r>
                        <a:rPr lang="en-US" sz="1800" kern="1200" dirty="0">
                          <a:solidFill>
                            <a:schemeClr val="dk1"/>
                          </a:solidFill>
                          <a:effectLst/>
                          <a:latin typeface="+mn-lt"/>
                          <a:ea typeface="+mn-ea"/>
                          <a:cs typeface="+mn-cs"/>
                        </a:rPr>
                        <a:t>, 𝐸: </a:t>
                      </a:r>
                      <a:r>
                        <a:rPr lang="en-US" sz="1800" kern="1200" dirty="0" err="1">
                          <a:solidFill>
                            <a:schemeClr val="dk1"/>
                          </a:solidFill>
                          <a:effectLst/>
                          <a:latin typeface="+mn-lt"/>
                          <a:ea typeface="+mn-ea"/>
                          <a:cs typeface="+mn-cs"/>
                        </a:rPr>
                        <a:t>TemporalEdgeSet</a:t>
                      </a:r>
                      <a:r>
                        <a:rPr lang="en-US" sz="180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𝑃: </a:t>
                      </a:r>
                      <a:r>
                        <a:rPr lang="en-US" sz="1800" kern="1200" dirty="0" err="1">
                          <a:solidFill>
                            <a:schemeClr val="dk1"/>
                          </a:solidFill>
                          <a:effectLst/>
                          <a:latin typeface="+mn-lt"/>
                          <a:ea typeface="+mn-ea"/>
                          <a:cs typeface="+mn-cs"/>
                        </a:rPr>
                        <a:t>OrderingPredicate</a:t>
                      </a:r>
                      <a:r>
                        <a:rPr lang="en-US" sz="1800" kern="1200" dirty="0">
                          <a:solidFill>
                            <a:schemeClr val="dk1"/>
                          </a:solidFill>
                          <a:effectLst/>
                          <a:latin typeface="+mn-lt"/>
                          <a:ea typeface="+mn-ea"/>
                          <a:cs typeface="+mn-cs"/>
                        </a:rPr>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Constructs a temporal graph using given input vertices, </a:t>
                      </a:r>
                      <a:r>
                        <a:rPr lang="en-US" sz="1800" kern="1200" dirty="0" err="1">
                          <a:solidFill>
                            <a:schemeClr val="dk1"/>
                          </a:solidFill>
                          <a:effectLst/>
                          <a:latin typeface="+mn-lt"/>
                          <a:ea typeface="+mn-ea"/>
                          <a:cs typeface="+mn-cs"/>
                        </a:rPr>
                        <a:t>temporaledges</a:t>
                      </a:r>
                      <a:r>
                        <a:rPr lang="en-US" sz="1800" kern="1200" dirty="0">
                          <a:solidFill>
                            <a:schemeClr val="dk1"/>
                          </a:solidFill>
                          <a:effectLst/>
                          <a:latin typeface="+mn-lt"/>
                          <a:ea typeface="+mn-ea"/>
                          <a:cs typeface="+mn-cs"/>
                        </a:rPr>
                        <a:t>, and ordering predicate.</a:t>
                      </a:r>
                      <a:endParaRPr lang="en-US" dirty="0"/>
                    </a:p>
                  </a:txBody>
                  <a:tcPr/>
                </a:tc>
                <a:extLst>
                  <a:ext uri="{0D108BD9-81ED-4DB2-BD59-A6C34878D82A}">
                    <a16:rowId xmlns:a16="http://schemas.microsoft.com/office/drawing/2014/main" val="35932172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VertexMap</a:t>
                      </a:r>
                      <a:r>
                        <a:rPr lang="en-US" sz="1800" kern="1200" dirty="0">
                          <a:solidFill>
                            <a:schemeClr val="dk1"/>
                          </a:solidFill>
                          <a:effectLst/>
                          <a:latin typeface="+mn-lt"/>
                          <a:ea typeface="+mn-ea"/>
                          <a:cs typeface="+mn-cs"/>
                        </a:rPr>
                        <a:t>(𝑈 : </a:t>
                      </a:r>
                      <a:r>
                        <a:rPr lang="en-US" sz="1800" kern="1200" dirty="0" err="1">
                          <a:solidFill>
                            <a:schemeClr val="dk1"/>
                          </a:solidFill>
                          <a:effectLst/>
                          <a:latin typeface="+mn-lt"/>
                          <a:ea typeface="+mn-ea"/>
                          <a:cs typeface="+mn-cs"/>
                        </a:rPr>
                        <a:t>VertexSet</a:t>
                      </a:r>
                      <a:r>
                        <a:rPr lang="en-US" sz="1800" kern="1200" dirty="0">
                          <a:solidFill>
                            <a:schemeClr val="dk1"/>
                          </a:solidFill>
                          <a:effectLst/>
                          <a:latin typeface="+mn-lt"/>
                          <a:ea typeface="+mn-ea"/>
                          <a:cs typeface="+mn-cs"/>
                        </a:rPr>
                        <a:t>, 𝐺 : </a:t>
                      </a:r>
                      <a:r>
                        <a:rPr lang="en-US" sz="1800" kern="1200" dirty="0" err="1">
                          <a:solidFill>
                            <a:schemeClr val="dk1"/>
                          </a:solidFill>
                          <a:effectLst/>
                          <a:latin typeface="+mn-lt"/>
                          <a:ea typeface="+mn-ea"/>
                          <a:cs typeface="+mn-cs"/>
                        </a:rPr>
                        <a:t>TemporalGraph</a:t>
                      </a:r>
                      <a:r>
                        <a:rPr lang="en-US" sz="180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𝐹 : vertex → bool): </a:t>
                      </a:r>
                      <a:r>
                        <a:rPr lang="en-US" sz="1800" kern="1200" dirty="0" err="1">
                          <a:solidFill>
                            <a:schemeClr val="dk1"/>
                          </a:solidFill>
                          <a:effectLst/>
                          <a:latin typeface="+mn-lt"/>
                          <a:ea typeface="+mn-ea"/>
                          <a:cs typeface="+mn-cs"/>
                        </a:rPr>
                        <a:t>VertexSet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Applies 𝐹(𝑢) for each 𝑢 ∈ 𝑈;</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returns a </a:t>
                      </a:r>
                      <a:r>
                        <a:rPr lang="en-US" sz="1800" kern="1200" dirty="0" err="1">
                          <a:solidFill>
                            <a:schemeClr val="dk1"/>
                          </a:solidFill>
                          <a:effectLst/>
                          <a:latin typeface="+mn-lt"/>
                          <a:ea typeface="+mn-ea"/>
                          <a:cs typeface="+mn-cs"/>
                        </a:rPr>
                        <a:t>VertexSet</a:t>
                      </a:r>
                      <a:r>
                        <a:rPr lang="en-US" sz="1800" kern="1200" dirty="0">
                          <a:solidFill>
                            <a:schemeClr val="dk1"/>
                          </a:solidFill>
                          <a:effectLst/>
                          <a:latin typeface="+mn-lt"/>
                          <a:ea typeface="+mn-ea"/>
                          <a:cs typeface="+mn-cs"/>
                        </a:rPr>
                        <a:t>{𝑢 ∈ 𝑈 | 𝐹(𝑢)=true}.</a:t>
                      </a:r>
                      <a:endParaRPr lang="en-US" dirty="0"/>
                    </a:p>
                  </a:txBody>
                  <a:tcPr/>
                </a:tc>
                <a:extLst>
                  <a:ext uri="{0D108BD9-81ED-4DB2-BD59-A6C34878D82A}">
                    <a16:rowId xmlns:a16="http://schemas.microsoft.com/office/drawing/2014/main" val="26312403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TemporalEdgeMap</a:t>
                      </a:r>
                      <a:r>
                        <a:rPr lang="en-US" sz="1800" kern="1200" dirty="0">
                          <a:solidFill>
                            <a:schemeClr val="dk1"/>
                          </a:solidFill>
                          <a:effectLst/>
                          <a:latin typeface="+mn-lt"/>
                          <a:ea typeface="+mn-ea"/>
                          <a:cs typeface="+mn-cs"/>
                        </a:rPr>
                        <a:t>(𝑈:</a:t>
                      </a:r>
                      <a:r>
                        <a:rPr lang="en-US" sz="1800" kern="1200" dirty="0" err="1">
                          <a:solidFill>
                            <a:schemeClr val="dk1"/>
                          </a:solidFill>
                          <a:effectLst/>
                          <a:latin typeface="+mn-lt"/>
                          <a:ea typeface="+mn-ea"/>
                          <a:cs typeface="+mn-cs"/>
                        </a:rPr>
                        <a:t>TemporalEdgeSet</a:t>
                      </a:r>
                      <a:r>
                        <a:rPr lang="en-US" sz="180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𝐺:</a:t>
                      </a:r>
                      <a:r>
                        <a:rPr lang="en-US" sz="1800" kern="1200" dirty="0" err="1">
                          <a:solidFill>
                            <a:schemeClr val="dk1"/>
                          </a:solidFill>
                          <a:effectLst/>
                          <a:latin typeface="+mn-lt"/>
                          <a:ea typeface="+mn-ea"/>
                          <a:cs typeface="+mn-cs"/>
                        </a:rPr>
                        <a:t>TemporalGraph</a:t>
                      </a:r>
                      <a:r>
                        <a:rPr lang="en-US" sz="1800" kern="1200" dirty="0">
                          <a:solidFill>
                            <a:schemeClr val="dk1"/>
                          </a:solidFill>
                          <a:effectLst/>
                          <a:latin typeface="+mn-lt"/>
                          <a:ea typeface="+mn-ea"/>
                          <a:cs typeface="+mn-cs"/>
                        </a:rPr>
                        <a:t>, 𝐹:</a:t>
                      </a:r>
                      <a:r>
                        <a:rPr lang="en-US" sz="1800" kern="1200" dirty="0" err="1">
                          <a:solidFill>
                            <a:schemeClr val="dk1"/>
                          </a:solidFill>
                          <a:effectLst/>
                          <a:latin typeface="+mn-lt"/>
                          <a:ea typeface="+mn-ea"/>
                          <a:cs typeface="+mn-cs"/>
                        </a:rPr>
                        <a:t>temporaledge</a:t>
                      </a:r>
                      <a:r>
                        <a:rPr lang="en-US" sz="1800" kern="1200" dirty="0">
                          <a:solidFill>
                            <a:schemeClr val="dk1"/>
                          </a:solidFill>
                          <a:effectLst/>
                          <a:latin typeface="+mn-lt"/>
                          <a:ea typeface="+mn-ea"/>
                          <a:cs typeface="+mn-cs"/>
                        </a:rPr>
                        <a:t> → bool):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TemporalEdgeSet</a:t>
                      </a:r>
                      <a:r>
                        <a:rPr lang="en-US" sz="1800" kern="1200" dirty="0">
                          <a:solidFill>
                            <a:schemeClr val="dk1"/>
                          </a:solidFill>
                          <a:effectLst/>
                          <a:latin typeface="+mn-lt"/>
                          <a:ea typeface="+mn-ea"/>
                          <a:cs typeface="+mn-cs"/>
                        </a:rPr>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Applies 𝐹(𝑢) for each 𝑢 ∈ 𝑈;</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returns a </a:t>
                      </a:r>
                      <a:r>
                        <a:rPr lang="en-US" sz="1800" kern="1200" dirty="0" err="1">
                          <a:solidFill>
                            <a:schemeClr val="dk1"/>
                          </a:solidFill>
                          <a:effectLst/>
                          <a:latin typeface="+mn-lt"/>
                          <a:ea typeface="+mn-ea"/>
                          <a:cs typeface="+mn-cs"/>
                        </a:rPr>
                        <a:t>TemporalEdgeSet</a:t>
                      </a:r>
                      <a:r>
                        <a:rPr lang="en-US" sz="1800" kern="1200" dirty="0">
                          <a:solidFill>
                            <a:schemeClr val="dk1"/>
                          </a:solidFill>
                          <a:effectLst/>
                          <a:latin typeface="+mn-lt"/>
                          <a:ea typeface="+mn-ea"/>
                          <a:cs typeface="+mn-cs"/>
                        </a:rPr>
                        <a:t>{𝑢 ∈ 𝑈 |𝐹(𝑢)=true}. </a:t>
                      </a:r>
                      <a:endParaRPr lang="en-US" dirty="0"/>
                    </a:p>
                    <a:p>
                      <a:endParaRPr lang="en-US" dirty="0"/>
                    </a:p>
                  </a:txBody>
                  <a:tcPr/>
                </a:tc>
                <a:extLst>
                  <a:ext uri="{0D108BD9-81ED-4DB2-BD59-A6C34878D82A}">
                    <a16:rowId xmlns:a16="http://schemas.microsoft.com/office/drawing/2014/main" val="682374448"/>
                  </a:ext>
                </a:extLst>
              </a:tr>
            </a:tbl>
          </a:graphicData>
        </a:graphic>
      </p:graphicFrame>
    </p:spTree>
    <p:extLst>
      <p:ext uri="{BB962C8B-B14F-4D97-AF65-F5344CB8AC3E}">
        <p14:creationId xmlns:p14="http://schemas.microsoft.com/office/powerpoint/2010/main" val="354427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p:txBody>
          <a:bodyPr>
            <a:normAutofit/>
          </a:bodyPr>
          <a:lstStyle/>
          <a:p>
            <a:r>
              <a:rPr lang="en-US" dirty="0"/>
              <a:t>Kairos: Key Technical Contributions</a:t>
            </a:r>
          </a:p>
        </p:txBody>
      </p:sp>
      <p:sp>
        <p:nvSpPr>
          <p:cNvPr id="7" name="Content Placeholder 6">
            <a:extLst>
              <a:ext uri="{FF2B5EF4-FFF2-40B4-BE49-F238E27FC236}">
                <a16:creationId xmlns:a16="http://schemas.microsoft.com/office/drawing/2014/main" id="{B2945325-CF9F-5195-2E6D-518738B55EED}"/>
              </a:ext>
            </a:extLst>
          </p:cNvPr>
          <p:cNvSpPr>
            <a:spLocks noGrp="1"/>
          </p:cNvSpPr>
          <p:nvPr>
            <p:ph idx="1"/>
          </p:nvPr>
        </p:nvSpPr>
        <p:spPr/>
        <p:txBody>
          <a:bodyPr>
            <a:normAutofit fontScale="92500" lnSpcReduction="20000"/>
          </a:bodyPr>
          <a:lstStyle/>
          <a:p>
            <a:pPr marL="0" indent="0">
              <a:buNone/>
            </a:pPr>
            <a:r>
              <a:rPr lang="en-US" sz="2600" dirty="0"/>
              <a:t>Efficient </a:t>
            </a:r>
            <a:r>
              <a:rPr lang="en-US" sz="2600" b="1" dirty="0">
                <a:solidFill>
                  <a:srgbClr val="FF0000"/>
                </a:solidFill>
              </a:rPr>
              <a:t>parallel implementation of algorithms over temporal graphs</a:t>
            </a:r>
            <a:r>
              <a:rPr lang="en-US" sz="2600" dirty="0"/>
              <a:t>, e.g.</a:t>
            </a:r>
          </a:p>
          <a:p>
            <a:pPr marL="457200" lvl="1" indent="0">
              <a:buNone/>
            </a:pPr>
            <a:r>
              <a:rPr lang="en-US" sz="2600" dirty="0"/>
              <a:t>minimal paths (earliest arr., latest dep., fastest, shortest duration)</a:t>
            </a:r>
          </a:p>
          <a:p>
            <a:pPr marL="457200" lvl="1" indent="0">
              <a:buNone/>
            </a:pPr>
            <a:r>
              <a:rPr lang="en-US" sz="2600" dirty="0"/>
              <a:t>centrality (betweenness using fastest or shortest duration)</a:t>
            </a:r>
          </a:p>
          <a:p>
            <a:pPr marL="457200" lvl="1" indent="0">
              <a:buNone/>
            </a:pPr>
            <a:r>
              <a:rPr lang="en-US" sz="2600" dirty="0"/>
              <a:t>k-core, ranking, and connectivity</a:t>
            </a:r>
          </a:p>
          <a:p>
            <a:pPr marL="0" indent="0">
              <a:buNone/>
            </a:pPr>
            <a:endParaRPr lang="en-US" dirty="0"/>
          </a:p>
          <a:p>
            <a:pPr marL="0" indent="0">
              <a:buNone/>
            </a:pPr>
            <a:r>
              <a:rPr lang="en-US" sz="2800" dirty="0"/>
              <a:t>Efficient data layouts</a:t>
            </a:r>
          </a:p>
          <a:p>
            <a:pPr marL="0" indent="0">
              <a:buNone/>
            </a:pPr>
            <a:r>
              <a:rPr lang="en-US" sz="2800" b="1" dirty="0">
                <a:solidFill>
                  <a:srgbClr val="FF0000"/>
                </a:solidFill>
              </a:rPr>
              <a:t>      T-CSR: compressed sparse row</a:t>
            </a:r>
            <a:r>
              <a:rPr lang="en-US" sz="2800" dirty="0"/>
              <a:t> for temporal graphs</a:t>
            </a:r>
          </a:p>
          <a:p>
            <a:pPr marL="0" indent="0">
              <a:buNone/>
            </a:pPr>
            <a:r>
              <a:rPr lang="en-US" sz="2800" dirty="0"/>
              <a:t>      </a:t>
            </a:r>
            <a:r>
              <a:rPr lang="en-US" sz="2800" b="1" dirty="0">
                <a:solidFill>
                  <a:srgbClr val="FF0000"/>
                </a:solidFill>
              </a:rPr>
              <a:t>TGER</a:t>
            </a:r>
            <a:r>
              <a:rPr lang="en-US" sz="2800" dirty="0">
                <a:sym typeface="Wingdings" pitchFamily="2" charset="2"/>
              </a:rPr>
              <a:t>: </a:t>
            </a:r>
            <a:r>
              <a:rPr lang="en-US" sz="2800" dirty="0"/>
              <a:t>highly optimized </a:t>
            </a:r>
            <a:r>
              <a:rPr lang="en-US" sz="2800" b="1" dirty="0">
                <a:solidFill>
                  <a:srgbClr val="FF0000"/>
                </a:solidFill>
              </a:rPr>
              <a:t>parallel index</a:t>
            </a:r>
            <a:r>
              <a:rPr lang="en-US" sz="2800" dirty="0"/>
              <a:t> for temporal edges</a:t>
            </a:r>
          </a:p>
          <a:p>
            <a:pPr marL="0" indent="0">
              <a:buNone/>
            </a:pPr>
            <a:endParaRPr lang="en-US" sz="2800" dirty="0"/>
          </a:p>
          <a:p>
            <a:pPr marL="0" indent="0">
              <a:buNone/>
            </a:pPr>
            <a:r>
              <a:rPr lang="en-US" sz="2800" b="1" i="1" dirty="0">
                <a:solidFill>
                  <a:srgbClr val="FF0000"/>
                </a:solidFill>
              </a:rPr>
              <a:t>Selective Indexing</a:t>
            </a:r>
          </a:p>
          <a:p>
            <a:pPr marL="0" indent="0">
              <a:buNone/>
            </a:pPr>
            <a:r>
              <a:rPr lang="en-US" sz="2800" i="1" dirty="0"/>
              <a:t>      </a:t>
            </a:r>
            <a:r>
              <a:rPr lang="en-US" sz="2800" dirty="0"/>
              <a:t>chooses best access method to retrieve vertex’s </a:t>
            </a:r>
            <a:r>
              <a:rPr lang="en-US" sz="2800" dirty="0" err="1"/>
              <a:t>nbors</a:t>
            </a:r>
            <a:r>
              <a:rPr lang="en-US" sz="2800" dirty="0"/>
              <a:t> at runtime</a:t>
            </a:r>
          </a:p>
        </p:txBody>
      </p:sp>
      <p:sp>
        <p:nvSpPr>
          <p:cNvPr id="3" name="Rectangle 2">
            <a:extLst>
              <a:ext uri="{FF2B5EF4-FFF2-40B4-BE49-F238E27FC236}">
                <a16:creationId xmlns:a16="http://schemas.microsoft.com/office/drawing/2014/main" id="{1C822200-E7A0-136D-0526-E1A15196ECB3}"/>
              </a:ext>
            </a:extLst>
          </p:cNvPr>
          <p:cNvSpPr/>
          <p:nvPr/>
        </p:nvSpPr>
        <p:spPr>
          <a:xfrm>
            <a:off x="838200" y="4769707"/>
            <a:ext cx="9755659" cy="11862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6494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Problem: efficient graph data layout</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75</a:t>
            </a:fld>
            <a:endParaRPr lang="en-US" dirty="0"/>
          </a:p>
        </p:txBody>
      </p:sp>
      <p:sp>
        <p:nvSpPr>
          <p:cNvPr id="48" name="Oval 47">
            <a:extLst>
              <a:ext uri="{FF2B5EF4-FFF2-40B4-BE49-F238E27FC236}">
                <a16:creationId xmlns:a16="http://schemas.microsoft.com/office/drawing/2014/main" id="{41BB4E0F-4E9C-9F34-2118-59033B1B032F}"/>
              </a:ext>
            </a:extLst>
          </p:cNvPr>
          <p:cNvSpPr/>
          <p:nvPr/>
        </p:nvSpPr>
        <p:spPr>
          <a:xfrm>
            <a:off x="923809" y="354712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49" name="Oval 48">
            <a:extLst>
              <a:ext uri="{FF2B5EF4-FFF2-40B4-BE49-F238E27FC236}">
                <a16:creationId xmlns:a16="http://schemas.microsoft.com/office/drawing/2014/main" id="{13BA3C87-C91C-21F8-8B3C-87DAA603077F}"/>
              </a:ext>
            </a:extLst>
          </p:cNvPr>
          <p:cNvSpPr/>
          <p:nvPr/>
        </p:nvSpPr>
        <p:spPr>
          <a:xfrm>
            <a:off x="2694944" y="224390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p>
        </p:txBody>
      </p:sp>
      <p:cxnSp>
        <p:nvCxnSpPr>
          <p:cNvPr id="53" name="Straight Arrow Connector 52">
            <a:extLst>
              <a:ext uri="{FF2B5EF4-FFF2-40B4-BE49-F238E27FC236}">
                <a16:creationId xmlns:a16="http://schemas.microsoft.com/office/drawing/2014/main" id="{0391AB31-984A-00AE-48CA-21B0D7452D8A}"/>
              </a:ext>
            </a:extLst>
          </p:cNvPr>
          <p:cNvCxnSpPr>
            <a:cxnSpLocks/>
            <a:stCxn id="48" idx="6"/>
            <a:endCxn id="49" idx="2"/>
          </p:cNvCxnSpPr>
          <p:nvPr/>
        </p:nvCxnSpPr>
        <p:spPr>
          <a:xfrm flipV="1">
            <a:off x="1518169" y="2541083"/>
            <a:ext cx="1176775" cy="130321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A509433-5C45-50D2-7C7F-57DF6E39DD2C}"/>
              </a:ext>
            </a:extLst>
          </p:cNvPr>
          <p:cNvCxnSpPr>
            <a:cxnSpLocks/>
          </p:cNvCxnSpPr>
          <p:nvPr/>
        </p:nvCxnSpPr>
        <p:spPr>
          <a:xfrm>
            <a:off x="3289304" y="254108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6" name="Oval 55">
            <a:extLst>
              <a:ext uri="{FF2B5EF4-FFF2-40B4-BE49-F238E27FC236}">
                <a16:creationId xmlns:a16="http://schemas.microsoft.com/office/drawing/2014/main" id="{B3BC7D44-B16E-246B-FC99-E763C19C0D63}"/>
              </a:ext>
            </a:extLst>
          </p:cNvPr>
          <p:cNvSpPr/>
          <p:nvPr/>
        </p:nvSpPr>
        <p:spPr>
          <a:xfrm>
            <a:off x="4466079" y="220357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57" name="Oval 56">
            <a:extLst>
              <a:ext uri="{FF2B5EF4-FFF2-40B4-BE49-F238E27FC236}">
                <a16:creationId xmlns:a16="http://schemas.microsoft.com/office/drawing/2014/main" id="{0E398E3A-6CB4-37BD-F961-87EE60DB7CAE}"/>
              </a:ext>
            </a:extLst>
          </p:cNvPr>
          <p:cNvSpPr/>
          <p:nvPr/>
        </p:nvSpPr>
        <p:spPr>
          <a:xfrm>
            <a:off x="2705589" y="3107512"/>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cxnSp>
        <p:nvCxnSpPr>
          <p:cNvPr id="58" name="Straight Arrow Connector 57">
            <a:extLst>
              <a:ext uri="{FF2B5EF4-FFF2-40B4-BE49-F238E27FC236}">
                <a16:creationId xmlns:a16="http://schemas.microsoft.com/office/drawing/2014/main" id="{5D4DA2F7-7FD2-3757-CBED-920A6A4722C3}"/>
              </a:ext>
            </a:extLst>
          </p:cNvPr>
          <p:cNvCxnSpPr>
            <a:cxnSpLocks/>
            <a:stCxn id="48" idx="6"/>
            <a:endCxn id="57" idx="2"/>
          </p:cNvCxnSpPr>
          <p:nvPr/>
        </p:nvCxnSpPr>
        <p:spPr>
          <a:xfrm flipV="1">
            <a:off x="1518169" y="3404692"/>
            <a:ext cx="1187420" cy="43960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A0501EB8-4CDC-521A-C684-F0402CF269ED}"/>
              </a:ext>
            </a:extLst>
          </p:cNvPr>
          <p:cNvSpPr/>
          <p:nvPr/>
        </p:nvSpPr>
        <p:spPr>
          <a:xfrm>
            <a:off x="4453724" y="31040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64" name="Oval 63">
            <a:extLst>
              <a:ext uri="{FF2B5EF4-FFF2-40B4-BE49-F238E27FC236}">
                <a16:creationId xmlns:a16="http://schemas.microsoft.com/office/drawing/2014/main" id="{2A984059-6041-C89E-7A0F-94285C38F13A}"/>
              </a:ext>
            </a:extLst>
          </p:cNvPr>
          <p:cNvSpPr/>
          <p:nvPr/>
        </p:nvSpPr>
        <p:spPr>
          <a:xfrm>
            <a:off x="2694944"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65" name="Oval 64">
            <a:extLst>
              <a:ext uri="{FF2B5EF4-FFF2-40B4-BE49-F238E27FC236}">
                <a16:creationId xmlns:a16="http://schemas.microsoft.com/office/drawing/2014/main" id="{1EA31F4A-DBC6-49FE-21B9-67605DFF5556}"/>
              </a:ext>
            </a:extLst>
          </p:cNvPr>
          <p:cNvSpPr/>
          <p:nvPr/>
        </p:nvSpPr>
        <p:spPr>
          <a:xfrm>
            <a:off x="2705589" y="49185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cxnSp>
        <p:nvCxnSpPr>
          <p:cNvPr id="69" name="Straight Arrow Connector 68">
            <a:extLst>
              <a:ext uri="{FF2B5EF4-FFF2-40B4-BE49-F238E27FC236}">
                <a16:creationId xmlns:a16="http://schemas.microsoft.com/office/drawing/2014/main" id="{7C6C8636-D009-2CFC-5B5A-F570293F2213}"/>
              </a:ext>
            </a:extLst>
          </p:cNvPr>
          <p:cNvCxnSpPr>
            <a:cxnSpLocks/>
            <a:stCxn id="48" idx="6"/>
            <a:endCxn id="64" idx="2"/>
          </p:cNvCxnSpPr>
          <p:nvPr/>
        </p:nvCxnSpPr>
        <p:spPr>
          <a:xfrm>
            <a:off x="1518169" y="3844300"/>
            <a:ext cx="1176775" cy="47986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7AA4FAB-5B70-0B81-D58A-2B16228F24DB}"/>
              </a:ext>
            </a:extLst>
          </p:cNvPr>
          <p:cNvCxnSpPr>
            <a:cxnSpLocks/>
            <a:stCxn id="48" idx="6"/>
            <a:endCxn id="65" idx="1"/>
          </p:cNvCxnSpPr>
          <p:nvPr/>
        </p:nvCxnSpPr>
        <p:spPr>
          <a:xfrm>
            <a:off x="1518169" y="3844300"/>
            <a:ext cx="1274462" cy="11612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57FCF9EC-47D3-FF85-3D53-5838EB725DBE}"/>
              </a:ext>
            </a:extLst>
          </p:cNvPr>
          <p:cNvCxnSpPr>
            <a:cxnSpLocks/>
            <a:stCxn id="57" idx="6"/>
            <a:endCxn id="63" idx="2"/>
          </p:cNvCxnSpPr>
          <p:nvPr/>
        </p:nvCxnSpPr>
        <p:spPr>
          <a:xfrm flipV="1">
            <a:off x="3299949" y="3401193"/>
            <a:ext cx="1153775" cy="349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EBFF6DCD-96D8-ED28-ABE1-86D0857DA622}"/>
              </a:ext>
            </a:extLst>
          </p:cNvPr>
          <p:cNvCxnSpPr>
            <a:cxnSpLocks/>
            <a:stCxn id="57" idx="6"/>
            <a:endCxn id="56" idx="3"/>
          </p:cNvCxnSpPr>
          <p:nvPr/>
        </p:nvCxnSpPr>
        <p:spPr>
          <a:xfrm flipV="1">
            <a:off x="3299949" y="2710896"/>
            <a:ext cx="1253172" cy="69379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7" name="Oval 86">
            <a:extLst>
              <a:ext uri="{FF2B5EF4-FFF2-40B4-BE49-F238E27FC236}">
                <a16:creationId xmlns:a16="http://schemas.microsoft.com/office/drawing/2014/main" id="{A973E536-F510-4BA8-659C-44E8FBDCF7C9}"/>
              </a:ext>
            </a:extLst>
          </p:cNvPr>
          <p:cNvSpPr/>
          <p:nvPr/>
        </p:nvSpPr>
        <p:spPr>
          <a:xfrm>
            <a:off x="4466079"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t>
            </a:r>
          </a:p>
        </p:txBody>
      </p:sp>
      <p:cxnSp>
        <p:nvCxnSpPr>
          <p:cNvPr id="92" name="Straight Arrow Connector 91">
            <a:extLst>
              <a:ext uri="{FF2B5EF4-FFF2-40B4-BE49-F238E27FC236}">
                <a16:creationId xmlns:a16="http://schemas.microsoft.com/office/drawing/2014/main" id="{A9B36B5A-E2E0-3984-BF9C-85643DD50831}"/>
              </a:ext>
            </a:extLst>
          </p:cNvPr>
          <p:cNvCxnSpPr>
            <a:cxnSpLocks/>
            <a:stCxn id="57" idx="6"/>
            <a:endCxn id="87" idx="1"/>
          </p:cNvCxnSpPr>
          <p:nvPr/>
        </p:nvCxnSpPr>
        <p:spPr>
          <a:xfrm>
            <a:off x="3299949" y="3404692"/>
            <a:ext cx="1253172" cy="7093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B1435A11-D1BF-285A-1FF4-ED380634610F}"/>
              </a:ext>
            </a:extLst>
          </p:cNvPr>
          <p:cNvCxnSpPr>
            <a:cxnSpLocks/>
            <a:stCxn id="64" idx="6"/>
            <a:endCxn id="87" idx="2"/>
          </p:cNvCxnSpPr>
          <p:nvPr/>
        </p:nvCxnSpPr>
        <p:spPr>
          <a:xfrm>
            <a:off x="3289304" y="432416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A3B8790C-32C7-AC0B-4483-59F56B86F73B}"/>
              </a:ext>
            </a:extLst>
          </p:cNvPr>
          <p:cNvSpPr/>
          <p:nvPr/>
        </p:nvSpPr>
        <p:spPr>
          <a:xfrm>
            <a:off x="4487369" y="492741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i</a:t>
            </a:r>
            <a:endParaRPr lang="en-US" sz="2800" dirty="0">
              <a:solidFill>
                <a:schemeClr val="tx1"/>
              </a:solidFill>
            </a:endParaRPr>
          </a:p>
        </p:txBody>
      </p:sp>
      <p:cxnSp>
        <p:nvCxnSpPr>
          <p:cNvPr id="99" name="Straight Arrow Connector 98">
            <a:extLst>
              <a:ext uri="{FF2B5EF4-FFF2-40B4-BE49-F238E27FC236}">
                <a16:creationId xmlns:a16="http://schemas.microsoft.com/office/drawing/2014/main" id="{44B68998-E5B1-AFFA-0D1F-72014B5A49A7}"/>
              </a:ext>
            </a:extLst>
          </p:cNvPr>
          <p:cNvCxnSpPr>
            <a:cxnSpLocks/>
            <a:stCxn id="64" idx="5"/>
            <a:endCxn id="98" idx="1"/>
          </p:cNvCxnSpPr>
          <p:nvPr/>
        </p:nvCxnSpPr>
        <p:spPr>
          <a:xfrm>
            <a:off x="3202262" y="4534301"/>
            <a:ext cx="1372149" cy="4801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129DD7B1-C3FC-7360-FA7A-F83A3B3F71FB}"/>
              </a:ext>
            </a:extLst>
          </p:cNvPr>
          <p:cNvCxnSpPr>
            <a:cxnSpLocks/>
            <a:stCxn id="65" idx="6"/>
            <a:endCxn id="98" idx="2"/>
          </p:cNvCxnSpPr>
          <p:nvPr/>
        </p:nvCxnSpPr>
        <p:spPr>
          <a:xfrm>
            <a:off x="3299949" y="5215703"/>
            <a:ext cx="1187420" cy="889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F4DEC9FC-6733-5B38-9293-241AB3FB1177}"/>
              </a:ext>
            </a:extLst>
          </p:cNvPr>
          <p:cNvCxnSpPr>
            <a:cxnSpLocks/>
            <a:stCxn id="57" idx="6"/>
            <a:endCxn id="98" idx="1"/>
          </p:cNvCxnSpPr>
          <p:nvPr/>
        </p:nvCxnSpPr>
        <p:spPr>
          <a:xfrm>
            <a:off x="3299949" y="3404692"/>
            <a:ext cx="1274462" cy="1609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71BC6D63-B920-BCD5-AE4C-8982B4923C8C}"/>
              </a:ext>
            </a:extLst>
          </p:cNvPr>
          <p:cNvSpPr txBox="1"/>
          <p:nvPr/>
        </p:nvSpPr>
        <p:spPr>
          <a:xfrm>
            <a:off x="5767255" y="2083291"/>
            <a:ext cx="414852" cy="492443"/>
          </a:xfrm>
          <a:prstGeom prst="rect">
            <a:avLst/>
          </a:prstGeom>
          <a:noFill/>
        </p:spPr>
        <p:txBody>
          <a:bodyPr wrap="square">
            <a:spAutoFit/>
          </a:bodyPr>
          <a:lstStyle/>
          <a:p>
            <a:r>
              <a:rPr lang="en-US" sz="2600" dirty="0"/>
              <a:t>      </a:t>
            </a:r>
          </a:p>
        </p:txBody>
      </p:sp>
      <p:graphicFrame>
        <p:nvGraphicFramePr>
          <p:cNvPr id="207" name="Table 206">
            <a:extLst>
              <a:ext uri="{FF2B5EF4-FFF2-40B4-BE49-F238E27FC236}">
                <a16:creationId xmlns:a16="http://schemas.microsoft.com/office/drawing/2014/main" id="{73832763-AE08-FBD2-3B3D-FE5EAF9365C5}"/>
              </a:ext>
            </a:extLst>
          </p:cNvPr>
          <p:cNvGraphicFramePr>
            <a:graphicFrameLocks noGrp="1"/>
          </p:cNvGraphicFramePr>
          <p:nvPr>
            <p:extLst>
              <p:ext uri="{D42A27DB-BD31-4B8C-83A1-F6EECF244321}">
                <p14:modId xmlns:p14="http://schemas.microsoft.com/office/powerpoint/2010/main" val="3864956042"/>
              </p:ext>
            </p:extLst>
          </p:nvPr>
        </p:nvGraphicFramePr>
        <p:xfrm>
          <a:off x="6269149" y="2115271"/>
          <a:ext cx="4366881" cy="356616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gridCol w="485209">
                  <a:extLst>
                    <a:ext uri="{9D8B030D-6E8A-4147-A177-3AD203B41FA5}">
                      <a16:colId xmlns:a16="http://schemas.microsoft.com/office/drawing/2014/main" val="2150269500"/>
                    </a:ext>
                  </a:extLst>
                </a:gridCol>
                <a:gridCol w="485209">
                  <a:extLst>
                    <a:ext uri="{9D8B030D-6E8A-4147-A177-3AD203B41FA5}">
                      <a16:colId xmlns:a16="http://schemas.microsoft.com/office/drawing/2014/main" val="2530345226"/>
                    </a:ext>
                  </a:extLst>
                </a:gridCol>
              </a:tblGrid>
              <a:tr h="393809">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93809">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3662031"/>
                  </a:ext>
                </a:extLst>
              </a:tr>
              <a:tr h="393809">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40688"/>
                  </a:ext>
                </a:extLst>
              </a:tr>
              <a:tr h="393809">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391157"/>
                  </a:ext>
                </a:extLst>
              </a:tr>
              <a:tr h="393809">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8907934"/>
                  </a:ext>
                </a:extLst>
              </a:tr>
              <a:tr h="393809">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4056292"/>
                  </a:ext>
                </a:extLst>
              </a:tr>
              <a:tr h="393809">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1947020"/>
                  </a:ext>
                </a:extLst>
              </a:tr>
              <a:tr h="393809">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611888"/>
                  </a:ext>
                </a:extLst>
              </a:tr>
              <a:tr h="393809">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526366"/>
                  </a:ext>
                </a:extLst>
              </a:tr>
            </a:tbl>
          </a:graphicData>
        </a:graphic>
      </p:graphicFrame>
      <p:sp>
        <p:nvSpPr>
          <p:cNvPr id="208" name="TextBox 207">
            <a:extLst>
              <a:ext uri="{FF2B5EF4-FFF2-40B4-BE49-F238E27FC236}">
                <a16:creationId xmlns:a16="http://schemas.microsoft.com/office/drawing/2014/main" id="{754CCD9D-A06F-9449-D3D2-E0D8F785C740}"/>
              </a:ext>
            </a:extLst>
          </p:cNvPr>
          <p:cNvSpPr txBox="1"/>
          <p:nvPr/>
        </p:nvSpPr>
        <p:spPr>
          <a:xfrm>
            <a:off x="5642854" y="2032333"/>
            <a:ext cx="630348" cy="523220"/>
          </a:xfrm>
          <a:prstGeom prst="rect">
            <a:avLst/>
          </a:prstGeom>
          <a:noFill/>
        </p:spPr>
        <p:txBody>
          <a:bodyPr wrap="square">
            <a:spAutoFit/>
          </a:bodyPr>
          <a:lstStyle/>
          <a:p>
            <a:pPr algn="r"/>
            <a:r>
              <a:rPr lang="en-US" sz="2800" dirty="0"/>
              <a:t>a</a:t>
            </a:r>
          </a:p>
        </p:txBody>
      </p:sp>
      <p:sp>
        <p:nvSpPr>
          <p:cNvPr id="209" name="TextBox 208">
            <a:extLst>
              <a:ext uri="{FF2B5EF4-FFF2-40B4-BE49-F238E27FC236}">
                <a16:creationId xmlns:a16="http://schemas.microsoft.com/office/drawing/2014/main" id="{A185A3D1-C7D6-F814-03A3-0A7898F97CBD}"/>
              </a:ext>
            </a:extLst>
          </p:cNvPr>
          <p:cNvSpPr txBox="1"/>
          <p:nvPr/>
        </p:nvSpPr>
        <p:spPr>
          <a:xfrm>
            <a:off x="5638801" y="2394582"/>
            <a:ext cx="630348" cy="523220"/>
          </a:xfrm>
          <a:prstGeom prst="rect">
            <a:avLst/>
          </a:prstGeom>
          <a:noFill/>
        </p:spPr>
        <p:txBody>
          <a:bodyPr wrap="square">
            <a:spAutoFit/>
          </a:bodyPr>
          <a:lstStyle/>
          <a:p>
            <a:pPr algn="r"/>
            <a:r>
              <a:rPr lang="en-US" sz="2800" dirty="0"/>
              <a:t>b</a:t>
            </a:r>
          </a:p>
        </p:txBody>
      </p:sp>
      <p:sp>
        <p:nvSpPr>
          <p:cNvPr id="210" name="TextBox 209">
            <a:extLst>
              <a:ext uri="{FF2B5EF4-FFF2-40B4-BE49-F238E27FC236}">
                <a16:creationId xmlns:a16="http://schemas.microsoft.com/office/drawing/2014/main" id="{FBD4925A-0132-9F9D-29E3-872916DC4282}"/>
              </a:ext>
            </a:extLst>
          </p:cNvPr>
          <p:cNvSpPr txBox="1"/>
          <p:nvPr/>
        </p:nvSpPr>
        <p:spPr>
          <a:xfrm>
            <a:off x="5611019" y="2779520"/>
            <a:ext cx="630348" cy="523220"/>
          </a:xfrm>
          <a:prstGeom prst="rect">
            <a:avLst/>
          </a:prstGeom>
          <a:noFill/>
        </p:spPr>
        <p:txBody>
          <a:bodyPr wrap="square">
            <a:spAutoFit/>
          </a:bodyPr>
          <a:lstStyle/>
          <a:p>
            <a:pPr algn="r"/>
            <a:r>
              <a:rPr lang="en-US" sz="2800" dirty="0"/>
              <a:t>c</a:t>
            </a:r>
          </a:p>
        </p:txBody>
      </p:sp>
      <p:sp>
        <p:nvSpPr>
          <p:cNvPr id="211" name="TextBox 210">
            <a:extLst>
              <a:ext uri="{FF2B5EF4-FFF2-40B4-BE49-F238E27FC236}">
                <a16:creationId xmlns:a16="http://schemas.microsoft.com/office/drawing/2014/main" id="{E9F1F0FE-859B-C4DF-BF29-70400A72AB60}"/>
              </a:ext>
            </a:extLst>
          </p:cNvPr>
          <p:cNvSpPr txBox="1"/>
          <p:nvPr/>
        </p:nvSpPr>
        <p:spPr>
          <a:xfrm>
            <a:off x="5644851" y="3197113"/>
            <a:ext cx="630348" cy="523220"/>
          </a:xfrm>
          <a:prstGeom prst="rect">
            <a:avLst/>
          </a:prstGeom>
          <a:noFill/>
        </p:spPr>
        <p:txBody>
          <a:bodyPr wrap="square">
            <a:spAutoFit/>
          </a:bodyPr>
          <a:lstStyle/>
          <a:p>
            <a:pPr algn="r"/>
            <a:r>
              <a:rPr lang="en-US" sz="2800" dirty="0"/>
              <a:t>d</a:t>
            </a:r>
          </a:p>
        </p:txBody>
      </p:sp>
      <p:sp>
        <p:nvSpPr>
          <p:cNvPr id="212" name="TextBox 211">
            <a:extLst>
              <a:ext uri="{FF2B5EF4-FFF2-40B4-BE49-F238E27FC236}">
                <a16:creationId xmlns:a16="http://schemas.microsoft.com/office/drawing/2014/main" id="{4DB70787-8C32-E2BD-A6CA-3CB69724BCE3}"/>
              </a:ext>
            </a:extLst>
          </p:cNvPr>
          <p:cNvSpPr txBox="1"/>
          <p:nvPr/>
        </p:nvSpPr>
        <p:spPr>
          <a:xfrm>
            <a:off x="5644175" y="3583572"/>
            <a:ext cx="630348" cy="523220"/>
          </a:xfrm>
          <a:prstGeom prst="rect">
            <a:avLst/>
          </a:prstGeom>
          <a:noFill/>
        </p:spPr>
        <p:txBody>
          <a:bodyPr wrap="square">
            <a:spAutoFit/>
          </a:bodyPr>
          <a:lstStyle/>
          <a:p>
            <a:pPr algn="r"/>
            <a:r>
              <a:rPr lang="en-US" sz="2800" dirty="0"/>
              <a:t>e</a:t>
            </a:r>
          </a:p>
        </p:txBody>
      </p:sp>
      <p:sp>
        <p:nvSpPr>
          <p:cNvPr id="213" name="TextBox 212">
            <a:extLst>
              <a:ext uri="{FF2B5EF4-FFF2-40B4-BE49-F238E27FC236}">
                <a16:creationId xmlns:a16="http://schemas.microsoft.com/office/drawing/2014/main" id="{F88B83DD-8656-A44A-9C86-8370D7630A01}"/>
              </a:ext>
            </a:extLst>
          </p:cNvPr>
          <p:cNvSpPr txBox="1"/>
          <p:nvPr/>
        </p:nvSpPr>
        <p:spPr>
          <a:xfrm>
            <a:off x="5595280" y="4026436"/>
            <a:ext cx="630348" cy="523220"/>
          </a:xfrm>
          <a:prstGeom prst="rect">
            <a:avLst/>
          </a:prstGeom>
          <a:noFill/>
        </p:spPr>
        <p:txBody>
          <a:bodyPr wrap="square">
            <a:spAutoFit/>
          </a:bodyPr>
          <a:lstStyle/>
          <a:p>
            <a:pPr algn="r"/>
            <a:r>
              <a:rPr lang="en-US" sz="2800" dirty="0"/>
              <a:t>f</a:t>
            </a:r>
          </a:p>
        </p:txBody>
      </p:sp>
      <p:sp>
        <p:nvSpPr>
          <p:cNvPr id="214" name="TextBox 213">
            <a:extLst>
              <a:ext uri="{FF2B5EF4-FFF2-40B4-BE49-F238E27FC236}">
                <a16:creationId xmlns:a16="http://schemas.microsoft.com/office/drawing/2014/main" id="{0BA3DBE1-5C79-390D-06C8-EC90602ED3C3}"/>
              </a:ext>
            </a:extLst>
          </p:cNvPr>
          <p:cNvSpPr txBox="1"/>
          <p:nvPr/>
        </p:nvSpPr>
        <p:spPr>
          <a:xfrm>
            <a:off x="5636239" y="4383171"/>
            <a:ext cx="630348" cy="523220"/>
          </a:xfrm>
          <a:prstGeom prst="rect">
            <a:avLst/>
          </a:prstGeom>
          <a:noFill/>
        </p:spPr>
        <p:txBody>
          <a:bodyPr wrap="square">
            <a:spAutoFit/>
          </a:bodyPr>
          <a:lstStyle/>
          <a:p>
            <a:pPr algn="r"/>
            <a:r>
              <a:rPr lang="en-US" sz="2800" dirty="0"/>
              <a:t>g</a:t>
            </a:r>
          </a:p>
        </p:txBody>
      </p:sp>
      <p:sp>
        <p:nvSpPr>
          <p:cNvPr id="215" name="TextBox 214">
            <a:extLst>
              <a:ext uri="{FF2B5EF4-FFF2-40B4-BE49-F238E27FC236}">
                <a16:creationId xmlns:a16="http://schemas.microsoft.com/office/drawing/2014/main" id="{0CA63CE7-0253-DC40-21EE-A778D0395E32}"/>
              </a:ext>
            </a:extLst>
          </p:cNvPr>
          <p:cNvSpPr txBox="1"/>
          <p:nvPr/>
        </p:nvSpPr>
        <p:spPr>
          <a:xfrm>
            <a:off x="5667090" y="4799354"/>
            <a:ext cx="630348" cy="523220"/>
          </a:xfrm>
          <a:prstGeom prst="rect">
            <a:avLst/>
          </a:prstGeom>
          <a:noFill/>
        </p:spPr>
        <p:txBody>
          <a:bodyPr wrap="square">
            <a:spAutoFit/>
          </a:bodyPr>
          <a:lstStyle/>
          <a:p>
            <a:pPr algn="r"/>
            <a:r>
              <a:rPr lang="en-US" sz="2800" dirty="0"/>
              <a:t>h</a:t>
            </a:r>
          </a:p>
        </p:txBody>
      </p:sp>
      <p:sp>
        <p:nvSpPr>
          <p:cNvPr id="216" name="TextBox 215">
            <a:extLst>
              <a:ext uri="{FF2B5EF4-FFF2-40B4-BE49-F238E27FC236}">
                <a16:creationId xmlns:a16="http://schemas.microsoft.com/office/drawing/2014/main" id="{7CE73B3A-0057-ED81-9F77-4B71513532AB}"/>
              </a:ext>
            </a:extLst>
          </p:cNvPr>
          <p:cNvSpPr txBox="1"/>
          <p:nvPr/>
        </p:nvSpPr>
        <p:spPr>
          <a:xfrm>
            <a:off x="6360244" y="1641370"/>
            <a:ext cx="4590960" cy="523220"/>
          </a:xfrm>
          <a:prstGeom prst="rect">
            <a:avLst/>
          </a:prstGeom>
          <a:noFill/>
        </p:spPr>
        <p:txBody>
          <a:bodyPr wrap="square">
            <a:spAutoFit/>
          </a:bodyPr>
          <a:lstStyle/>
          <a:p>
            <a:r>
              <a:rPr lang="en-US" sz="2800" dirty="0"/>
              <a:t>a   b    c    d    e    f     g   h    </a:t>
            </a:r>
            <a:r>
              <a:rPr lang="en-US" sz="2800" dirty="0" err="1"/>
              <a:t>i</a:t>
            </a:r>
            <a:endParaRPr lang="en-US" sz="2800" dirty="0"/>
          </a:p>
        </p:txBody>
      </p:sp>
      <p:sp>
        <p:nvSpPr>
          <p:cNvPr id="217" name="TextBox 216">
            <a:extLst>
              <a:ext uri="{FF2B5EF4-FFF2-40B4-BE49-F238E27FC236}">
                <a16:creationId xmlns:a16="http://schemas.microsoft.com/office/drawing/2014/main" id="{E9ED7D3E-4BF2-2012-0183-3E5ABAF5EF46}"/>
              </a:ext>
            </a:extLst>
          </p:cNvPr>
          <p:cNvSpPr txBox="1"/>
          <p:nvPr/>
        </p:nvSpPr>
        <p:spPr>
          <a:xfrm>
            <a:off x="5611019" y="5215537"/>
            <a:ext cx="630348" cy="523220"/>
          </a:xfrm>
          <a:prstGeom prst="rect">
            <a:avLst/>
          </a:prstGeom>
          <a:noFill/>
        </p:spPr>
        <p:txBody>
          <a:bodyPr wrap="square">
            <a:spAutoFit/>
          </a:bodyPr>
          <a:lstStyle/>
          <a:p>
            <a:pPr algn="r"/>
            <a:r>
              <a:rPr lang="en-US" sz="2800" dirty="0" err="1"/>
              <a:t>i</a:t>
            </a:r>
            <a:endParaRPr lang="en-US" sz="2800" dirty="0"/>
          </a:p>
        </p:txBody>
      </p:sp>
      <p:sp>
        <p:nvSpPr>
          <p:cNvPr id="3" name="TextBox 2">
            <a:extLst>
              <a:ext uri="{FF2B5EF4-FFF2-40B4-BE49-F238E27FC236}">
                <a16:creationId xmlns:a16="http://schemas.microsoft.com/office/drawing/2014/main" id="{B244A2E7-63EB-56CA-FA3A-72F6AFD946A9}"/>
              </a:ext>
            </a:extLst>
          </p:cNvPr>
          <p:cNvSpPr txBox="1"/>
          <p:nvPr/>
        </p:nvSpPr>
        <p:spPr>
          <a:xfrm>
            <a:off x="10723072" y="3169074"/>
            <a:ext cx="1166469" cy="830997"/>
          </a:xfrm>
          <a:prstGeom prst="rect">
            <a:avLst/>
          </a:prstGeom>
          <a:noFill/>
        </p:spPr>
        <p:txBody>
          <a:bodyPr wrap="square" rtlCol="0">
            <a:spAutoFit/>
          </a:bodyPr>
          <a:lstStyle/>
          <a:p>
            <a:pPr algn="ctr"/>
            <a:r>
              <a:rPr lang="en-US" sz="2400" i="1" dirty="0">
                <a:solidFill>
                  <a:srgbClr val="FF0000"/>
                </a:solidFill>
                <a:latin typeface="Calibri" panose="020F0502020204030204" pitchFamily="34" charset="0"/>
                <a:cs typeface="Calibri" panose="020F0502020204030204" pitchFamily="34" charset="0"/>
              </a:rPr>
              <a:t>&gt;85% zeros</a:t>
            </a:r>
          </a:p>
        </p:txBody>
      </p:sp>
      <p:sp>
        <p:nvSpPr>
          <p:cNvPr id="10" name="TextBox 9">
            <a:extLst>
              <a:ext uri="{FF2B5EF4-FFF2-40B4-BE49-F238E27FC236}">
                <a16:creationId xmlns:a16="http://schemas.microsoft.com/office/drawing/2014/main" id="{FA106C1C-2F57-DC70-F582-1C1C921B03D6}"/>
              </a:ext>
            </a:extLst>
          </p:cNvPr>
          <p:cNvSpPr txBox="1"/>
          <p:nvPr/>
        </p:nvSpPr>
        <p:spPr>
          <a:xfrm>
            <a:off x="1795848" y="5859236"/>
            <a:ext cx="8673507" cy="523220"/>
          </a:xfrm>
          <a:prstGeom prst="rect">
            <a:avLst/>
          </a:prstGeom>
          <a:noFill/>
        </p:spPr>
        <p:txBody>
          <a:bodyPr wrap="square">
            <a:spAutoFit/>
          </a:bodyPr>
          <a:lstStyle/>
          <a:p>
            <a:r>
              <a:rPr lang="en-US" sz="2800" i="1" dirty="0"/>
              <a:t>Adjacency matrix </a:t>
            </a:r>
            <a:r>
              <a:rPr lang="en-US" sz="2800" dirty="0"/>
              <a:t>is not space efficient for sparse graphs</a:t>
            </a:r>
          </a:p>
        </p:txBody>
      </p:sp>
    </p:spTree>
    <p:extLst>
      <p:ext uri="{BB962C8B-B14F-4D97-AF65-F5344CB8AC3E}">
        <p14:creationId xmlns:p14="http://schemas.microsoft.com/office/powerpoint/2010/main" val="16714246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Problem: efficient graph data layout</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76</a:t>
            </a:fld>
            <a:endParaRPr lang="en-US" dirty="0"/>
          </a:p>
        </p:txBody>
      </p:sp>
      <p:sp>
        <p:nvSpPr>
          <p:cNvPr id="48" name="Oval 47">
            <a:extLst>
              <a:ext uri="{FF2B5EF4-FFF2-40B4-BE49-F238E27FC236}">
                <a16:creationId xmlns:a16="http://schemas.microsoft.com/office/drawing/2014/main" id="{41BB4E0F-4E9C-9F34-2118-59033B1B032F}"/>
              </a:ext>
            </a:extLst>
          </p:cNvPr>
          <p:cNvSpPr/>
          <p:nvPr/>
        </p:nvSpPr>
        <p:spPr>
          <a:xfrm>
            <a:off x="923809" y="354712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49" name="Oval 48">
            <a:extLst>
              <a:ext uri="{FF2B5EF4-FFF2-40B4-BE49-F238E27FC236}">
                <a16:creationId xmlns:a16="http://schemas.microsoft.com/office/drawing/2014/main" id="{13BA3C87-C91C-21F8-8B3C-87DAA603077F}"/>
              </a:ext>
            </a:extLst>
          </p:cNvPr>
          <p:cNvSpPr/>
          <p:nvPr/>
        </p:nvSpPr>
        <p:spPr>
          <a:xfrm>
            <a:off x="2694944" y="224390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p>
        </p:txBody>
      </p:sp>
      <p:cxnSp>
        <p:nvCxnSpPr>
          <p:cNvPr id="53" name="Straight Arrow Connector 52">
            <a:extLst>
              <a:ext uri="{FF2B5EF4-FFF2-40B4-BE49-F238E27FC236}">
                <a16:creationId xmlns:a16="http://schemas.microsoft.com/office/drawing/2014/main" id="{0391AB31-984A-00AE-48CA-21B0D7452D8A}"/>
              </a:ext>
            </a:extLst>
          </p:cNvPr>
          <p:cNvCxnSpPr>
            <a:cxnSpLocks/>
            <a:stCxn id="48" idx="6"/>
            <a:endCxn id="49" idx="2"/>
          </p:cNvCxnSpPr>
          <p:nvPr/>
        </p:nvCxnSpPr>
        <p:spPr>
          <a:xfrm flipV="1">
            <a:off x="1518169" y="2541083"/>
            <a:ext cx="1176775" cy="130321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A509433-5C45-50D2-7C7F-57DF6E39DD2C}"/>
              </a:ext>
            </a:extLst>
          </p:cNvPr>
          <p:cNvCxnSpPr>
            <a:cxnSpLocks/>
          </p:cNvCxnSpPr>
          <p:nvPr/>
        </p:nvCxnSpPr>
        <p:spPr>
          <a:xfrm>
            <a:off x="3289304" y="2541083"/>
            <a:ext cx="1176775" cy="0"/>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6" name="Oval 55">
            <a:extLst>
              <a:ext uri="{FF2B5EF4-FFF2-40B4-BE49-F238E27FC236}">
                <a16:creationId xmlns:a16="http://schemas.microsoft.com/office/drawing/2014/main" id="{B3BC7D44-B16E-246B-FC99-E763C19C0D63}"/>
              </a:ext>
            </a:extLst>
          </p:cNvPr>
          <p:cNvSpPr/>
          <p:nvPr/>
        </p:nvSpPr>
        <p:spPr>
          <a:xfrm>
            <a:off x="4466079" y="220357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57" name="Oval 56">
            <a:extLst>
              <a:ext uri="{FF2B5EF4-FFF2-40B4-BE49-F238E27FC236}">
                <a16:creationId xmlns:a16="http://schemas.microsoft.com/office/drawing/2014/main" id="{0E398E3A-6CB4-37BD-F961-87EE60DB7CAE}"/>
              </a:ext>
            </a:extLst>
          </p:cNvPr>
          <p:cNvSpPr/>
          <p:nvPr/>
        </p:nvSpPr>
        <p:spPr>
          <a:xfrm>
            <a:off x="2705589" y="3107512"/>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cxnSp>
        <p:nvCxnSpPr>
          <p:cNvPr id="58" name="Straight Arrow Connector 57">
            <a:extLst>
              <a:ext uri="{FF2B5EF4-FFF2-40B4-BE49-F238E27FC236}">
                <a16:creationId xmlns:a16="http://schemas.microsoft.com/office/drawing/2014/main" id="{5D4DA2F7-7FD2-3757-CBED-920A6A4722C3}"/>
              </a:ext>
            </a:extLst>
          </p:cNvPr>
          <p:cNvCxnSpPr>
            <a:cxnSpLocks/>
            <a:stCxn id="48" idx="6"/>
            <a:endCxn id="57" idx="2"/>
          </p:cNvCxnSpPr>
          <p:nvPr/>
        </p:nvCxnSpPr>
        <p:spPr>
          <a:xfrm flipV="1">
            <a:off x="1518169" y="3404692"/>
            <a:ext cx="1187420" cy="43960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A0501EB8-4CDC-521A-C684-F0402CF269ED}"/>
              </a:ext>
            </a:extLst>
          </p:cNvPr>
          <p:cNvSpPr/>
          <p:nvPr/>
        </p:nvSpPr>
        <p:spPr>
          <a:xfrm>
            <a:off x="4453724" y="31040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64" name="Oval 63">
            <a:extLst>
              <a:ext uri="{FF2B5EF4-FFF2-40B4-BE49-F238E27FC236}">
                <a16:creationId xmlns:a16="http://schemas.microsoft.com/office/drawing/2014/main" id="{2A984059-6041-C89E-7A0F-94285C38F13A}"/>
              </a:ext>
            </a:extLst>
          </p:cNvPr>
          <p:cNvSpPr/>
          <p:nvPr/>
        </p:nvSpPr>
        <p:spPr>
          <a:xfrm>
            <a:off x="2694944"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65" name="Oval 64">
            <a:extLst>
              <a:ext uri="{FF2B5EF4-FFF2-40B4-BE49-F238E27FC236}">
                <a16:creationId xmlns:a16="http://schemas.microsoft.com/office/drawing/2014/main" id="{1EA31F4A-DBC6-49FE-21B9-67605DFF5556}"/>
              </a:ext>
            </a:extLst>
          </p:cNvPr>
          <p:cNvSpPr/>
          <p:nvPr/>
        </p:nvSpPr>
        <p:spPr>
          <a:xfrm>
            <a:off x="2705589" y="491852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cxnSp>
        <p:nvCxnSpPr>
          <p:cNvPr id="69" name="Straight Arrow Connector 68">
            <a:extLst>
              <a:ext uri="{FF2B5EF4-FFF2-40B4-BE49-F238E27FC236}">
                <a16:creationId xmlns:a16="http://schemas.microsoft.com/office/drawing/2014/main" id="{7C6C8636-D009-2CFC-5B5A-F570293F2213}"/>
              </a:ext>
            </a:extLst>
          </p:cNvPr>
          <p:cNvCxnSpPr>
            <a:cxnSpLocks/>
            <a:stCxn id="48" idx="6"/>
            <a:endCxn id="64" idx="2"/>
          </p:cNvCxnSpPr>
          <p:nvPr/>
        </p:nvCxnSpPr>
        <p:spPr>
          <a:xfrm>
            <a:off x="1518169" y="3844300"/>
            <a:ext cx="1176775" cy="47986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47AA4FAB-5B70-0B81-D58A-2B16228F24DB}"/>
              </a:ext>
            </a:extLst>
          </p:cNvPr>
          <p:cNvCxnSpPr>
            <a:cxnSpLocks/>
            <a:stCxn id="48" idx="6"/>
            <a:endCxn id="65" idx="1"/>
          </p:cNvCxnSpPr>
          <p:nvPr/>
        </p:nvCxnSpPr>
        <p:spPr>
          <a:xfrm>
            <a:off x="1518169" y="3844300"/>
            <a:ext cx="1274462" cy="11612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57FCF9EC-47D3-FF85-3D53-5838EB725DBE}"/>
              </a:ext>
            </a:extLst>
          </p:cNvPr>
          <p:cNvCxnSpPr>
            <a:cxnSpLocks/>
            <a:stCxn id="57" idx="6"/>
            <a:endCxn id="63" idx="2"/>
          </p:cNvCxnSpPr>
          <p:nvPr/>
        </p:nvCxnSpPr>
        <p:spPr>
          <a:xfrm flipV="1">
            <a:off x="3299949" y="3401193"/>
            <a:ext cx="1153775" cy="3499"/>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EBFF6DCD-96D8-ED28-ABE1-86D0857DA622}"/>
              </a:ext>
            </a:extLst>
          </p:cNvPr>
          <p:cNvCxnSpPr>
            <a:cxnSpLocks/>
            <a:stCxn id="57" idx="6"/>
            <a:endCxn id="56" idx="3"/>
          </p:cNvCxnSpPr>
          <p:nvPr/>
        </p:nvCxnSpPr>
        <p:spPr>
          <a:xfrm flipV="1">
            <a:off x="3299949" y="2710896"/>
            <a:ext cx="1253172" cy="693796"/>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7" name="Oval 86">
            <a:extLst>
              <a:ext uri="{FF2B5EF4-FFF2-40B4-BE49-F238E27FC236}">
                <a16:creationId xmlns:a16="http://schemas.microsoft.com/office/drawing/2014/main" id="{A973E536-F510-4BA8-659C-44E8FBDCF7C9}"/>
              </a:ext>
            </a:extLst>
          </p:cNvPr>
          <p:cNvSpPr/>
          <p:nvPr/>
        </p:nvSpPr>
        <p:spPr>
          <a:xfrm>
            <a:off x="4466079" y="402698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t>
            </a:r>
          </a:p>
        </p:txBody>
      </p:sp>
      <p:cxnSp>
        <p:nvCxnSpPr>
          <p:cNvPr id="92" name="Straight Arrow Connector 91">
            <a:extLst>
              <a:ext uri="{FF2B5EF4-FFF2-40B4-BE49-F238E27FC236}">
                <a16:creationId xmlns:a16="http://schemas.microsoft.com/office/drawing/2014/main" id="{A9B36B5A-E2E0-3984-BF9C-85643DD50831}"/>
              </a:ext>
            </a:extLst>
          </p:cNvPr>
          <p:cNvCxnSpPr>
            <a:cxnSpLocks/>
            <a:stCxn id="57" idx="6"/>
            <a:endCxn id="87" idx="1"/>
          </p:cNvCxnSpPr>
          <p:nvPr/>
        </p:nvCxnSpPr>
        <p:spPr>
          <a:xfrm>
            <a:off x="3299949" y="3404692"/>
            <a:ext cx="1253172" cy="709333"/>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B1435A11-D1BF-285A-1FF4-ED380634610F}"/>
              </a:ext>
            </a:extLst>
          </p:cNvPr>
          <p:cNvCxnSpPr>
            <a:cxnSpLocks/>
            <a:stCxn id="64" idx="6"/>
            <a:endCxn id="87" idx="2"/>
          </p:cNvCxnSpPr>
          <p:nvPr/>
        </p:nvCxnSpPr>
        <p:spPr>
          <a:xfrm>
            <a:off x="3289304" y="4324163"/>
            <a:ext cx="11767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A3B8790C-32C7-AC0B-4483-59F56B86F73B}"/>
              </a:ext>
            </a:extLst>
          </p:cNvPr>
          <p:cNvSpPr/>
          <p:nvPr/>
        </p:nvSpPr>
        <p:spPr>
          <a:xfrm>
            <a:off x="4487369" y="492741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i</a:t>
            </a:r>
            <a:endParaRPr lang="en-US" sz="2800" dirty="0">
              <a:solidFill>
                <a:schemeClr val="tx1"/>
              </a:solidFill>
            </a:endParaRPr>
          </a:p>
        </p:txBody>
      </p:sp>
      <p:cxnSp>
        <p:nvCxnSpPr>
          <p:cNvPr id="99" name="Straight Arrow Connector 98">
            <a:extLst>
              <a:ext uri="{FF2B5EF4-FFF2-40B4-BE49-F238E27FC236}">
                <a16:creationId xmlns:a16="http://schemas.microsoft.com/office/drawing/2014/main" id="{44B68998-E5B1-AFFA-0D1F-72014B5A49A7}"/>
              </a:ext>
            </a:extLst>
          </p:cNvPr>
          <p:cNvCxnSpPr>
            <a:cxnSpLocks/>
            <a:stCxn id="64" idx="5"/>
            <a:endCxn id="98" idx="1"/>
          </p:cNvCxnSpPr>
          <p:nvPr/>
        </p:nvCxnSpPr>
        <p:spPr>
          <a:xfrm>
            <a:off x="3202262" y="4534301"/>
            <a:ext cx="1372149" cy="4801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129DD7B1-C3FC-7360-FA7A-F83A3B3F71FB}"/>
              </a:ext>
            </a:extLst>
          </p:cNvPr>
          <p:cNvCxnSpPr>
            <a:cxnSpLocks/>
            <a:stCxn id="65" idx="6"/>
            <a:endCxn id="98" idx="2"/>
          </p:cNvCxnSpPr>
          <p:nvPr/>
        </p:nvCxnSpPr>
        <p:spPr>
          <a:xfrm>
            <a:off x="3299949" y="5215703"/>
            <a:ext cx="1187420" cy="889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F4DEC9FC-6733-5B38-9293-241AB3FB1177}"/>
              </a:ext>
            </a:extLst>
          </p:cNvPr>
          <p:cNvCxnSpPr>
            <a:cxnSpLocks/>
            <a:stCxn id="57" idx="6"/>
            <a:endCxn id="98" idx="1"/>
          </p:cNvCxnSpPr>
          <p:nvPr/>
        </p:nvCxnSpPr>
        <p:spPr>
          <a:xfrm>
            <a:off x="3299949" y="3404692"/>
            <a:ext cx="1274462" cy="1609768"/>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207" name="Table 206">
            <a:extLst>
              <a:ext uri="{FF2B5EF4-FFF2-40B4-BE49-F238E27FC236}">
                <a16:creationId xmlns:a16="http://schemas.microsoft.com/office/drawing/2014/main" id="{73832763-AE08-FBD2-3B3D-FE5EAF9365C5}"/>
              </a:ext>
            </a:extLst>
          </p:cNvPr>
          <p:cNvGraphicFramePr>
            <a:graphicFrameLocks noGrp="1"/>
          </p:cNvGraphicFramePr>
          <p:nvPr/>
        </p:nvGraphicFramePr>
        <p:xfrm>
          <a:off x="5585403" y="2090557"/>
          <a:ext cx="485209" cy="356616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tblGrid>
              <a:tr h="393809">
                <a:tc>
                  <a:txBody>
                    <a:bodyPr/>
                    <a:lstStyle/>
                    <a:p>
                      <a:pPr algn="ctr"/>
                      <a:r>
                        <a:rPr lang="en-US" sz="2000" dirty="0">
                          <a:solidFill>
                            <a:schemeClr val="tx1"/>
                          </a:solidFill>
                        </a:rPr>
                        <a:t>a</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93809">
                <a:tc>
                  <a:txBody>
                    <a:bodyPr/>
                    <a:lstStyle/>
                    <a:p>
                      <a:pPr algn="ctr"/>
                      <a:r>
                        <a:rPr lang="en-US" sz="2000" dirty="0">
                          <a:solidFill>
                            <a:schemeClr val="tx1"/>
                          </a:solidFill>
                        </a:rPr>
                        <a:t>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3662031"/>
                  </a:ext>
                </a:extLst>
              </a:tr>
              <a:tr h="393809">
                <a:tc>
                  <a:txBody>
                    <a:bodyPr/>
                    <a:lstStyle/>
                    <a:p>
                      <a:pPr algn="ctr"/>
                      <a:r>
                        <a:rPr lang="en-US" sz="2000" dirty="0">
                          <a:solidFill>
                            <a:schemeClr val="tx1"/>
                          </a:solidFill>
                        </a:rPr>
                        <a:t>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40688"/>
                  </a:ext>
                </a:extLst>
              </a:tr>
              <a:tr h="393809">
                <a:tc>
                  <a:txBody>
                    <a:bodyPr/>
                    <a:lstStyle/>
                    <a:p>
                      <a:pPr algn="ctr"/>
                      <a:r>
                        <a:rPr lang="en-US" sz="2000" dirty="0">
                          <a:solidFill>
                            <a:schemeClr val="tx1"/>
                          </a:solidFill>
                        </a:rPr>
                        <a:t>d</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391157"/>
                  </a:ext>
                </a:extLst>
              </a:tr>
              <a:tr h="393809">
                <a:tc>
                  <a:txBody>
                    <a:bodyPr/>
                    <a:lstStyle/>
                    <a:p>
                      <a:pPr algn="ctr"/>
                      <a:r>
                        <a:rPr lang="en-US" sz="2000" dirty="0">
                          <a:solidFill>
                            <a:schemeClr val="tx1"/>
                          </a:solidFill>
                        </a:rPr>
                        <a:t>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8907934"/>
                  </a:ext>
                </a:extLst>
              </a:tr>
              <a:tr h="393809">
                <a:tc>
                  <a:txBody>
                    <a:bodyPr/>
                    <a:lstStyle/>
                    <a:p>
                      <a:pPr algn="ctr"/>
                      <a:r>
                        <a:rPr lang="en-US" sz="2000" dirty="0">
                          <a:solidFill>
                            <a:schemeClr val="tx1"/>
                          </a:solidFill>
                        </a:rPr>
                        <a:t>f</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4056292"/>
                  </a:ext>
                </a:extLst>
              </a:tr>
              <a:tr h="393809">
                <a:tc>
                  <a:txBody>
                    <a:bodyPr/>
                    <a:lstStyle/>
                    <a:p>
                      <a:pPr algn="ctr"/>
                      <a:r>
                        <a:rPr lang="en-US" sz="2000" dirty="0">
                          <a:solidFill>
                            <a:schemeClr val="tx1"/>
                          </a:solidFill>
                        </a:rPr>
                        <a:t>g</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1947020"/>
                  </a:ext>
                </a:extLst>
              </a:tr>
              <a:tr h="393809">
                <a:tc>
                  <a:txBody>
                    <a:bodyPr/>
                    <a:lstStyle/>
                    <a:p>
                      <a:pPr algn="ctr"/>
                      <a:r>
                        <a:rPr lang="en-US" sz="2000" dirty="0">
                          <a:solidFill>
                            <a:schemeClr val="tx1"/>
                          </a:solidFill>
                        </a:rPr>
                        <a:t>h</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611888"/>
                  </a:ext>
                </a:extLst>
              </a:tr>
              <a:tr h="393809">
                <a:tc>
                  <a:txBody>
                    <a:bodyPr/>
                    <a:lstStyle/>
                    <a:p>
                      <a:pPr algn="ctr"/>
                      <a:r>
                        <a:rPr lang="en-US" sz="2000" dirty="0">
                          <a:solidFill>
                            <a:schemeClr val="tx1"/>
                          </a:solidFill>
                        </a:rPr>
                        <a:t>i</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526366"/>
                  </a:ext>
                </a:extLst>
              </a:tr>
            </a:tbl>
          </a:graphicData>
        </a:graphic>
      </p:graphicFrame>
      <p:graphicFrame>
        <p:nvGraphicFramePr>
          <p:cNvPr id="3" name="Table 2">
            <a:extLst>
              <a:ext uri="{FF2B5EF4-FFF2-40B4-BE49-F238E27FC236}">
                <a16:creationId xmlns:a16="http://schemas.microsoft.com/office/drawing/2014/main" id="{123A526E-1248-213B-455D-CAC034E3608D}"/>
              </a:ext>
            </a:extLst>
          </p:cNvPr>
          <p:cNvGraphicFramePr>
            <a:graphicFrameLocks noGrp="1"/>
          </p:cNvGraphicFramePr>
          <p:nvPr/>
        </p:nvGraphicFramePr>
        <p:xfrm>
          <a:off x="6584675" y="2090557"/>
          <a:ext cx="485209" cy="198120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tblGrid>
              <a:tr h="393809">
                <a:tc>
                  <a:txBody>
                    <a:bodyPr/>
                    <a:lstStyle/>
                    <a:p>
                      <a:pPr algn="ctr"/>
                      <a:r>
                        <a:rPr lang="en-US" sz="2000" dirty="0">
                          <a:solidFill>
                            <a:schemeClr val="tx1"/>
                          </a:solidFill>
                        </a:rPr>
                        <a:t>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93809">
                <a:tc>
                  <a:txBody>
                    <a:bodyPr/>
                    <a:lstStyle/>
                    <a:p>
                      <a:pPr algn="ctr"/>
                      <a:r>
                        <a:rPr lang="en-US" sz="2000" dirty="0">
                          <a:solidFill>
                            <a:schemeClr val="tx1"/>
                          </a:solidFill>
                        </a:rPr>
                        <a:t>f</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3662031"/>
                  </a:ext>
                </a:extLst>
              </a:tr>
              <a:tr h="393809">
                <a:tc>
                  <a:txBody>
                    <a:bodyPr/>
                    <a:lstStyle/>
                    <a:p>
                      <a:pPr algn="ctr"/>
                      <a:r>
                        <a:rPr lang="en-US" sz="2000" dirty="0">
                          <a:solidFill>
                            <a:schemeClr val="tx1"/>
                          </a:solidFill>
                        </a:rPr>
                        <a:t>f</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40688"/>
                  </a:ext>
                </a:extLst>
              </a:tr>
              <a:tr h="393809">
                <a:tc>
                  <a:txBody>
                    <a:bodyPr/>
                    <a:lstStyle/>
                    <a:p>
                      <a:pPr algn="ctr"/>
                      <a:r>
                        <a:rPr lang="en-US" sz="2000" dirty="0">
                          <a:solidFill>
                            <a:schemeClr val="tx1"/>
                          </a:solidFill>
                        </a:rPr>
                        <a:t>h</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391157"/>
                  </a:ext>
                </a:extLst>
              </a:tr>
              <a:tr h="393809">
                <a:tc>
                  <a:txBody>
                    <a:bodyPr/>
                    <a:lstStyle/>
                    <a:p>
                      <a:pPr algn="ctr"/>
                      <a:r>
                        <a:rPr lang="en-US" sz="2000" dirty="0" err="1">
                          <a:solidFill>
                            <a:schemeClr val="tx1"/>
                          </a:solidFill>
                        </a:rPr>
                        <a:t>i</a:t>
                      </a:r>
                      <a:endParaRPr lang="en-US" sz="2000"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8907934"/>
                  </a:ext>
                </a:extLst>
              </a:tr>
            </a:tbl>
          </a:graphicData>
        </a:graphic>
      </p:graphicFrame>
      <p:graphicFrame>
        <p:nvGraphicFramePr>
          <p:cNvPr id="4" name="Table 3">
            <a:extLst>
              <a:ext uri="{FF2B5EF4-FFF2-40B4-BE49-F238E27FC236}">
                <a16:creationId xmlns:a16="http://schemas.microsoft.com/office/drawing/2014/main" id="{44808726-77D2-A6A8-B3FC-A0094A072E0F}"/>
              </a:ext>
            </a:extLst>
          </p:cNvPr>
          <p:cNvGraphicFramePr>
            <a:graphicFrameLocks noGrp="1"/>
          </p:cNvGraphicFramePr>
          <p:nvPr/>
        </p:nvGraphicFramePr>
        <p:xfrm>
          <a:off x="7583947" y="2088704"/>
          <a:ext cx="485209" cy="1188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tblGrid>
              <a:tr h="393809">
                <a:tc>
                  <a:txBody>
                    <a:bodyPr/>
                    <a:lstStyle/>
                    <a:p>
                      <a:pPr algn="ctr"/>
                      <a:r>
                        <a:rPr lang="en-US" sz="2000" dirty="0">
                          <a:solidFill>
                            <a:schemeClr val="tx1"/>
                          </a:solidFill>
                        </a:rPr>
                        <a:t>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93809">
                <a:tc>
                  <a:txBody>
                    <a:bodyPr/>
                    <a:lstStyle/>
                    <a:p>
                      <a:pPr algn="ct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905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2093662031"/>
                  </a:ext>
                </a:extLst>
              </a:tr>
              <a:tr h="393809">
                <a:tc>
                  <a:txBody>
                    <a:bodyPr/>
                    <a:lstStyle/>
                    <a:p>
                      <a:pPr algn="ctr"/>
                      <a:r>
                        <a:rPr lang="en-US" sz="2000" dirty="0">
                          <a:solidFill>
                            <a:schemeClr val="tx1"/>
                          </a:solidFill>
                        </a:rPr>
                        <a:t>g</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40688"/>
                  </a:ext>
                </a:extLst>
              </a:tr>
            </a:tbl>
          </a:graphicData>
        </a:graphic>
      </p:graphicFrame>
      <p:graphicFrame>
        <p:nvGraphicFramePr>
          <p:cNvPr id="10" name="Table 9">
            <a:extLst>
              <a:ext uri="{FF2B5EF4-FFF2-40B4-BE49-F238E27FC236}">
                <a16:creationId xmlns:a16="http://schemas.microsoft.com/office/drawing/2014/main" id="{5DFF8FA7-AF79-8B0F-D37D-DEF64090C0F5}"/>
              </a:ext>
            </a:extLst>
          </p:cNvPr>
          <p:cNvGraphicFramePr>
            <a:graphicFrameLocks noGrp="1"/>
          </p:cNvGraphicFramePr>
          <p:nvPr/>
        </p:nvGraphicFramePr>
        <p:xfrm>
          <a:off x="8583219" y="2088704"/>
          <a:ext cx="485209" cy="1188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tblGrid>
              <a:tr h="393809">
                <a:tc>
                  <a:txBody>
                    <a:bodyPr/>
                    <a:lstStyle/>
                    <a:p>
                      <a:pPr algn="ctr"/>
                      <a:r>
                        <a:rPr lang="en-US" sz="2000" dirty="0">
                          <a:solidFill>
                            <a:schemeClr val="tx1"/>
                          </a:solidFill>
                        </a:rPr>
                        <a:t>d</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93809">
                <a:tc>
                  <a:txBody>
                    <a:bodyPr/>
                    <a:lstStyle/>
                    <a:p>
                      <a:pPr algn="ct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905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2093662031"/>
                  </a:ext>
                </a:extLst>
              </a:tr>
              <a:tr h="393809">
                <a:tc>
                  <a:txBody>
                    <a:bodyPr/>
                    <a:lstStyle/>
                    <a:p>
                      <a:pPr algn="ctr"/>
                      <a:r>
                        <a:rPr lang="en-US" sz="2000" dirty="0">
                          <a:solidFill>
                            <a:schemeClr val="tx1"/>
                          </a:solidFill>
                        </a:rPr>
                        <a:t>h</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40688"/>
                  </a:ext>
                </a:extLst>
              </a:tr>
            </a:tbl>
          </a:graphicData>
        </a:graphic>
      </p:graphicFrame>
      <p:graphicFrame>
        <p:nvGraphicFramePr>
          <p:cNvPr id="11" name="Table 10">
            <a:extLst>
              <a:ext uri="{FF2B5EF4-FFF2-40B4-BE49-F238E27FC236}">
                <a16:creationId xmlns:a16="http://schemas.microsoft.com/office/drawing/2014/main" id="{15E1EB40-07E0-398C-2AC8-6BAE9880F990}"/>
              </a:ext>
            </a:extLst>
          </p:cNvPr>
          <p:cNvGraphicFramePr>
            <a:graphicFrameLocks noGrp="1"/>
          </p:cNvGraphicFramePr>
          <p:nvPr/>
        </p:nvGraphicFramePr>
        <p:xfrm>
          <a:off x="9582491" y="2088704"/>
          <a:ext cx="485209" cy="1188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tblGrid>
              <a:tr h="393809">
                <a:tc>
                  <a:txBody>
                    <a:bodyPr/>
                    <a:lstStyle/>
                    <a:p>
                      <a:pPr algn="ctr"/>
                      <a:r>
                        <a:rPr lang="en-US" sz="2000" dirty="0">
                          <a:solidFill>
                            <a:schemeClr val="tx1"/>
                          </a:solidFill>
                        </a:rPr>
                        <a:t>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93809">
                <a:tc>
                  <a:txBody>
                    <a:bodyPr/>
                    <a:lstStyle/>
                    <a:p>
                      <a:pPr algn="ct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905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2093662031"/>
                  </a:ext>
                </a:extLst>
              </a:tr>
              <a:tr h="393809">
                <a:tc>
                  <a:txBody>
                    <a:bodyPr/>
                    <a:lstStyle/>
                    <a:p>
                      <a:pPr algn="ctr"/>
                      <a:r>
                        <a:rPr lang="en-US" sz="2000" dirty="0" err="1">
                          <a:solidFill>
                            <a:schemeClr val="tx1"/>
                          </a:solidFill>
                        </a:rPr>
                        <a:t>i</a:t>
                      </a:r>
                      <a:endParaRPr lang="en-US" sz="2000"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40688"/>
                  </a:ext>
                </a:extLst>
              </a:tr>
            </a:tbl>
          </a:graphicData>
        </a:graphic>
      </p:graphicFrame>
      <p:cxnSp>
        <p:nvCxnSpPr>
          <p:cNvPr id="13" name="Straight Arrow Connector 12">
            <a:extLst>
              <a:ext uri="{FF2B5EF4-FFF2-40B4-BE49-F238E27FC236}">
                <a16:creationId xmlns:a16="http://schemas.microsoft.com/office/drawing/2014/main" id="{2D970CB5-0E4D-87CF-BA76-A25E9388F635}"/>
              </a:ext>
            </a:extLst>
          </p:cNvPr>
          <p:cNvCxnSpPr>
            <a:cxnSpLocks/>
          </p:cNvCxnSpPr>
          <p:nvPr/>
        </p:nvCxnSpPr>
        <p:spPr>
          <a:xfrm>
            <a:off x="6070612" y="2290118"/>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EA09E0C-D74F-FD1F-A361-25A8072FAB44}"/>
              </a:ext>
            </a:extLst>
          </p:cNvPr>
          <p:cNvCxnSpPr>
            <a:cxnSpLocks/>
          </p:cNvCxnSpPr>
          <p:nvPr/>
        </p:nvCxnSpPr>
        <p:spPr>
          <a:xfrm>
            <a:off x="7069884" y="2281880"/>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62D2FF9-8670-6CC9-F825-D3D316A66803}"/>
              </a:ext>
            </a:extLst>
          </p:cNvPr>
          <p:cNvCxnSpPr>
            <a:cxnSpLocks/>
          </p:cNvCxnSpPr>
          <p:nvPr/>
        </p:nvCxnSpPr>
        <p:spPr>
          <a:xfrm>
            <a:off x="8069156" y="2281880"/>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CE28CB9-9DC9-7EC3-614C-5A32AC48B7E6}"/>
              </a:ext>
            </a:extLst>
          </p:cNvPr>
          <p:cNvCxnSpPr>
            <a:cxnSpLocks/>
          </p:cNvCxnSpPr>
          <p:nvPr/>
        </p:nvCxnSpPr>
        <p:spPr>
          <a:xfrm>
            <a:off x="9068428" y="2290118"/>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A201E70-7FDB-6B27-47F5-B6783EFCFA76}"/>
              </a:ext>
            </a:extLst>
          </p:cNvPr>
          <p:cNvCxnSpPr>
            <a:cxnSpLocks/>
          </p:cNvCxnSpPr>
          <p:nvPr/>
        </p:nvCxnSpPr>
        <p:spPr>
          <a:xfrm>
            <a:off x="6070612" y="2673825"/>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52214A9-834B-FA46-CDA5-71DA95FF8113}"/>
              </a:ext>
            </a:extLst>
          </p:cNvPr>
          <p:cNvCxnSpPr>
            <a:cxnSpLocks/>
          </p:cNvCxnSpPr>
          <p:nvPr/>
        </p:nvCxnSpPr>
        <p:spPr>
          <a:xfrm>
            <a:off x="6070612" y="3079299"/>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5275EF3-F42D-336C-D23C-6E386F56AFEF}"/>
              </a:ext>
            </a:extLst>
          </p:cNvPr>
          <p:cNvCxnSpPr>
            <a:cxnSpLocks/>
          </p:cNvCxnSpPr>
          <p:nvPr/>
        </p:nvCxnSpPr>
        <p:spPr>
          <a:xfrm>
            <a:off x="7069884" y="3062823"/>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683C9CE-59DD-51F4-9C1D-84ADB8F2D644}"/>
              </a:ext>
            </a:extLst>
          </p:cNvPr>
          <p:cNvCxnSpPr>
            <a:cxnSpLocks/>
          </p:cNvCxnSpPr>
          <p:nvPr/>
        </p:nvCxnSpPr>
        <p:spPr>
          <a:xfrm>
            <a:off x="8069156" y="3062823"/>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8CDEDF7-0812-1383-DD3C-36CA8F4A2ED6}"/>
              </a:ext>
            </a:extLst>
          </p:cNvPr>
          <p:cNvCxnSpPr>
            <a:cxnSpLocks/>
          </p:cNvCxnSpPr>
          <p:nvPr/>
        </p:nvCxnSpPr>
        <p:spPr>
          <a:xfrm>
            <a:off x="9068428" y="3062823"/>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2A74C5D-A659-9E3C-55AC-962BE1715AD5}"/>
              </a:ext>
            </a:extLst>
          </p:cNvPr>
          <p:cNvCxnSpPr>
            <a:cxnSpLocks/>
          </p:cNvCxnSpPr>
          <p:nvPr/>
        </p:nvCxnSpPr>
        <p:spPr>
          <a:xfrm>
            <a:off x="6070612" y="3466070"/>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82AA16A-6E10-70E9-AB38-337446264E6A}"/>
              </a:ext>
            </a:extLst>
          </p:cNvPr>
          <p:cNvCxnSpPr>
            <a:cxnSpLocks/>
          </p:cNvCxnSpPr>
          <p:nvPr/>
        </p:nvCxnSpPr>
        <p:spPr>
          <a:xfrm>
            <a:off x="6070612" y="3860776"/>
            <a:ext cx="51406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E4EF525-ED69-D449-D5A0-1D11CA430F3B}"/>
              </a:ext>
            </a:extLst>
          </p:cNvPr>
          <p:cNvSpPr txBox="1"/>
          <p:nvPr/>
        </p:nvSpPr>
        <p:spPr>
          <a:xfrm>
            <a:off x="1145058" y="5859236"/>
            <a:ext cx="10387915" cy="523220"/>
          </a:xfrm>
          <a:prstGeom prst="rect">
            <a:avLst/>
          </a:prstGeom>
          <a:noFill/>
        </p:spPr>
        <p:txBody>
          <a:bodyPr wrap="square">
            <a:spAutoFit/>
          </a:bodyPr>
          <a:lstStyle/>
          <a:p>
            <a:r>
              <a:rPr lang="en-US" sz="2800" i="1" dirty="0"/>
              <a:t>Adjacency list </a:t>
            </a:r>
            <a:r>
              <a:rPr lang="en-US" sz="2800" dirty="0"/>
              <a:t>and </a:t>
            </a:r>
            <a:r>
              <a:rPr lang="en-US" sz="2800" i="1" dirty="0"/>
              <a:t>edge list</a:t>
            </a:r>
            <a:r>
              <a:rPr lang="en-US" sz="2800" dirty="0"/>
              <a:t> use less space, but are not cache efficient</a:t>
            </a:r>
          </a:p>
        </p:txBody>
      </p:sp>
      <p:sp>
        <p:nvSpPr>
          <p:cNvPr id="9" name="TextBox 8">
            <a:extLst>
              <a:ext uri="{FF2B5EF4-FFF2-40B4-BE49-F238E27FC236}">
                <a16:creationId xmlns:a16="http://schemas.microsoft.com/office/drawing/2014/main" id="{E9328E85-0B3F-DA81-B6DF-47B9E8F4E522}"/>
              </a:ext>
            </a:extLst>
          </p:cNvPr>
          <p:cNvSpPr txBox="1"/>
          <p:nvPr/>
        </p:nvSpPr>
        <p:spPr>
          <a:xfrm>
            <a:off x="5472484" y="1672271"/>
            <a:ext cx="1854431" cy="369332"/>
          </a:xfrm>
          <a:prstGeom prst="rect">
            <a:avLst/>
          </a:prstGeom>
          <a:noFill/>
        </p:spPr>
        <p:txBody>
          <a:bodyPr wrap="square">
            <a:spAutoFit/>
          </a:bodyPr>
          <a:lstStyle/>
          <a:p>
            <a:r>
              <a:rPr lang="en-US" sz="1800" i="1" dirty="0"/>
              <a:t>adjacency list:</a:t>
            </a:r>
            <a:r>
              <a:rPr lang="en-US" sz="1800" dirty="0"/>
              <a:t> </a:t>
            </a:r>
            <a:endParaRPr lang="en-US" dirty="0"/>
          </a:p>
        </p:txBody>
      </p:sp>
      <p:sp>
        <p:nvSpPr>
          <p:cNvPr id="14" name="TextBox 13">
            <a:extLst>
              <a:ext uri="{FF2B5EF4-FFF2-40B4-BE49-F238E27FC236}">
                <a16:creationId xmlns:a16="http://schemas.microsoft.com/office/drawing/2014/main" id="{1B4F538A-D0C8-B523-2515-B5F49875612E}"/>
              </a:ext>
            </a:extLst>
          </p:cNvPr>
          <p:cNvSpPr txBox="1"/>
          <p:nvPr/>
        </p:nvSpPr>
        <p:spPr>
          <a:xfrm>
            <a:off x="10372694" y="1667709"/>
            <a:ext cx="1160279" cy="369332"/>
          </a:xfrm>
          <a:prstGeom prst="rect">
            <a:avLst/>
          </a:prstGeom>
          <a:noFill/>
        </p:spPr>
        <p:txBody>
          <a:bodyPr wrap="square">
            <a:spAutoFit/>
          </a:bodyPr>
          <a:lstStyle/>
          <a:p>
            <a:r>
              <a:rPr lang="en-US" sz="1800" i="1" dirty="0"/>
              <a:t>edge list:</a:t>
            </a:r>
            <a:r>
              <a:rPr lang="en-US" sz="1800" dirty="0"/>
              <a:t> </a:t>
            </a:r>
            <a:endParaRPr lang="en-US" dirty="0"/>
          </a:p>
        </p:txBody>
      </p:sp>
      <p:sp>
        <p:nvSpPr>
          <p:cNvPr id="26" name="TextBox 25">
            <a:extLst>
              <a:ext uri="{FF2B5EF4-FFF2-40B4-BE49-F238E27FC236}">
                <a16:creationId xmlns:a16="http://schemas.microsoft.com/office/drawing/2014/main" id="{04E041BB-5BF7-1680-E43C-6DAA7F49B1B2}"/>
              </a:ext>
            </a:extLst>
          </p:cNvPr>
          <p:cNvSpPr txBox="1"/>
          <p:nvPr/>
        </p:nvSpPr>
        <p:spPr>
          <a:xfrm>
            <a:off x="10330253" y="1968527"/>
            <a:ext cx="1187420" cy="3816429"/>
          </a:xfrm>
          <a:prstGeom prst="rect">
            <a:avLst/>
          </a:prstGeom>
          <a:noFill/>
        </p:spPr>
        <p:txBody>
          <a:bodyPr wrap="square">
            <a:spAutoFit/>
          </a:bodyPr>
          <a:lstStyle/>
          <a:p>
            <a:r>
              <a:rPr lang="en-US" sz="2200" dirty="0"/>
              <a:t>(</a:t>
            </a:r>
            <a:r>
              <a:rPr lang="en-US" sz="2200" dirty="0" err="1"/>
              <a:t>a,b</a:t>
            </a:r>
            <a:r>
              <a:rPr lang="en-US" sz="2200" dirty="0"/>
              <a:t>)</a:t>
            </a:r>
          </a:p>
          <a:p>
            <a:r>
              <a:rPr lang="en-US" sz="2200" dirty="0"/>
              <a:t>(</a:t>
            </a:r>
            <a:r>
              <a:rPr lang="en-US" sz="2200" dirty="0" err="1"/>
              <a:t>a,c</a:t>
            </a:r>
            <a:r>
              <a:rPr lang="en-US" sz="2200" dirty="0"/>
              <a:t>)</a:t>
            </a:r>
          </a:p>
          <a:p>
            <a:r>
              <a:rPr lang="en-US" sz="2200" dirty="0"/>
              <a:t>(</a:t>
            </a:r>
            <a:r>
              <a:rPr lang="en-US" sz="2200" dirty="0" err="1"/>
              <a:t>a,d</a:t>
            </a:r>
            <a:r>
              <a:rPr lang="en-US" sz="2200" dirty="0"/>
              <a:t>)</a:t>
            </a:r>
          </a:p>
          <a:p>
            <a:r>
              <a:rPr lang="en-US" sz="2200" dirty="0"/>
              <a:t>(</a:t>
            </a:r>
            <a:r>
              <a:rPr lang="en-US" sz="2200" dirty="0" err="1"/>
              <a:t>a,e</a:t>
            </a:r>
            <a:r>
              <a:rPr lang="en-US" sz="2200" dirty="0"/>
              <a:t>)</a:t>
            </a:r>
          </a:p>
          <a:p>
            <a:r>
              <a:rPr lang="en-US" sz="2200" dirty="0"/>
              <a:t>(</a:t>
            </a:r>
            <a:r>
              <a:rPr lang="en-US" sz="2200" dirty="0" err="1"/>
              <a:t>b,f</a:t>
            </a:r>
            <a:r>
              <a:rPr lang="en-US" sz="2200" dirty="0"/>
              <a:t>)</a:t>
            </a:r>
          </a:p>
          <a:p>
            <a:r>
              <a:rPr lang="en-US" sz="2200" dirty="0"/>
              <a:t>(</a:t>
            </a:r>
            <a:r>
              <a:rPr lang="en-US" sz="2200" dirty="0" err="1"/>
              <a:t>c,f</a:t>
            </a:r>
            <a:r>
              <a:rPr lang="en-US" sz="2200" dirty="0"/>
              <a:t>)</a:t>
            </a:r>
          </a:p>
          <a:p>
            <a:r>
              <a:rPr lang="en-US" sz="2200" dirty="0"/>
              <a:t>(</a:t>
            </a:r>
            <a:r>
              <a:rPr lang="en-US" sz="2200" dirty="0" err="1"/>
              <a:t>c,g</a:t>
            </a:r>
            <a:r>
              <a:rPr lang="en-US" sz="2200" dirty="0"/>
              <a:t>)</a:t>
            </a:r>
          </a:p>
          <a:p>
            <a:r>
              <a:rPr lang="en-US" sz="2200" dirty="0"/>
              <a:t>(</a:t>
            </a:r>
            <a:r>
              <a:rPr lang="en-US" sz="2200" dirty="0" err="1"/>
              <a:t>c,h</a:t>
            </a:r>
            <a:r>
              <a:rPr lang="en-US" sz="2200" dirty="0"/>
              <a:t>)</a:t>
            </a:r>
          </a:p>
          <a:p>
            <a:r>
              <a:rPr lang="en-US" sz="2200" dirty="0"/>
              <a:t>(</a:t>
            </a:r>
            <a:r>
              <a:rPr lang="en-US" sz="2200" dirty="0" err="1"/>
              <a:t>c,i</a:t>
            </a:r>
            <a:r>
              <a:rPr lang="en-US" sz="2200" dirty="0"/>
              <a:t>)</a:t>
            </a:r>
          </a:p>
          <a:p>
            <a:r>
              <a:rPr lang="en-US" sz="2200" dirty="0"/>
              <a:t>(</a:t>
            </a:r>
            <a:r>
              <a:rPr lang="en-US" sz="2200" dirty="0" err="1"/>
              <a:t>d,h</a:t>
            </a:r>
            <a:r>
              <a:rPr lang="en-US" sz="2200" dirty="0"/>
              <a:t>)</a:t>
            </a:r>
          </a:p>
          <a:p>
            <a:r>
              <a:rPr lang="en-US" sz="2200" dirty="0"/>
              <a:t>(</a:t>
            </a:r>
            <a:r>
              <a:rPr lang="en-US" sz="2200" dirty="0" err="1"/>
              <a:t>e,i</a:t>
            </a:r>
            <a:r>
              <a:rPr lang="en-US" sz="2200" dirty="0"/>
              <a:t>)</a:t>
            </a:r>
          </a:p>
        </p:txBody>
      </p:sp>
      <p:sp>
        <p:nvSpPr>
          <p:cNvPr id="27" name="TextBox 26">
            <a:extLst>
              <a:ext uri="{FF2B5EF4-FFF2-40B4-BE49-F238E27FC236}">
                <a16:creationId xmlns:a16="http://schemas.microsoft.com/office/drawing/2014/main" id="{9D001DD4-5DD6-A466-4103-7B1D4FCB1D2B}"/>
              </a:ext>
            </a:extLst>
          </p:cNvPr>
          <p:cNvSpPr txBox="1"/>
          <p:nvPr/>
        </p:nvSpPr>
        <p:spPr>
          <a:xfrm>
            <a:off x="7184182" y="3602485"/>
            <a:ext cx="1917197" cy="400110"/>
          </a:xfrm>
          <a:prstGeom prst="rect">
            <a:avLst/>
          </a:prstGeom>
          <a:noFill/>
        </p:spPr>
        <p:txBody>
          <a:bodyPr wrap="square" rtlCol="0">
            <a:spAutoFit/>
          </a:bodyPr>
          <a:lstStyle/>
          <a:p>
            <a:pPr algn="ctr"/>
            <a:r>
              <a:rPr lang="en-US" sz="2000" i="1" dirty="0">
                <a:solidFill>
                  <a:srgbClr val="FF0000"/>
                </a:solidFill>
                <a:latin typeface="Calibri" panose="020F0502020204030204" pitchFamily="34" charset="0"/>
                <a:cs typeface="Calibri" panose="020F0502020204030204" pitchFamily="34" charset="0"/>
              </a:rPr>
              <a:t>pointer chasing</a:t>
            </a:r>
          </a:p>
        </p:txBody>
      </p:sp>
      <p:sp>
        <p:nvSpPr>
          <p:cNvPr id="28" name="TextBox 27">
            <a:extLst>
              <a:ext uri="{FF2B5EF4-FFF2-40B4-BE49-F238E27FC236}">
                <a16:creationId xmlns:a16="http://schemas.microsoft.com/office/drawing/2014/main" id="{7AE8DD60-FA28-3360-F3C0-904AC94955BE}"/>
              </a:ext>
            </a:extLst>
          </p:cNvPr>
          <p:cNvSpPr txBox="1"/>
          <p:nvPr/>
        </p:nvSpPr>
        <p:spPr>
          <a:xfrm>
            <a:off x="8207364" y="4787662"/>
            <a:ext cx="2007555" cy="707886"/>
          </a:xfrm>
          <a:prstGeom prst="rect">
            <a:avLst/>
          </a:prstGeom>
          <a:noFill/>
        </p:spPr>
        <p:txBody>
          <a:bodyPr wrap="square" rtlCol="0">
            <a:spAutoFit/>
          </a:bodyPr>
          <a:lstStyle/>
          <a:p>
            <a:pPr algn="ctr"/>
            <a:r>
              <a:rPr lang="en-US" sz="2000" i="1" dirty="0">
                <a:solidFill>
                  <a:srgbClr val="FF0000"/>
                </a:solidFill>
                <a:latin typeface="Calibri" panose="020F0502020204030204" pitchFamily="34" charset="0"/>
                <a:cs typeface="Calibri" panose="020F0502020204030204" pitchFamily="34" charset="0"/>
              </a:rPr>
              <a:t>need scan to find</a:t>
            </a:r>
          </a:p>
          <a:p>
            <a:pPr algn="ctr"/>
            <a:r>
              <a:rPr lang="en-US" sz="2000" i="1" dirty="0" err="1">
                <a:solidFill>
                  <a:srgbClr val="FF0000"/>
                </a:solidFill>
                <a:latin typeface="Calibri" panose="020F0502020204030204" pitchFamily="34" charset="0"/>
                <a:cs typeface="Calibri" panose="020F0502020204030204" pitchFamily="34" charset="0"/>
              </a:rPr>
              <a:t>src</a:t>
            </a:r>
            <a:r>
              <a:rPr lang="en-US" sz="2000" i="1" dirty="0">
                <a:solidFill>
                  <a:srgbClr val="FF0000"/>
                </a:solidFill>
                <a:latin typeface="Calibri" panose="020F0502020204030204" pitchFamily="34" charset="0"/>
                <a:cs typeface="Calibri" panose="020F0502020204030204" pitchFamily="34" charset="0"/>
              </a:rPr>
              <a:t> vertex offset</a:t>
            </a:r>
          </a:p>
        </p:txBody>
      </p:sp>
      <p:cxnSp>
        <p:nvCxnSpPr>
          <p:cNvPr id="29" name="Straight Arrow Connector 28">
            <a:extLst>
              <a:ext uri="{FF2B5EF4-FFF2-40B4-BE49-F238E27FC236}">
                <a16:creationId xmlns:a16="http://schemas.microsoft.com/office/drawing/2014/main" id="{69C3646F-7638-34E2-6B04-658E3FD8FB33}"/>
              </a:ext>
            </a:extLst>
          </p:cNvPr>
          <p:cNvCxnSpPr>
            <a:cxnSpLocks/>
          </p:cNvCxnSpPr>
          <p:nvPr/>
        </p:nvCxnSpPr>
        <p:spPr>
          <a:xfrm flipH="1" flipV="1">
            <a:off x="7252615" y="3408444"/>
            <a:ext cx="271849" cy="1886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09714C7-D5B1-1141-AC6E-A5B90D796C94}"/>
              </a:ext>
            </a:extLst>
          </p:cNvPr>
          <p:cNvCxnSpPr>
            <a:cxnSpLocks/>
          </p:cNvCxnSpPr>
          <p:nvPr/>
        </p:nvCxnSpPr>
        <p:spPr>
          <a:xfrm flipV="1">
            <a:off x="9862540" y="4366707"/>
            <a:ext cx="352379" cy="3700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40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Compressed Sparse Row (T-CSR)</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77</a:t>
            </a:fld>
            <a:endParaRPr lang="en-US" dirty="0"/>
          </a:p>
        </p:txBody>
      </p:sp>
      <p:sp>
        <p:nvSpPr>
          <p:cNvPr id="121" name="TextBox 120">
            <a:extLst>
              <a:ext uri="{FF2B5EF4-FFF2-40B4-BE49-F238E27FC236}">
                <a16:creationId xmlns:a16="http://schemas.microsoft.com/office/drawing/2014/main" id="{71BC6D63-B920-BCD5-AE4C-8982B4923C8C}"/>
              </a:ext>
            </a:extLst>
          </p:cNvPr>
          <p:cNvSpPr txBox="1"/>
          <p:nvPr/>
        </p:nvSpPr>
        <p:spPr>
          <a:xfrm>
            <a:off x="2694013" y="4989871"/>
            <a:ext cx="414852" cy="492443"/>
          </a:xfrm>
          <a:prstGeom prst="rect">
            <a:avLst/>
          </a:prstGeom>
          <a:noFill/>
        </p:spPr>
        <p:txBody>
          <a:bodyPr wrap="square">
            <a:spAutoFit/>
          </a:bodyPr>
          <a:lstStyle/>
          <a:p>
            <a:r>
              <a:rPr lang="en-US" sz="2600" dirty="0"/>
              <a:t>      </a:t>
            </a:r>
          </a:p>
        </p:txBody>
      </p:sp>
      <p:graphicFrame>
        <p:nvGraphicFramePr>
          <p:cNvPr id="207" name="Table 206">
            <a:extLst>
              <a:ext uri="{FF2B5EF4-FFF2-40B4-BE49-F238E27FC236}">
                <a16:creationId xmlns:a16="http://schemas.microsoft.com/office/drawing/2014/main" id="{73832763-AE08-FBD2-3B3D-FE5EAF9365C5}"/>
              </a:ext>
            </a:extLst>
          </p:cNvPr>
          <p:cNvGraphicFramePr>
            <a:graphicFrameLocks noGrp="1"/>
          </p:cNvGraphicFramePr>
          <p:nvPr>
            <p:extLst>
              <p:ext uri="{D42A27DB-BD31-4B8C-83A1-F6EECF244321}">
                <p14:modId xmlns:p14="http://schemas.microsoft.com/office/powerpoint/2010/main" val="4287624034"/>
              </p:ext>
            </p:extLst>
          </p:nvPr>
        </p:nvGraphicFramePr>
        <p:xfrm>
          <a:off x="2053560" y="470607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208" name="TextBox 207">
            <a:extLst>
              <a:ext uri="{FF2B5EF4-FFF2-40B4-BE49-F238E27FC236}">
                <a16:creationId xmlns:a16="http://schemas.microsoft.com/office/drawing/2014/main" id="{754CCD9D-A06F-9449-D3D2-E0D8F785C740}"/>
              </a:ext>
            </a:extLst>
          </p:cNvPr>
          <p:cNvSpPr txBox="1"/>
          <p:nvPr/>
        </p:nvSpPr>
        <p:spPr>
          <a:xfrm>
            <a:off x="683399" y="4642582"/>
            <a:ext cx="1366938" cy="523220"/>
          </a:xfrm>
          <a:prstGeom prst="rect">
            <a:avLst/>
          </a:prstGeom>
          <a:noFill/>
        </p:spPr>
        <p:txBody>
          <a:bodyPr wrap="square">
            <a:spAutoFit/>
          </a:bodyPr>
          <a:lstStyle/>
          <a:p>
            <a:pPr algn="r"/>
            <a:r>
              <a:rPr lang="en-US" sz="2800" b="1" dirty="0">
                <a:solidFill>
                  <a:srgbClr val="FF0000"/>
                </a:solidFill>
              </a:rPr>
              <a:t>offsets:</a:t>
            </a:r>
          </a:p>
        </p:txBody>
      </p:sp>
      <p:sp>
        <p:nvSpPr>
          <p:cNvPr id="216" name="TextBox 215">
            <a:extLst>
              <a:ext uri="{FF2B5EF4-FFF2-40B4-BE49-F238E27FC236}">
                <a16:creationId xmlns:a16="http://schemas.microsoft.com/office/drawing/2014/main" id="{7CE73B3A-0057-ED81-9F77-4B71513532AB}"/>
              </a:ext>
            </a:extLst>
          </p:cNvPr>
          <p:cNvSpPr txBox="1"/>
          <p:nvPr/>
        </p:nvSpPr>
        <p:spPr>
          <a:xfrm>
            <a:off x="2157458" y="4224458"/>
            <a:ext cx="3292565" cy="523220"/>
          </a:xfrm>
          <a:prstGeom prst="rect">
            <a:avLst/>
          </a:prstGeom>
          <a:noFill/>
        </p:spPr>
        <p:txBody>
          <a:bodyPr wrap="square">
            <a:spAutoFit/>
          </a:bodyPr>
          <a:lstStyle/>
          <a:p>
            <a:r>
              <a:rPr lang="en-US" sz="2800" dirty="0"/>
              <a:t>a   b    c    d    e    f    g  </a:t>
            </a:r>
          </a:p>
        </p:txBody>
      </p:sp>
      <p:sp>
        <p:nvSpPr>
          <p:cNvPr id="28" name="TextBox 27">
            <a:extLst>
              <a:ext uri="{FF2B5EF4-FFF2-40B4-BE49-F238E27FC236}">
                <a16:creationId xmlns:a16="http://schemas.microsoft.com/office/drawing/2014/main" id="{80690ACC-F4FE-E608-B428-857E175925FC}"/>
              </a:ext>
            </a:extLst>
          </p:cNvPr>
          <p:cNvSpPr txBox="1"/>
          <p:nvPr/>
        </p:nvSpPr>
        <p:spPr>
          <a:xfrm>
            <a:off x="518984" y="5353570"/>
            <a:ext cx="1531353" cy="523220"/>
          </a:xfrm>
          <a:prstGeom prst="rect">
            <a:avLst/>
          </a:prstGeom>
          <a:noFill/>
        </p:spPr>
        <p:txBody>
          <a:bodyPr wrap="square">
            <a:spAutoFit/>
          </a:bodyPr>
          <a:lstStyle/>
          <a:p>
            <a:pPr algn="r"/>
            <a:r>
              <a:rPr lang="en-US" sz="2800" dirty="0" err="1"/>
              <a:t>dest</a:t>
            </a:r>
            <a:r>
              <a:rPr lang="en-US" sz="2800" dirty="0"/>
              <a:t>. id:</a:t>
            </a:r>
          </a:p>
        </p:txBody>
      </p:sp>
      <p:graphicFrame>
        <p:nvGraphicFramePr>
          <p:cNvPr id="29" name="Table 28">
            <a:extLst>
              <a:ext uri="{FF2B5EF4-FFF2-40B4-BE49-F238E27FC236}">
                <a16:creationId xmlns:a16="http://schemas.microsoft.com/office/drawing/2014/main" id="{DAE3F185-89FF-18F9-1DD5-C7C2D60A340E}"/>
              </a:ext>
            </a:extLst>
          </p:cNvPr>
          <p:cNvGraphicFramePr>
            <a:graphicFrameLocks noGrp="1"/>
          </p:cNvGraphicFramePr>
          <p:nvPr>
            <p:extLst>
              <p:ext uri="{D42A27DB-BD31-4B8C-83A1-F6EECF244321}">
                <p14:modId xmlns:p14="http://schemas.microsoft.com/office/powerpoint/2010/main" val="268784861"/>
              </p:ext>
            </p:extLst>
          </p:nvPr>
        </p:nvGraphicFramePr>
        <p:xfrm>
          <a:off x="2056749"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32" name="Oval 31">
            <a:extLst>
              <a:ext uri="{FF2B5EF4-FFF2-40B4-BE49-F238E27FC236}">
                <a16:creationId xmlns:a16="http://schemas.microsoft.com/office/drawing/2014/main" id="{D754D92A-8878-ED80-A4F1-C9805E7AEF64}"/>
              </a:ext>
            </a:extLst>
          </p:cNvPr>
          <p:cNvSpPr/>
          <p:nvPr/>
        </p:nvSpPr>
        <p:spPr>
          <a:xfrm>
            <a:off x="2231601" y="171528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33" name="Oval 32">
            <a:extLst>
              <a:ext uri="{FF2B5EF4-FFF2-40B4-BE49-F238E27FC236}">
                <a16:creationId xmlns:a16="http://schemas.microsoft.com/office/drawing/2014/main" id="{E76AB577-D8AE-5C58-1A45-4ACB57E5319C}"/>
              </a:ext>
            </a:extLst>
          </p:cNvPr>
          <p:cNvSpPr/>
          <p:nvPr/>
        </p:nvSpPr>
        <p:spPr>
          <a:xfrm>
            <a:off x="2225189" y="27807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34" name="Oval 33">
            <a:extLst>
              <a:ext uri="{FF2B5EF4-FFF2-40B4-BE49-F238E27FC236}">
                <a16:creationId xmlns:a16="http://schemas.microsoft.com/office/drawing/2014/main" id="{82D3CDD0-DD54-0132-9A3E-209EF4E33B38}"/>
              </a:ext>
            </a:extLst>
          </p:cNvPr>
          <p:cNvSpPr/>
          <p:nvPr/>
        </p:nvSpPr>
        <p:spPr>
          <a:xfrm>
            <a:off x="4107780" y="17149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35" name="Oval 34">
            <a:extLst>
              <a:ext uri="{FF2B5EF4-FFF2-40B4-BE49-F238E27FC236}">
                <a16:creationId xmlns:a16="http://schemas.microsoft.com/office/drawing/2014/main" id="{875FAD85-AE1E-548E-0ECA-8E92C03F141F}"/>
              </a:ext>
            </a:extLst>
          </p:cNvPr>
          <p:cNvSpPr/>
          <p:nvPr/>
        </p:nvSpPr>
        <p:spPr>
          <a:xfrm>
            <a:off x="4144523" y="276973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36" name="Oval 35">
            <a:extLst>
              <a:ext uri="{FF2B5EF4-FFF2-40B4-BE49-F238E27FC236}">
                <a16:creationId xmlns:a16="http://schemas.microsoft.com/office/drawing/2014/main" id="{98EFABC0-70B9-A1A0-1152-343752EAB94C}"/>
              </a:ext>
            </a:extLst>
          </p:cNvPr>
          <p:cNvSpPr/>
          <p:nvPr/>
        </p:nvSpPr>
        <p:spPr>
          <a:xfrm>
            <a:off x="5758392" y="224641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37" name="Oval 36">
            <a:extLst>
              <a:ext uri="{FF2B5EF4-FFF2-40B4-BE49-F238E27FC236}">
                <a16:creationId xmlns:a16="http://schemas.microsoft.com/office/drawing/2014/main" id="{8F32838D-A31C-7B0E-0F1B-23FA2F706856}"/>
              </a:ext>
            </a:extLst>
          </p:cNvPr>
          <p:cNvSpPr/>
          <p:nvPr/>
        </p:nvSpPr>
        <p:spPr>
          <a:xfrm>
            <a:off x="7528005" y="278467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38" name="Oval 37">
            <a:extLst>
              <a:ext uri="{FF2B5EF4-FFF2-40B4-BE49-F238E27FC236}">
                <a16:creationId xmlns:a16="http://schemas.microsoft.com/office/drawing/2014/main" id="{B3E270A4-A3B5-FA07-F9AC-BC3434CD1172}"/>
              </a:ext>
            </a:extLst>
          </p:cNvPr>
          <p:cNvSpPr/>
          <p:nvPr/>
        </p:nvSpPr>
        <p:spPr>
          <a:xfrm>
            <a:off x="9362751" y="205004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40" name="TextBox 39">
            <a:extLst>
              <a:ext uri="{FF2B5EF4-FFF2-40B4-BE49-F238E27FC236}">
                <a16:creationId xmlns:a16="http://schemas.microsoft.com/office/drawing/2014/main" id="{EFBA9BC1-5E45-8CA9-DE53-EC2749A09713}"/>
              </a:ext>
            </a:extLst>
          </p:cNvPr>
          <p:cNvSpPr txBox="1"/>
          <p:nvPr/>
        </p:nvSpPr>
        <p:spPr>
          <a:xfrm>
            <a:off x="2947534" y="1526826"/>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41" name="TextBox 40">
            <a:extLst>
              <a:ext uri="{FF2B5EF4-FFF2-40B4-BE49-F238E27FC236}">
                <a16:creationId xmlns:a16="http://schemas.microsoft.com/office/drawing/2014/main" id="{9777611B-B997-1FAF-DD9D-18E5814D34B7}"/>
              </a:ext>
            </a:extLst>
          </p:cNvPr>
          <p:cNvSpPr txBox="1"/>
          <p:nvPr/>
        </p:nvSpPr>
        <p:spPr>
          <a:xfrm>
            <a:off x="4996739" y="1666663"/>
            <a:ext cx="914400" cy="523220"/>
          </a:xfrm>
          <a:prstGeom prst="rect">
            <a:avLst/>
          </a:prstGeom>
          <a:noFill/>
        </p:spPr>
        <p:txBody>
          <a:bodyPr wrap="square">
            <a:spAutoFit/>
          </a:bodyPr>
          <a:lstStyle/>
          <a:p>
            <a:r>
              <a:rPr lang="en-US" sz="2800" dirty="0"/>
              <a:t>[3,6]</a:t>
            </a:r>
          </a:p>
        </p:txBody>
      </p:sp>
      <p:sp>
        <p:nvSpPr>
          <p:cNvPr id="42" name="TextBox 41">
            <a:extLst>
              <a:ext uri="{FF2B5EF4-FFF2-40B4-BE49-F238E27FC236}">
                <a16:creationId xmlns:a16="http://schemas.microsoft.com/office/drawing/2014/main" id="{40508D38-2C7D-6644-ECC5-1711D3EB2AFA}"/>
              </a:ext>
            </a:extLst>
          </p:cNvPr>
          <p:cNvSpPr txBox="1"/>
          <p:nvPr/>
        </p:nvSpPr>
        <p:spPr>
          <a:xfrm>
            <a:off x="2947534" y="3019545"/>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43" name="TextBox 42">
            <a:extLst>
              <a:ext uri="{FF2B5EF4-FFF2-40B4-BE49-F238E27FC236}">
                <a16:creationId xmlns:a16="http://schemas.microsoft.com/office/drawing/2014/main" id="{9527D7BC-1B8D-5724-6801-27740F855B01}"/>
              </a:ext>
            </a:extLst>
          </p:cNvPr>
          <p:cNvSpPr txBox="1"/>
          <p:nvPr/>
        </p:nvSpPr>
        <p:spPr>
          <a:xfrm>
            <a:off x="4972844" y="2910323"/>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44" name="TextBox 43">
            <a:extLst>
              <a:ext uri="{FF2B5EF4-FFF2-40B4-BE49-F238E27FC236}">
                <a16:creationId xmlns:a16="http://schemas.microsoft.com/office/drawing/2014/main" id="{5ECEF272-3AF6-8EC6-7813-78A2FA1B1C88}"/>
              </a:ext>
            </a:extLst>
          </p:cNvPr>
          <p:cNvSpPr txBox="1"/>
          <p:nvPr/>
        </p:nvSpPr>
        <p:spPr>
          <a:xfrm>
            <a:off x="6947112" y="1990247"/>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45" name="TextBox 44">
            <a:extLst>
              <a:ext uri="{FF2B5EF4-FFF2-40B4-BE49-F238E27FC236}">
                <a16:creationId xmlns:a16="http://schemas.microsoft.com/office/drawing/2014/main" id="{B2098CA7-4325-53D2-E279-5F1C0A8FEB28}"/>
              </a:ext>
            </a:extLst>
          </p:cNvPr>
          <p:cNvSpPr txBox="1"/>
          <p:nvPr/>
        </p:nvSpPr>
        <p:spPr>
          <a:xfrm>
            <a:off x="6168298" y="2895576"/>
            <a:ext cx="1100221" cy="523220"/>
          </a:xfrm>
          <a:prstGeom prst="rect">
            <a:avLst/>
          </a:prstGeom>
          <a:noFill/>
        </p:spPr>
        <p:txBody>
          <a:bodyPr wrap="square">
            <a:spAutoFit/>
          </a:bodyPr>
          <a:lstStyle/>
          <a:p>
            <a:r>
              <a:rPr lang="en-US" sz="2800" dirty="0"/>
              <a:t>[9,10]</a:t>
            </a:r>
          </a:p>
        </p:txBody>
      </p:sp>
      <p:sp>
        <p:nvSpPr>
          <p:cNvPr id="46" name="TextBox 45">
            <a:extLst>
              <a:ext uri="{FF2B5EF4-FFF2-40B4-BE49-F238E27FC236}">
                <a16:creationId xmlns:a16="http://schemas.microsoft.com/office/drawing/2014/main" id="{C8A01B64-15F5-56D3-A82F-2293FC720DEF}"/>
              </a:ext>
            </a:extLst>
          </p:cNvPr>
          <p:cNvSpPr txBox="1"/>
          <p:nvPr/>
        </p:nvSpPr>
        <p:spPr>
          <a:xfrm>
            <a:off x="8615115" y="2776481"/>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47" name="Straight Arrow Connector 46">
            <a:extLst>
              <a:ext uri="{FF2B5EF4-FFF2-40B4-BE49-F238E27FC236}">
                <a16:creationId xmlns:a16="http://schemas.microsoft.com/office/drawing/2014/main" id="{7992A065-2AC4-56FA-DEF2-CED4B6710AE9}"/>
              </a:ext>
            </a:extLst>
          </p:cNvPr>
          <p:cNvCxnSpPr>
            <a:stCxn id="32" idx="6"/>
            <a:endCxn id="34" idx="2"/>
          </p:cNvCxnSpPr>
          <p:nvPr/>
        </p:nvCxnSpPr>
        <p:spPr>
          <a:xfrm flipV="1">
            <a:off x="2825961" y="2012093"/>
            <a:ext cx="1281819" cy="374"/>
          </a:xfrm>
          <a:prstGeom prst="straightConnector1">
            <a:avLst/>
          </a:prstGeom>
          <a:ln w="349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5A22448-EFE2-2838-E6B8-37229CDF7BF9}"/>
              </a:ext>
            </a:extLst>
          </p:cNvPr>
          <p:cNvCxnSpPr>
            <a:cxnSpLocks/>
            <a:stCxn id="33" idx="6"/>
            <a:endCxn id="35" idx="2"/>
          </p:cNvCxnSpPr>
          <p:nvPr/>
        </p:nvCxnSpPr>
        <p:spPr>
          <a:xfrm flipV="1">
            <a:off x="2819549" y="3066918"/>
            <a:ext cx="1324974" cy="1103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7361D8-E475-0439-C4E9-29C86680F5D8}"/>
              </a:ext>
            </a:extLst>
          </p:cNvPr>
          <p:cNvCxnSpPr>
            <a:cxnSpLocks/>
            <a:stCxn id="35" idx="6"/>
            <a:endCxn id="36" idx="3"/>
          </p:cNvCxnSpPr>
          <p:nvPr/>
        </p:nvCxnSpPr>
        <p:spPr>
          <a:xfrm flipV="1">
            <a:off x="4738883" y="2753728"/>
            <a:ext cx="1106551" cy="31319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B5CAD43C-75E8-F78A-23ED-FE1C47EFB31A}"/>
              </a:ext>
            </a:extLst>
          </p:cNvPr>
          <p:cNvCxnSpPr>
            <a:cxnSpLocks/>
            <a:stCxn id="34" idx="6"/>
            <a:endCxn id="36" idx="1"/>
          </p:cNvCxnSpPr>
          <p:nvPr/>
        </p:nvCxnSpPr>
        <p:spPr>
          <a:xfrm>
            <a:off x="4702140" y="2012093"/>
            <a:ext cx="1143294" cy="3213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1A92B-33B4-5C2A-D7D8-1FD7AFA2BC7A}"/>
              </a:ext>
            </a:extLst>
          </p:cNvPr>
          <p:cNvCxnSpPr>
            <a:cxnSpLocks/>
            <a:stCxn id="36" idx="5"/>
            <a:endCxn id="37" idx="2"/>
          </p:cNvCxnSpPr>
          <p:nvPr/>
        </p:nvCxnSpPr>
        <p:spPr>
          <a:xfrm>
            <a:off x="6265710" y="2753728"/>
            <a:ext cx="1262295" cy="3281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6AB93C6-C27B-CEE4-76FA-3A80100899D1}"/>
              </a:ext>
            </a:extLst>
          </p:cNvPr>
          <p:cNvCxnSpPr>
            <a:cxnSpLocks/>
            <a:stCxn id="36" idx="6"/>
            <a:endCxn id="38" idx="2"/>
          </p:cNvCxnSpPr>
          <p:nvPr/>
        </p:nvCxnSpPr>
        <p:spPr>
          <a:xfrm flipV="1">
            <a:off x="6352752" y="2347226"/>
            <a:ext cx="3009999" cy="1963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BA78F6B-32FC-19B4-22EF-A7A4D6ACEC82}"/>
              </a:ext>
            </a:extLst>
          </p:cNvPr>
          <p:cNvCxnSpPr>
            <a:cxnSpLocks/>
            <a:stCxn id="37" idx="6"/>
            <a:endCxn id="38" idx="3"/>
          </p:cNvCxnSpPr>
          <p:nvPr/>
        </p:nvCxnSpPr>
        <p:spPr>
          <a:xfrm flipV="1">
            <a:off x="8122365" y="2557364"/>
            <a:ext cx="1327428" cy="52449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4" name="TextBox 113">
            <a:extLst>
              <a:ext uri="{FF2B5EF4-FFF2-40B4-BE49-F238E27FC236}">
                <a16:creationId xmlns:a16="http://schemas.microsoft.com/office/drawing/2014/main" id="{299619FB-F77F-A2A8-804C-2D69B951B307}"/>
              </a:ext>
            </a:extLst>
          </p:cNvPr>
          <p:cNvSpPr txBox="1"/>
          <p:nvPr/>
        </p:nvSpPr>
        <p:spPr>
          <a:xfrm>
            <a:off x="5878693" y="4636752"/>
            <a:ext cx="1366938" cy="523220"/>
          </a:xfrm>
          <a:prstGeom prst="rect">
            <a:avLst/>
          </a:prstGeom>
          <a:noFill/>
        </p:spPr>
        <p:txBody>
          <a:bodyPr wrap="square">
            <a:spAutoFit/>
          </a:bodyPr>
          <a:lstStyle/>
          <a:p>
            <a:pPr algn="r"/>
            <a:r>
              <a:rPr lang="en-US" sz="2800" dirty="0"/>
              <a:t>s. time:</a:t>
            </a:r>
          </a:p>
        </p:txBody>
      </p:sp>
      <p:graphicFrame>
        <p:nvGraphicFramePr>
          <p:cNvPr id="115" name="Table 114">
            <a:extLst>
              <a:ext uri="{FF2B5EF4-FFF2-40B4-BE49-F238E27FC236}">
                <a16:creationId xmlns:a16="http://schemas.microsoft.com/office/drawing/2014/main" id="{AA83B2FE-676D-ADD4-E0EC-221B86FFE8D9}"/>
              </a:ext>
            </a:extLst>
          </p:cNvPr>
          <p:cNvGraphicFramePr>
            <a:graphicFrameLocks noGrp="1"/>
          </p:cNvGraphicFramePr>
          <p:nvPr/>
        </p:nvGraphicFramePr>
        <p:xfrm>
          <a:off x="7245364" y="468500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116" name="TextBox 115">
            <a:extLst>
              <a:ext uri="{FF2B5EF4-FFF2-40B4-BE49-F238E27FC236}">
                <a16:creationId xmlns:a16="http://schemas.microsoft.com/office/drawing/2014/main" id="{F63603D8-6577-F82E-CE3E-279F2E8D8A3A}"/>
              </a:ext>
            </a:extLst>
          </p:cNvPr>
          <p:cNvSpPr txBox="1"/>
          <p:nvPr/>
        </p:nvSpPr>
        <p:spPr>
          <a:xfrm>
            <a:off x="5894902" y="5353570"/>
            <a:ext cx="1366938" cy="523220"/>
          </a:xfrm>
          <a:prstGeom prst="rect">
            <a:avLst/>
          </a:prstGeom>
          <a:noFill/>
        </p:spPr>
        <p:txBody>
          <a:bodyPr wrap="square">
            <a:spAutoFit/>
          </a:bodyPr>
          <a:lstStyle/>
          <a:p>
            <a:pPr algn="r"/>
            <a:r>
              <a:rPr lang="en-US" sz="2800" dirty="0"/>
              <a:t>e. time:</a:t>
            </a:r>
          </a:p>
        </p:txBody>
      </p:sp>
      <p:graphicFrame>
        <p:nvGraphicFramePr>
          <p:cNvPr id="117" name="Table 116">
            <a:extLst>
              <a:ext uri="{FF2B5EF4-FFF2-40B4-BE49-F238E27FC236}">
                <a16:creationId xmlns:a16="http://schemas.microsoft.com/office/drawing/2014/main" id="{329F0AA8-9FC4-E169-1EA9-73A38FFE5EF0}"/>
              </a:ext>
            </a:extLst>
          </p:cNvPr>
          <p:cNvGraphicFramePr>
            <a:graphicFrameLocks noGrp="1"/>
          </p:cNvGraphicFramePr>
          <p:nvPr/>
        </p:nvGraphicFramePr>
        <p:xfrm>
          <a:off x="7262107"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5" name="TextBox 4">
            <a:extLst>
              <a:ext uri="{FF2B5EF4-FFF2-40B4-BE49-F238E27FC236}">
                <a16:creationId xmlns:a16="http://schemas.microsoft.com/office/drawing/2014/main" id="{B842143E-9F84-8B59-F3F9-9874BFE97103}"/>
              </a:ext>
            </a:extLst>
          </p:cNvPr>
          <p:cNvSpPr txBox="1"/>
          <p:nvPr/>
        </p:nvSpPr>
        <p:spPr>
          <a:xfrm>
            <a:off x="130724" y="3386112"/>
            <a:ext cx="2104012" cy="1015663"/>
          </a:xfrm>
          <a:prstGeom prst="rect">
            <a:avLst/>
          </a:prstGeom>
          <a:noFill/>
        </p:spPr>
        <p:txBody>
          <a:bodyPr wrap="square" rtlCol="0">
            <a:spAutoFit/>
          </a:bodyPr>
          <a:lstStyle/>
          <a:p>
            <a:pPr algn="ctr"/>
            <a:r>
              <a:rPr lang="en-US" sz="2000" i="1" dirty="0">
                <a:solidFill>
                  <a:srgbClr val="FF0000"/>
                </a:solidFill>
                <a:latin typeface="Calibri" panose="020F0502020204030204" pitchFamily="34" charset="0"/>
                <a:cs typeface="Calibri" panose="020F0502020204030204" pitchFamily="34" charset="0"/>
              </a:rPr>
              <a:t>position where</a:t>
            </a:r>
          </a:p>
          <a:p>
            <a:pPr algn="ctr"/>
            <a:r>
              <a:rPr lang="en-US" sz="2000" i="1" dirty="0" err="1">
                <a:solidFill>
                  <a:srgbClr val="FF0000"/>
                </a:solidFill>
                <a:latin typeface="Calibri" panose="020F0502020204030204" pitchFamily="34" charset="0"/>
                <a:cs typeface="Calibri" panose="020F0502020204030204" pitchFamily="34" charset="0"/>
              </a:rPr>
              <a:t>nbors</a:t>
            </a:r>
            <a:r>
              <a:rPr lang="en-US" sz="2000" i="1" dirty="0">
                <a:solidFill>
                  <a:srgbClr val="FF0000"/>
                </a:solidFill>
                <a:latin typeface="Calibri" panose="020F0502020204030204" pitchFamily="34" charset="0"/>
                <a:cs typeface="Calibri" panose="020F0502020204030204" pitchFamily="34" charset="0"/>
              </a:rPr>
              <a:t> start in the other arrays</a:t>
            </a:r>
          </a:p>
        </p:txBody>
      </p:sp>
      <p:cxnSp>
        <p:nvCxnSpPr>
          <p:cNvPr id="7" name="Straight Arrow Connector 6">
            <a:extLst>
              <a:ext uri="{FF2B5EF4-FFF2-40B4-BE49-F238E27FC236}">
                <a16:creationId xmlns:a16="http://schemas.microsoft.com/office/drawing/2014/main" id="{B2C49BB1-EB02-2F41-663F-94AEAB51D18E}"/>
              </a:ext>
            </a:extLst>
          </p:cNvPr>
          <p:cNvCxnSpPr>
            <a:cxnSpLocks/>
            <a:stCxn id="5" idx="2"/>
            <a:endCxn id="208" idx="0"/>
          </p:cNvCxnSpPr>
          <p:nvPr/>
        </p:nvCxnSpPr>
        <p:spPr>
          <a:xfrm>
            <a:off x="1182730" y="4401775"/>
            <a:ext cx="184138" cy="2408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343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Compressed Sparse Row (T-CSR)</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78</a:t>
            </a:fld>
            <a:endParaRPr lang="en-US" dirty="0"/>
          </a:p>
        </p:txBody>
      </p:sp>
      <p:sp>
        <p:nvSpPr>
          <p:cNvPr id="121" name="TextBox 120">
            <a:extLst>
              <a:ext uri="{FF2B5EF4-FFF2-40B4-BE49-F238E27FC236}">
                <a16:creationId xmlns:a16="http://schemas.microsoft.com/office/drawing/2014/main" id="{71BC6D63-B920-BCD5-AE4C-8982B4923C8C}"/>
              </a:ext>
            </a:extLst>
          </p:cNvPr>
          <p:cNvSpPr txBox="1"/>
          <p:nvPr/>
        </p:nvSpPr>
        <p:spPr>
          <a:xfrm>
            <a:off x="2694013" y="4989871"/>
            <a:ext cx="414852" cy="492443"/>
          </a:xfrm>
          <a:prstGeom prst="rect">
            <a:avLst/>
          </a:prstGeom>
          <a:noFill/>
        </p:spPr>
        <p:txBody>
          <a:bodyPr wrap="square">
            <a:spAutoFit/>
          </a:bodyPr>
          <a:lstStyle/>
          <a:p>
            <a:r>
              <a:rPr lang="en-US" sz="2600" dirty="0"/>
              <a:t>      </a:t>
            </a:r>
          </a:p>
        </p:txBody>
      </p:sp>
      <p:graphicFrame>
        <p:nvGraphicFramePr>
          <p:cNvPr id="207" name="Table 206">
            <a:extLst>
              <a:ext uri="{FF2B5EF4-FFF2-40B4-BE49-F238E27FC236}">
                <a16:creationId xmlns:a16="http://schemas.microsoft.com/office/drawing/2014/main" id="{73832763-AE08-FBD2-3B3D-FE5EAF9365C5}"/>
              </a:ext>
            </a:extLst>
          </p:cNvPr>
          <p:cNvGraphicFramePr>
            <a:graphicFrameLocks noGrp="1"/>
          </p:cNvGraphicFramePr>
          <p:nvPr>
            <p:extLst>
              <p:ext uri="{D42A27DB-BD31-4B8C-83A1-F6EECF244321}">
                <p14:modId xmlns:p14="http://schemas.microsoft.com/office/powerpoint/2010/main" val="2204616391"/>
              </p:ext>
            </p:extLst>
          </p:nvPr>
        </p:nvGraphicFramePr>
        <p:xfrm>
          <a:off x="2053560" y="470607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b="1" dirty="0">
                          <a:solidFill>
                            <a:srgbClr val="FF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208" name="TextBox 207">
            <a:extLst>
              <a:ext uri="{FF2B5EF4-FFF2-40B4-BE49-F238E27FC236}">
                <a16:creationId xmlns:a16="http://schemas.microsoft.com/office/drawing/2014/main" id="{754CCD9D-A06F-9449-D3D2-E0D8F785C740}"/>
              </a:ext>
            </a:extLst>
          </p:cNvPr>
          <p:cNvSpPr txBox="1"/>
          <p:nvPr/>
        </p:nvSpPr>
        <p:spPr>
          <a:xfrm>
            <a:off x="683399" y="4642582"/>
            <a:ext cx="1366938" cy="523220"/>
          </a:xfrm>
          <a:prstGeom prst="rect">
            <a:avLst/>
          </a:prstGeom>
          <a:noFill/>
        </p:spPr>
        <p:txBody>
          <a:bodyPr wrap="square">
            <a:spAutoFit/>
          </a:bodyPr>
          <a:lstStyle/>
          <a:p>
            <a:pPr algn="r"/>
            <a:r>
              <a:rPr lang="en-US" sz="2800" dirty="0"/>
              <a:t>offsets:</a:t>
            </a:r>
          </a:p>
        </p:txBody>
      </p:sp>
      <p:sp>
        <p:nvSpPr>
          <p:cNvPr id="216" name="TextBox 215">
            <a:extLst>
              <a:ext uri="{FF2B5EF4-FFF2-40B4-BE49-F238E27FC236}">
                <a16:creationId xmlns:a16="http://schemas.microsoft.com/office/drawing/2014/main" id="{7CE73B3A-0057-ED81-9F77-4B71513532AB}"/>
              </a:ext>
            </a:extLst>
          </p:cNvPr>
          <p:cNvSpPr txBox="1"/>
          <p:nvPr/>
        </p:nvSpPr>
        <p:spPr>
          <a:xfrm>
            <a:off x="2157458" y="4224458"/>
            <a:ext cx="3292565" cy="523220"/>
          </a:xfrm>
          <a:prstGeom prst="rect">
            <a:avLst/>
          </a:prstGeom>
          <a:noFill/>
        </p:spPr>
        <p:txBody>
          <a:bodyPr wrap="square">
            <a:spAutoFit/>
          </a:bodyPr>
          <a:lstStyle/>
          <a:p>
            <a:r>
              <a:rPr lang="en-US" sz="2800" dirty="0"/>
              <a:t>a   b    c    d    e    f    g  </a:t>
            </a:r>
          </a:p>
        </p:txBody>
      </p:sp>
      <p:sp>
        <p:nvSpPr>
          <p:cNvPr id="28" name="TextBox 27">
            <a:extLst>
              <a:ext uri="{FF2B5EF4-FFF2-40B4-BE49-F238E27FC236}">
                <a16:creationId xmlns:a16="http://schemas.microsoft.com/office/drawing/2014/main" id="{80690ACC-F4FE-E608-B428-857E175925FC}"/>
              </a:ext>
            </a:extLst>
          </p:cNvPr>
          <p:cNvSpPr txBox="1"/>
          <p:nvPr/>
        </p:nvSpPr>
        <p:spPr>
          <a:xfrm>
            <a:off x="535459" y="5353570"/>
            <a:ext cx="1514878" cy="523220"/>
          </a:xfrm>
          <a:prstGeom prst="rect">
            <a:avLst/>
          </a:prstGeom>
          <a:noFill/>
        </p:spPr>
        <p:txBody>
          <a:bodyPr wrap="square">
            <a:spAutoFit/>
          </a:bodyPr>
          <a:lstStyle/>
          <a:p>
            <a:pPr algn="r"/>
            <a:r>
              <a:rPr lang="en-US" sz="2800" dirty="0" err="1"/>
              <a:t>dest</a:t>
            </a:r>
            <a:r>
              <a:rPr lang="en-US" sz="2800" dirty="0"/>
              <a:t>. id:</a:t>
            </a:r>
          </a:p>
        </p:txBody>
      </p:sp>
      <p:graphicFrame>
        <p:nvGraphicFramePr>
          <p:cNvPr id="29" name="Table 28">
            <a:extLst>
              <a:ext uri="{FF2B5EF4-FFF2-40B4-BE49-F238E27FC236}">
                <a16:creationId xmlns:a16="http://schemas.microsoft.com/office/drawing/2014/main" id="{DAE3F185-89FF-18F9-1DD5-C7C2D60A340E}"/>
              </a:ext>
            </a:extLst>
          </p:cNvPr>
          <p:cNvGraphicFramePr>
            <a:graphicFrameLocks noGrp="1"/>
          </p:cNvGraphicFramePr>
          <p:nvPr>
            <p:extLst>
              <p:ext uri="{D42A27DB-BD31-4B8C-83A1-F6EECF244321}">
                <p14:modId xmlns:p14="http://schemas.microsoft.com/office/powerpoint/2010/main" val="747071694"/>
              </p:ext>
            </p:extLst>
          </p:nvPr>
        </p:nvGraphicFramePr>
        <p:xfrm>
          <a:off x="2056749"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32" name="Oval 31">
            <a:extLst>
              <a:ext uri="{FF2B5EF4-FFF2-40B4-BE49-F238E27FC236}">
                <a16:creationId xmlns:a16="http://schemas.microsoft.com/office/drawing/2014/main" id="{D754D92A-8878-ED80-A4F1-C9805E7AEF64}"/>
              </a:ext>
            </a:extLst>
          </p:cNvPr>
          <p:cNvSpPr/>
          <p:nvPr/>
        </p:nvSpPr>
        <p:spPr>
          <a:xfrm>
            <a:off x="2231601" y="1715287"/>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33" name="Oval 32">
            <a:extLst>
              <a:ext uri="{FF2B5EF4-FFF2-40B4-BE49-F238E27FC236}">
                <a16:creationId xmlns:a16="http://schemas.microsoft.com/office/drawing/2014/main" id="{E76AB577-D8AE-5C58-1A45-4ACB57E5319C}"/>
              </a:ext>
            </a:extLst>
          </p:cNvPr>
          <p:cNvSpPr/>
          <p:nvPr/>
        </p:nvSpPr>
        <p:spPr>
          <a:xfrm>
            <a:off x="2225189" y="27807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34" name="Oval 33">
            <a:extLst>
              <a:ext uri="{FF2B5EF4-FFF2-40B4-BE49-F238E27FC236}">
                <a16:creationId xmlns:a16="http://schemas.microsoft.com/office/drawing/2014/main" id="{82D3CDD0-DD54-0132-9A3E-209EF4E33B38}"/>
              </a:ext>
            </a:extLst>
          </p:cNvPr>
          <p:cNvSpPr/>
          <p:nvPr/>
        </p:nvSpPr>
        <p:spPr>
          <a:xfrm>
            <a:off x="4107780" y="1714913"/>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35" name="Oval 34">
            <a:extLst>
              <a:ext uri="{FF2B5EF4-FFF2-40B4-BE49-F238E27FC236}">
                <a16:creationId xmlns:a16="http://schemas.microsoft.com/office/drawing/2014/main" id="{875FAD85-AE1E-548E-0ECA-8E92C03F141F}"/>
              </a:ext>
            </a:extLst>
          </p:cNvPr>
          <p:cNvSpPr/>
          <p:nvPr/>
        </p:nvSpPr>
        <p:spPr>
          <a:xfrm>
            <a:off x="4144523" y="276973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36" name="Oval 35">
            <a:extLst>
              <a:ext uri="{FF2B5EF4-FFF2-40B4-BE49-F238E27FC236}">
                <a16:creationId xmlns:a16="http://schemas.microsoft.com/office/drawing/2014/main" id="{98EFABC0-70B9-A1A0-1152-343752EAB94C}"/>
              </a:ext>
            </a:extLst>
          </p:cNvPr>
          <p:cNvSpPr/>
          <p:nvPr/>
        </p:nvSpPr>
        <p:spPr>
          <a:xfrm>
            <a:off x="5758392" y="224641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37" name="Oval 36">
            <a:extLst>
              <a:ext uri="{FF2B5EF4-FFF2-40B4-BE49-F238E27FC236}">
                <a16:creationId xmlns:a16="http://schemas.microsoft.com/office/drawing/2014/main" id="{8F32838D-A31C-7B0E-0F1B-23FA2F706856}"/>
              </a:ext>
            </a:extLst>
          </p:cNvPr>
          <p:cNvSpPr/>
          <p:nvPr/>
        </p:nvSpPr>
        <p:spPr>
          <a:xfrm>
            <a:off x="7528005" y="278467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38" name="Oval 37">
            <a:extLst>
              <a:ext uri="{FF2B5EF4-FFF2-40B4-BE49-F238E27FC236}">
                <a16:creationId xmlns:a16="http://schemas.microsoft.com/office/drawing/2014/main" id="{B3E270A4-A3B5-FA07-F9AC-BC3434CD1172}"/>
              </a:ext>
            </a:extLst>
          </p:cNvPr>
          <p:cNvSpPr/>
          <p:nvPr/>
        </p:nvSpPr>
        <p:spPr>
          <a:xfrm>
            <a:off x="9362751" y="205004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40" name="TextBox 39">
            <a:extLst>
              <a:ext uri="{FF2B5EF4-FFF2-40B4-BE49-F238E27FC236}">
                <a16:creationId xmlns:a16="http://schemas.microsoft.com/office/drawing/2014/main" id="{EFBA9BC1-5E45-8CA9-DE53-EC2749A09713}"/>
              </a:ext>
            </a:extLst>
          </p:cNvPr>
          <p:cNvSpPr txBox="1"/>
          <p:nvPr/>
        </p:nvSpPr>
        <p:spPr>
          <a:xfrm>
            <a:off x="2947534" y="1526826"/>
            <a:ext cx="914400" cy="523220"/>
          </a:xfrm>
          <a:prstGeom prst="rect">
            <a:avLst/>
          </a:prstGeom>
          <a:noFill/>
        </p:spPr>
        <p:txBody>
          <a:bodyPr wrap="square">
            <a:spAutoFit/>
          </a:bodyPr>
          <a:lstStyle/>
          <a:p>
            <a:r>
              <a:rPr lang="en-US" sz="2800" dirty="0">
                <a:solidFill>
                  <a:schemeClr val="tx1"/>
                </a:solidFill>
              </a:rPr>
              <a:t>[</a:t>
            </a:r>
            <a:r>
              <a:rPr lang="en-US" sz="2800" b="1" dirty="0">
                <a:solidFill>
                  <a:schemeClr val="accent6">
                    <a:lumMod val="60000"/>
                    <a:lumOff val="40000"/>
                  </a:schemeClr>
                </a:solidFill>
              </a:rPr>
              <a:t>1,2</a:t>
            </a:r>
            <a:r>
              <a:rPr lang="en-US" sz="2800" dirty="0">
                <a:solidFill>
                  <a:schemeClr val="tx1"/>
                </a:solidFill>
              </a:rPr>
              <a:t>]</a:t>
            </a:r>
            <a:endParaRPr lang="en-US" sz="2800" dirty="0"/>
          </a:p>
        </p:txBody>
      </p:sp>
      <p:sp>
        <p:nvSpPr>
          <p:cNvPr id="41" name="TextBox 40">
            <a:extLst>
              <a:ext uri="{FF2B5EF4-FFF2-40B4-BE49-F238E27FC236}">
                <a16:creationId xmlns:a16="http://schemas.microsoft.com/office/drawing/2014/main" id="{9777611B-B997-1FAF-DD9D-18E5814D34B7}"/>
              </a:ext>
            </a:extLst>
          </p:cNvPr>
          <p:cNvSpPr txBox="1"/>
          <p:nvPr/>
        </p:nvSpPr>
        <p:spPr>
          <a:xfrm>
            <a:off x="4996739" y="1666663"/>
            <a:ext cx="914400" cy="523220"/>
          </a:xfrm>
          <a:prstGeom prst="rect">
            <a:avLst/>
          </a:prstGeom>
          <a:noFill/>
        </p:spPr>
        <p:txBody>
          <a:bodyPr wrap="square">
            <a:spAutoFit/>
          </a:bodyPr>
          <a:lstStyle/>
          <a:p>
            <a:r>
              <a:rPr lang="en-US" sz="2800" dirty="0"/>
              <a:t>[3,6]</a:t>
            </a:r>
          </a:p>
        </p:txBody>
      </p:sp>
      <p:sp>
        <p:nvSpPr>
          <p:cNvPr id="42" name="TextBox 41">
            <a:extLst>
              <a:ext uri="{FF2B5EF4-FFF2-40B4-BE49-F238E27FC236}">
                <a16:creationId xmlns:a16="http://schemas.microsoft.com/office/drawing/2014/main" id="{40508D38-2C7D-6644-ECC5-1711D3EB2AFA}"/>
              </a:ext>
            </a:extLst>
          </p:cNvPr>
          <p:cNvSpPr txBox="1"/>
          <p:nvPr/>
        </p:nvSpPr>
        <p:spPr>
          <a:xfrm>
            <a:off x="2947534" y="3019545"/>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43" name="TextBox 42">
            <a:extLst>
              <a:ext uri="{FF2B5EF4-FFF2-40B4-BE49-F238E27FC236}">
                <a16:creationId xmlns:a16="http://schemas.microsoft.com/office/drawing/2014/main" id="{9527D7BC-1B8D-5724-6801-27740F855B01}"/>
              </a:ext>
            </a:extLst>
          </p:cNvPr>
          <p:cNvSpPr txBox="1"/>
          <p:nvPr/>
        </p:nvSpPr>
        <p:spPr>
          <a:xfrm>
            <a:off x="4972844" y="2910323"/>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44" name="TextBox 43">
            <a:extLst>
              <a:ext uri="{FF2B5EF4-FFF2-40B4-BE49-F238E27FC236}">
                <a16:creationId xmlns:a16="http://schemas.microsoft.com/office/drawing/2014/main" id="{5ECEF272-3AF6-8EC6-7813-78A2FA1B1C88}"/>
              </a:ext>
            </a:extLst>
          </p:cNvPr>
          <p:cNvSpPr txBox="1"/>
          <p:nvPr/>
        </p:nvSpPr>
        <p:spPr>
          <a:xfrm>
            <a:off x="6947112" y="1990247"/>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45" name="TextBox 44">
            <a:extLst>
              <a:ext uri="{FF2B5EF4-FFF2-40B4-BE49-F238E27FC236}">
                <a16:creationId xmlns:a16="http://schemas.microsoft.com/office/drawing/2014/main" id="{B2098CA7-4325-53D2-E279-5F1C0A8FEB28}"/>
              </a:ext>
            </a:extLst>
          </p:cNvPr>
          <p:cNvSpPr txBox="1"/>
          <p:nvPr/>
        </p:nvSpPr>
        <p:spPr>
          <a:xfrm>
            <a:off x="6168298" y="2895576"/>
            <a:ext cx="1100221" cy="523220"/>
          </a:xfrm>
          <a:prstGeom prst="rect">
            <a:avLst/>
          </a:prstGeom>
          <a:noFill/>
        </p:spPr>
        <p:txBody>
          <a:bodyPr wrap="square">
            <a:spAutoFit/>
          </a:bodyPr>
          <a:lstStyle/>
          <a:p>
            <a:r>
              <a:rPr lang="en-US" sz="2800" dirty="0"/>
              <a:t>[9,10]</a:t>
            </a:r>
          </a:p>
        </p:txBody>
      </p:sp>
      <p:sp>
        <p:nvSpPr>
          <p:cNvPr id="46" name="TextBox 45">
            <a:extLst>
              <a:ext uri="{FF2B5EF4-FFF2-40B4-BE49-F238E27FC236}">
                <a16:creationId xmlns:a16="http://schemas.microsoft.com/office/drawing/2014/main" id="{C8A01B64-15F5-56D3-A82F-2293FC720DEF}"/>
              </a:ext>
            </a:extLst>
          </p:cNvPr>
          <p:cNvSpPr txBox="1"/>
          <p:nvPr/>
        </p:nvSpPr>
        <p:spPr>
          <a:xfrm>
            <a:off x="8615115" y="2776481"/>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47" name="Straight Arrow Connector 46">
            <a:extLst>
              <a:ext uri="{FF2B5EF4-FFF2-40B4-BE49-F238E27FC236}">
                <a16:creationId xmlns:a16="http://schemas.microsoft.com/office/drawing/2014/main" id="{7992A065-2AC4-56FA-DEF2-CED4B6710AE9}"/>
              </a:ext>
            </a:extLst>
          </p:cNvPr>
          <p:cNvCxnSpPr>
            <a:stCxn id="32" idx="6"/>
            <a:endCxn id="34" idx="2"/>
          </p:cNvCxnSpPr>
          <p:nvPr/>
        </p:nvCxnSpPr>
        <p:spPr>
          <a:xfrm flipV="1">
            <a:off x="2825961" y="2012093"/>
            <a:ext cx="1281819" cy="374"/>
          </a:xfrm>
          <a:prstGeom prst="straightConnector1">
            <a:avLst/>
          </a:prstGeom>
          <a:ln w="34925">
            <a:solidFill>
              <a:schemeClr val="accent6">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5A22448-EFE2-2838-E6B8-37229CDF7BF9}"/>
              </a:ext>
            </a:extLst>
          </p:cNvPr>
          <p:cNvCxnSpPr>
            <a:cxnSpLocks/>
            <a:stCxn id="33" idx="6"/>
            <a:endCxn id="35" idx="2"/>
          </p:cNvCxnSpPr>
          <p:nvPr/>
        </p:nvCxnSpPr>
        <p:spPr>
          <a:xfrm flipV="1">
            <a:off x="2819549" y="3066918"/>
            <a:ext cx="1324974" cy="1103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7361D8-E475-0439-C4E9-29C86680F5D8}"/>
              </a:ext>
            </a:extLst>
          </p:cNvPr>
          <p:cNvCxnSpPr>
            <a:cxnSpLocks/>
            <a:stCxn id="35" idx="6"/>
            <a:endCxn id="36" idx="3"/>
          </p:cNvCxnSpPr>
          <p:nvPr/>
        </p:nvCxnSpPr>
        <p:spPr>
          <a:xfrm flipV="1">
            <a:off x="4738883" y="2753728"/>
            <a:ext cx="1106551" cy="31319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B5CAD43C-75E8-F78A-23ED-FE1C47EFB31A}"/>
              </a:ext>
            </a:extLst>
          </p:cNvPr>
          <p:cNvCxnSpPr>
            <a:cxnSpLocks/>
            <a:stCxn id="34" idx="6"/>
            <a:endCxn id="36" idx="1"/>
          </p:cNvCxnSpPr>
          <p:nvPr/>
        </p:nvCxnSpPr>
        <p:spPr>
          <a:xfrm>
            <a:off x="4702140" y="2012093"/>
            <a:ext cx="1143294" cy="3213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1A92B-33B4-5C2A-D7D8-1FD7AFA2BC7A}"/>
              </a:ext>
            </a:extLst>
          </p:cNvPr>
          <p:cNvCxnSpPr>
            <a:cxnSpLocks/>
            <a:stCxn id="36" idx="5"/>
            <a:endCxn id="37" idx="2"/>
          </p:cNvCxnSpPr>
          <p:nvPr/>
        </p:nvCxnSpPr>
        <p:spPr>
          <a:xfrm>
            <a:off x="6265710" y="2753728"/>
            <a:ext cx="1262295" cy="3281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6AB93C6-C27B-CEE4-76FA-3A80100899D1}"/>
              </a:ext>
            </a:extLst>
          </p:cNvPr>
          <p:cNvCxnSpPr>
            <a:cxnSpLocks/>
            <a:stCxn id="36" idx="6"/>
            <a:endCxn id="38" idx="2"/>
          </p:cNvCxnSpPr>
          <p:nvPr/>
        </p:nvCxnSpPr>
        <p:spPr>
          <a:xfrm flipV="1">
            <a:off x="6352752" y="2347226"/>
            <a:ext cx="3009999" cy="1963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BA78F6B-32FC-19B4-22EF-A7A4D6ACEC82}"/>
              </a:ext>
            </a:extLst>
          </p:cNvPr>
          <p:cNvCxnSpPr>
            <a:cxnSpLocks/>
            <a:stCxn id="37" idx="6"/>
            <a:endCxn id="38" idx="3"/>
          </p:cNvCxnSpPr>
          <p:nvPr/>
        </p:nvCxnSpPr>
        <p:spPr>
          <a:xfrm flipV="1">
            <a:off x="8122365" y="2557364"/>
            <a:ext cx="1327428" cy="52449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4" name="TextBox 113">
            <a:extLst>
              <a:ext uri="{FF2B5EF4-FFF2-40B4-BE49-F238E27FC236}">
                <a16:creationId xmlns:a16="http://schemas.microsoft.com/office/drawing/2014/main" id="{299619FB-F77F-A2A8-804C-2D69B951B307}"/>
              </a:ext>
            </a:extLst>
          </p:cNvPr>
          <p:cNvSpPr txBox="1"/>
          <p:nvPr/>
        </p:nvSpPr>
        <p:spPr>
          <a:xfrm>
            <a:off x="5878693" y="4636752"/>
            <a:ext cx="1366938" cy="523220"/>
          </a:xfrm>
          <a:prstGeom prst="rect">
            <a:avLst/>
          </a:prstGeom>
          <a:noFill/>
        </p:spPr>
        <p:txBody>
          <a:bodyPr wrap="square">
            <a:spAutoFit/>
          </a:bodyPr>
          <a:lstStyle/>
          <a:p>
            <a:pPr algn="r"/>
            <a:r>
              <a:rPr lang="en-US" sz="2800" dirty="0"/>
              <a:t>s. time:</a:t>
            </a:r>
          </a:p>
        </p:txBody>
      </p:sp>
      <p:graphicFrame>
        <p:nvGraphicFramePr>
          <p:cNvPr id="115" name="Table 114">
            <a:extLst>
              <a:ext uri="{FF2B5EF4-FFF2-40B4-BE49-F238E27FC236}">
                <a16:creationId xmlns:a16="http://schemas.microsoft.com/office/drawing/2014/main" id="{AA83B2FE-676D-ADD4-E0EC-221B86FFE8D9}"/>
              </a:ext>
            </a:extLst>
          </p:cNvPr>
          <p:cNvGraphicFramePr>
            <a:graphicFrameLocks noGrp="1"/>
          </p:cNvGraphicFramePr>
          <p:nvPr>
            <p:extLst>
              <p:ext uri="{D42A27DB-BD31-4B8C-83A1-F6EECF244321}">
                <p14:modId xmlns:p14="http://schemas.microsoft.com/office/powerpoint/2010/main" val="4217354526"/>
              </p:ext>
            </p:extLst>
          </p:nvPr>
        </p:nvGraphicFramePr>
        <p:xfrm>
          <a:off x="7245364" y="468500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116" name="TextBox 115">
            <a:extLst>
              <a:ext uri="{FF2B5EF4-FFF2-40B4-BE49-F238E27FC236}">
                <a16:creationId xmlns:a16="http://schemas.microsoft.com/office/drawing/2014/main" id="{F63603D8-6577-F82E-CE3E-279F2E8D8A3A}"/>
              </a:ext>
            </a:extLst>
          </p:cNvPr>
          <p:cNvSpPr txBox="1"/>
          <p:nvPr/>
        </p:nvSpPr>
        <p:spPr>
          <a:xfrm>
            <a:off x="5894902" y="5353570"/>
            <a:ext cx="1366938" cy="523220"/>
          </a:xfrm>
          <a:prstGeom prst="rect">
            <a:avLst/>
          </a:prstGeom>
          <a:noFill/>
        </p:spPr>
        <p:txBody>
          <a:bodyPr wrap="square">
            <a:spAutoFit/>
          </a:bodyPr>
          <a:lstStyle/>
          <a:p>
            <a:pPr algn="r"/>
            <a:r>
              <a:rPr lang="en-US" sz="2800" dirty="0"/>
              <a:t>e. time:</a:t>
            </a:r>
          </a:p>
        </p:txBody>
      </p:sp>
      <p:graphicFrame>
        <p:nvGraphicFramePr>
          <p:cNvPr id="117" name="Table 116">
            <a:extLst>
              <a:ext uri="{FF2B5EF4-FFF2-40B4-BE49-F238E27FC236}">
                <a16:creationId xmlns:a16="http://schemas.microsoft.com/office/drawing/2014/main" id="{329F0AA8-9FC4-E169-1EA9-73A38FFE5EF0}"/>
              </a:ext>
            </a:extLst>
          </p:cNvPr>
          <p:cNvGraphicFramePr>
            <a:graphicFrameLocks noGrp="1"/>
          </p:cNvGraphicFramePr>
          <p:nvPr>
            <p:extLst>
              <p:ext uri="{D42A27DB-BD31-4B8C-83A1-F6EECF244321}">
                <p14:modId xmlns:p14="http://schemas.microsoft.com/office/powerpoint/2010/main" val="2866836994"/>
              </p:ext>
            </p:extLst>
          </p:nvPr>
        </p:nvGraphicFramePr>
        <p:xfrm>
          <a:off x="7262107"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cxnSp>
        <p:nvCxnSpPr>
          <p:cNvPr id="14" name="Straight Arrow Connector 13">
            <a:extLst>
              <a:ext uri="{FF2B5EF4-FFF2-40B4-BE49-F238E27FC236}">
                <a16:creationId xmlns:a16="http://schemas.microsoft.com/office/drawing/2014/main" id="{4665922F-AE19-078C-1351-AB1D2C524084}"/>
              </a:ext>
            </a:extLst>
          </p:cNvPr>
          <p:cNvCxnSpPr>
            <a:cxnSpLocks/>
          </p:cNvCxnSpPr>
          <p:nvPr/>
        </p:nvCxnSpPr>
        <p:spPr>
          <a:xfrm flipV="1">
            <a:off x="7485437" y="5111722"/>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8B6B88-7BCC-7D56-3401-4A4687895DE7}"/>
              </a:ext>
            </a:extLst>
          </p:cNvPr>
          <p:cNvCxnSpPr>
            <a:cxnSpLocks/>
          </p:cNvCxnSpPr>
          <p:nvPr/>
        </p:nvCxnSpPr>
        <p:spPr>
          <a:xfrm flipV="1">
            <a:off x="2299718" y="5837267"/>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E5E1D4-91BE-1B4D-84C6-22F58F6C8139}"/>
              </a:ext>
            </a:extLst>
          </p:cNvPr>
          <p:cNvCxnSpPr>
            <a:cxnSpLocks/>
          </p:cNvCxnSpPr>
          <p:nvPr/>
        </p:nvCxnSpPr>
        <p:spPr>
          <a:xfrm flipV="1">
            <a:off x="7478560" y="5837267"/>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245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Compressed Sparse Row (T-CSR)</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79</a:t>
            </a:fld>
            <a:endParaRPr lang="en-US" dirty="0"/>
          </a:p>
        </p:txBody>
      </p:sp>
      <p:sp>
        <p:nvSpPr>
          <p:cNvPr id="121" name="TextBox 120">
            <a:extLst>
              <a:ext uri="{FF2B5EF4-FFF2-40B4-BE49-F238E27FC236}">
                <a16:creationId xmlns:a16="http://schemas.microsoft.com/office/drawing/2014/main" id="{71BC6D63-B920-BCD5-AE4C-8982B4923C8C}"/>
              </a:ext>
            </a:extLst>
          </p:cNvPr>
          <p:cNvSpPr txBox="1"/>
          <p:nvPr/>
        </p:nvSpPr>
        <p:spPr>
          <a:xfrm>
            <a:off x="2694013" y="4989871"/>
            <a:ext cx="414852" cy="492443"/>
          </a:xfrm>
          <a:prstGeom prst="rect">
            <a:avLst/>
          </a:prstGeom>
          <a:noFill/>
        </p:spPr>
        <p:txBody>
          <a:bodyPr wrap="square">
            <a:spAutoFit/>
          </a:bodyPr>
          <a:lstStyle/>
          <a:p>
            <a:r>
              <a:rPr lang="en-US" sz="2600" dirty="0"/>
              <a:t>      </a:t>
            </a:r>
          </a:p>
        </p:txBody>
      </p:sp>
      <p:graphicFrame>
        <p:nvGraphicFramePr>
          <p:cNvPr id="207" name="Table 206">
            <a:extLst>
              <a:ext uri="{FF2B5EF4-FFF2-40B4-BE49-F238E27FC236}">
                <a16:creationId xmlns:a16="http://schemas.microsoft.com/office/drawing/2014/main" id="{73832763-AE08-FBD2-3B3D-FE5EAF9365C5}"/>
              </a:ext>
            </a:extLst>
          </p:cNvPr>
          <p:cNvGraphicFramePr>
            <a:graphicFrameLocks noGrp="1"/>
          </p:cNvGraphicFramePr>
          <p:nvPr>
            <p:extLst>
              <p:ext uri="{D42A27DB-BD31-4B8C-83A1-F6EECF244321}">
                <p14:modId xmlns:p14="http://schemas.microsoft.com/office/powerpoint/2010/main" val="197049559"/>
              </p:ext>
            </p:extLst>
          </p:nvPr>
        </p:nvGraphicFramePr>
        <p:xfrm>
          <a:off x="2053560" y="470607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208" name="TextBox 207">
            <a:extLst>
              <a:ext uri="{FF2B5EF4-FFF2-40B4-BE49-F238E27FC236}">
                <a16:creationId xmlns:a16="http://schemas.microsoft.com/office/drawing/2014/main" id="{754CCD9D-A06F-9449-D3D2-E0D8F785C740}"/>
              </a:ext>
            </a:extLst>
          </p:cNvPr>
          <p:cNvSpPr txBox="1"/>
          <p:nvPr/>
        </p:nvSpPr>
        <p:spPr>
          <a:xfrm>
            <a:off x="683399" y="4642582"/>
            <a:ext cx="1366938" cy="523220"/>
          </a:xfrm>
          <a:prstGeom prst="rect">
            <a:avLst/>
          </a:prstGeom>
          <a:noFill/>
        </p:spPr>
        <p:txBody>
          <a:bodyPr wrap="square">
            <a:spAutoFit/>
          </a:bodyPr>
          <a:lstStyle/>
          <a:p>
            <a:pPr algn="r"/>
            <a:r>
              <a:rPr lang="en-US" sz="2800" dirty="0"/>
              <a:t>offsets:</a:t>
            </a:r>
          </a:p>
        </p:txBody>
      </p:sp>
      <p:sp>
        <p:nvSpPr>
          <p:cNvPr id="216" name="TextBox 215">
            <a:extLst>
              <a:ext uri="{FF2B5EF4-FFF2-40B4-BE49-F238E27FC236}">
                <a16:creationId xmlns:a16="http://schemas.microsoft.com/office/drawing/2014/main" id="{7CE73B3A-0057-ED81-9F77-4B71513532AB}"/>
              </a:ext>
            </a:extLst>
          </p:cNvPr>
          <p:cNvSpPr txBox="1"/>
          <p:nvPr/>
        </p:nvSpPr>
        <p:spPr>
          <a:xfrm>
            <a:off x="2157458" y="4224458"/>
            <a:ext cx="3292565" cy="523220"/>
          </a:xfrm>
          <a:prstGeom prst="rect">
            <a:avLst/>
          </a:prstGeom>
          <a:noFill/>
        </p:spPr>
        <p:txBody>
          <a:bodyPr wrap="square">
            <a:spAutoFit/>
          </a:bodyPr>
          <a:lstStyle/>
          <a:p>
            <a:r>
              <a:rPr lang="en-US" sz="2800" dirty="0"/>
              <a:t>a   b    c    d    e    f    g  </a:t>
            </a:r>
          </a:p>
        </p:txBody>
      </p:sp>
      <p:sp>
        <p:nvSpPr>
          <p:cNvPr id="28" name="TextBox 27">
            <a:extLst>
              <a:ext uri="{FF2B5EF4-FFF2-40B4-BE49-F238E27FC236}">
                <a16:creationId xmlns:a16="http://schemas.microsoft.com/office/drawing/2014/main" id="{80690ACC-F4FE-E608-B428-857E175925FC}"/>
              </a:ext>
            </a:extLst>
          </p:cNvPr>
          <p:cNvSpPr txBox="1"/>
          <p:nvPr/>
        </p:nvSpPr>
        <p:spPr>
          <a:xfrm>
            <a:off x="543697" y="5353570"/>
            <a:ext cx="1506640" cy="523220"/>
          </a:xfrm>
          <a:prstGeom prst="rect">
            <a:avLst/>
          </a:prstGeom>
          <a:noFill/>
        </p:spPr>
        <p:txBody>
          <a:bodyPr wrap="square">
            <a:spAutoFit/>
          </a:bodyPr>
          <a:lstStyle/>
          <a:p>
            <a:pPr algn="r"/>
            <a:r>
              <a:rPr lang="en-US" sz="2800" dirty="0" err="1"/>
              <a:t>dest</a:t>
            </a:r>
            <a:r>
              <a:rPr lang="en-US" sz="2800" dirty="0"/>
              <a:t>. id:</a:t>
            </a:r>
          </a:p>
        </p:txBody>
      </p:sp>
      <p:graphicFrame>
        <p:nvGraphicFramePr>
          <p:cNvPr id="29" name="Table 28">
            <a:extLst>
              <a:ext uri="{FF2B5EF4-FFF2-40B4-BE49-F238E27FC236}">
                <a16:creationId xmlns:a16="http://schemas.microsoft.com/office/drawing/2014/main" id="{DAE3F185-89FF-18F9-1DD5-C7C2D60A340E}"/>
              </a:ext>
            </a:extLst>
          </p:cNvPr>
          <p:cNvGraphicFramePr>
            <a:graphicFrameLocks noGrp="1"/>
          </p:cNvGraphicFramePr>
          <p:nvPr>
            <p:extLst>
              <p:ext uri="{D42A27DB-BD31-4B8C-83A1-F6EECF244321}">
                <p14:modId xmlns:p14="http://schemas.microsoft.com/office/powerpoint/2010/main" val="4243415264"/>
              </p:ext>
            </p:extLst>
          </p:nvPr>
        </p:nvGraphicFramePr>
        <p:xfrm>
          <a:off x="2056749"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32" name="Oval 31">
            <a:extLst>
              <a:ext uri="{FF2B5EF4-FFF2-40B4-BE49-F238E27FC236}">
                <a16:creationId xmlns:a16="http://schemas.microsoft.com/office/drawing/2014/main" id="{D754D92A-8878-ED80-A4F1-C9805E7AEF64}"/>
              </a:ext>
            </a:extLst>
          </p:cNvPr>
          <p:cNvSpPr/>
          <p:nvPr/>
        </p:nvSpPr>
        <p:spPr>
          <a:xfrm>
            <a:off x="2231601" y="171528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33" name="Oval 32">
            <a:extLst>
              <a:ext uri="{FF2B5EF4-FFF2-40B4-BE49-F238E27FC236}">
                <a16:creationId xmlns:a16="http://schemas.microsoft.com/office/drawing/2014/main" id="{E76AB577-D8AE-5C58-1A45-4ACB57E5319C}"/>
              </a:ext>
            </a:extLst>
          </p:cNvPr>
          <p:cNvSpPr/>
          <p:nvPr/>
        </p:nvSpPr>
        <p:spPr>
          <a:xfrm>
            <a:off x="2225189" y="2780769"/>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34" name="Oval 33">
            <a:extLst>
              <a:ext uri="{FF2B5EF4-FFF2-40B4-BE49-F238E27FC236}">
                <a16:creationId xmlns:a16="http://schemas.microsoft.com/office/drawing/2014/main" id="{82D3CDD0-DD54-0132-9A3E-209EF4E33B38}"/>
              </a:ext>
            </a:extLst>
          </p:cNvPr>
          <p:cNvSpPr/>
          <p:nvPr/>
        </p:nvSpPr>
        <p:spPr>
          <a:xfrm>
            <a:off x="4107780" y="17149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35" name="Oval 34">
            <a:extLst>
              <a:ext uri="{FF2B5EF4-FFF2-40B4-BE49-F238E27FC236}">
                <a16:creationId xmlns:a16="http://schemas.microsoft.com/office/drawing/2014/main" id="{875FAD85-AE1E-548E-0ECA-8E92C03F141F}"/>
              </a:ext>
            </a:extLst>
          </p:cNvPr>
          <p:cNvSpPr/>
          <p:nvPr/>
        </p:nvSpPr>
        <p:spPr>
          <a:xfrm>
            <a:off x="4144523" y="2769738"/>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36" name="Oval 35">
            <a:extLst>
              <a:ext uri="{FF2B5EF4-FFF2-40B4-BE49-F238E27FC236}">
                <a16:creationId xmlns:a16="http://schemas.microsoft.com/office/drawing/2014/main" id="{98EFABC0-70B9-A1A0-1152-343752EAB94C}"/>
              </a:ext>
            </a:extLst>
          </p:cNvPr>
          <p:cNvSpPr/>
          <p:nvPr/>
        </p:nvSpPr>
        <p:spPr>
          <a:xfrm>
            <a:off x="5758392" y="224641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37" name="Oval 36">
            <a:extLst>
              <a:ext uri="{FF2B5EF4-FFF2-40B4-BE49-F238E27FC236}">
                <a16:creationId xmlns:a16="http://schemas.microsoft.com/office/drawing/2014/main" id="{8F32838D-A31C-7B0E-0F1B-23FA2F706856}"/>
              </a:ext>
            </a:extLst>
          </p:cNvPr>
          <p:cNvSpPr/>
          <p:nvPr/>
        </p:nvSpPr>
        <p:spPr>
          <a:xfrm>
            <a:off x="7528005" y="278467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38" name="Oval 37">
            <a:extLst>
              <a:ext uri="{FF2B5EF4-FFF2-40B4-BE49-F238E27FC236}">
                <a16:creationId xmlns:a16="http://schemas.microsoft.com/office/drawing/2014/main" id="{B3E270A4-A3B5-FA07-F9AC-BC3434CD1172}"/>
              </a:ext>
            </a:extLst>
          </p:cNvPr>
          <p:cNvSpPr/>
          <p:nvPr/>
        </p:nvSpPr>
        <p:spPr>
          <a:xfrm>
            <a:off x="9362751" y="205004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40" name="TextBox 39">
            <a:extLst>
              <a:ext uri="{FF2B5EF4-FFF2-40B4-BE49-F238E27FC236}">
                <a16:creationId xmlns:a16="http://schemas.microsoft.com/office/drawing/2014/main" id="{EFBA9BC1-5E45-8CA9-DE53-EC2749A09713}"/>
              </a:ext>
            </a:extLst>
          </p:cNvPr>
          <p:cNvSpPr txBox="1"/>
          <p:nvPr/>
        </p:nvSpPr>
        <p:spPr>
          <a:xfrm>
            <a:off x="2947534" y="1526826"/>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41" name="TextBox 40">
            <a:extLst>
              <a:ext uri="{FF2B5EF4-FFF2-40B4-BE49-F238E27FC236}">
                <a16:creationId xmlns:a16="http://schemas.microsoft.com/office/drawing/2014/main" id="{9777611B-B997-1FAF-DD9D-18E5814D34B7}"/>
              </a:ext>
            </a:extLst>
          </p:cNvPr>
          <p:cNvSpPr txBox="1"/>
          <p:nvPr/>
        </p:nvSpPr>
        <p:spPr>
          <a:xfrm>
            <a:off x="4996739" y="1666663"/>
            <a:ext cx="914400" cy="523220"/>
          </a:xfrm>
          <a:prstGeom prst="rect">
            <a:avLst/>
          </a:prstGeom>
          <a:noFill/>
        </p:spPr>
        <p:txBody>
          <a:bodyPr wrap="square">
            <a:spAutoFit/>
          </a:bodyPr>
          <a:lstStyle/>
          <a:p>
            <a:r>
              <a:rPr lang="en-US" sz="2800" dirty="0"/>
              <a:t>[3,6]</a:t>
            </a:r>
          </a:p>
        </p:txBody>
      </p:sp>
      <p:sp>
        <p:nvSpPr>
          <p:cNvPr id="42" name="TextBox 41">
            <a:extLst>
              <a:ext uri="{FF2B5EF4-FFF2-40B4-BE49-F238E27FC236}">
                <a16:creationId xmlns:a16="http://schemas.microsoft.com/office/drawing/2014/main" id="{40508D38-2C7D-6644-ECC5-1711D3EB2AFA}"/>
              </a:ext>
            </a:extLst>
          </p:cNvPr>
          <p:cNvSpPr txBox="1"/>
          <p:nvPr/>
        </p:nvSpPr>
        <p:spPr>
          <a:xfrm>
            <a:off x="2947534" y="3019545"/>
            <a:ext cx="914400" cy="523220"/>
          </a:xfrm>
          <a:prstGeom prst="rect">
            <a:avLst/>
          </a:prstGeom>
          <a:noFill/>
        </p:spPr>
        <p:txBody>
          <a:bodyPr wrap="square">
            <a:spAutoFit/>
          </a:bodyPr>
          <a:lstStyle/>
          <a:p>
            <a:r>
              <a:rPr lang="en-US" sz="2800" dirty="0">
                <a:solidFill>
                  <a:schemeClr val="tx1"/>
                </a:solidFill>
              </a:rPr>
              <a:t>[</a:t>
            </a:r>
            <a:r>
              <a:rPr lang="en-US" sz="2800" b="1" dirty="0">
                <a:solidFill>
                  <a:schemeClr val="accent6">
                    <a:lumMod val="60000"/>
                    <a:lumOff val="40000"/>
                  </a:schemeClr>
                </a:solidFill>
              </a:rPr>
              <a:t>2,4</a:t>
            </a:r>
            <a:r>
              <a:rPr lang="en-US" sz="2800" dirty="0">
                <a:solidFill>
                  <a:schemeClr val="tx1"/>
                </a:solidFill>
              </a:rPr>
              <a:t>]</a:t>
            </a:r>
            <a:endParaRPr lang="en-US" sz="2800" dirty="0"/>
          </a:p>
        </p:txBody>
      </p:sp>
      <p:sp>
        <p:nvSpPr>
          <p:cNvPr id="43" name="TextBox 42">
            <a:extLst>
              <a:ext uri="{FF2B5EF4-FFF2-40B4-BE49-F238E27FC236}">
                <a16:creationId xmlns:a16="http://schemas.microsoft.com/office/drawing/2014/main" id="{9527D7BC-1B8D-5724-6801-27740F855B01}"/>
              </a:ext>
            </a:extLst>
          </p:cNvPr>
          <p:cNvSpPr txBox="1"/>
          <p:nvPr/>
        </p:nvSpPr>
        <p:spPr>
          <a:xfrm>
            <a:off x="4972844" y="2910323"/>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44" name="TextBox 43">
            <a:extLst>
              <a:ext uri="{FF2B5EF4-FFF2-40B4-BE49-F238E27FC236}">
                <a16:creationId xmlns:a16="http://schemas.microsoft.com/office/drawing/2014/main" id="{5ECEF272-3AF6-8EC6-7813-78A2FA1B1C88}"/>
              </a:ext>
            </a:extLst>
          </p:cNvPr>
          <p:cNvSpPr txBox="1"/>
          <p:nvPr/>
        </p:nvSpPr>
        <p:spPr>
          <a:xfrm>
            <a:off x="6947112" y="1990247"/>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45" name="TextBox 44">
            <a:extLst>
              <a:ext uri="{FF2B5EF4-FFF2-40B4-BE49-F238E27FC236}">
                <a16:creationId xmlns:a16="http://schemas.microsoft.com/office/drawing/2014/main" id="{B2098CA7-4325-53D2-E279-5F1C0A8FEB28}"/>
              </a:ext>
            </a:extLst>
          </p:cNvPr>
          <p:cNvSpPr txBox="1"/>
          <p:nvPr/>
        </p:nvSpPr>
        <p:spPr>
          <a:xfrm>
            <a:off x="6168298" y="2895576"/>
            <a:ext cx="1100221" cy="523220"/>
          </a:xfrm>
          <a:prstGeom prst="rect">
            <a:avLst/>
          </a:prstGeom>
          <a:noFill/>
        </p:spPr>
        <p:txBody>
          <a:bodyPr wrap="square">
            <a:spAutoFit/>
          </a:bodyPr>
          <a:lstStyle/>
          <a:p>
            <a:r>
              <a:rPr lang="en-US" sz="2800" dirty="0"/>
              <a:t>[9,10]</a:t>
            </a:r>
          </a:p>
        </p:txBody>
      </p:sp>
      <p:sp>
        <p:nvSpPr>
          <p:cNvPr id="46" name="TextBox 45">
            <a:extLst>
              <a:ext uri="{FF2B5EF4-FFF2-40B4-BE49-F238E27FC236}">
                <a16:creationId xmlns:a16="http://schemas.microsoft.com/office/drawing/2014/main" id="{C8A01B64-15F5-56D3-A82F-2293FC720DEF}"/>
              </a:ext>
            </a:extLst>
          </p:cNvPr>
          <p:cNvSpPr txBox="1"/>
          <p:nvPr/>
        </p:nvSpPr>
        <p:spPr>
          <a:xfrm>
            <a:off x="8615115" y="2776481"/>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47" name="Straight Arrow Connector 46">
            <a:extLst>
              <a:ext uri="{FF2B5EF4-FFF2-40B4-BE49-F238E27FC236}">
                <a16:creationId xmlns:a16="http://schemas.microsoft.com/office/drawing/2014/main" id="{7992A065-2AC4-56FA-DEF2-CED4B6710AE9}"/>
              </a:ext>
            </a:extLst>
          </p:cNvPr>
          <p:cNvCxnSpPr>
            <a:stCxn id="32" idx="6"/>
            <a:endCxn id="34" idx="2"/>
          </p:cNvCxnSpPr>
          <p:nvPr/>
        </p:nvCxnSpPr>
        <p:spPr>
          <a:xfrm flipV="1">
            <a:off x="2825961" y="2012093"/>
            <a:ext cx="1281819" cy="37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5A22448-EFE2-2838-E6B8-37229CDF7BF9}"/>
              </a:ext>
            </a:extLst>
          </p:cNvPr>
          <p:cNvCxnSpPr>
            <a:cxnSpLocks/>
            <a:stCxn id="33" idx="6"/>
            <a:endCxn id="35" idx="2"/>
          </p:cNvCxnSpPr>
          <p:nvPr/>
        </p:nvCxnSpPr>
        <p:spPr>
          <a:xfrm flipV="1">
            <a:off x="2819549" y="3066918"/>
            <a:ext cx="1324974" cy="11031"/>
          </a:xfrm>
          <a:prstGeom prst="straightConnector1">
            <a:avLst/>
          </a:prstGeom>
          <a:ln w="25400">
            <a:solidFill>
              <a:schemeClr val="accent6">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7361D8-E475-0439-C4E9-29C86680F5D8}"/>
              </a:ext>
            </a:extLst>
          </p:cNvPr>
          <p:cNvCxnSpPr>
            <a:cxnSpLocks/>
            <a:stCxn id="35" idx="6"/>
            <a:endCxn id="36" idx="3"/>
          </p:cNvCxnSpPr>
          <p:nvPr/>
        </p:nvCxnSpPr>
        <p:spPr>
          <a:xfrm flipV="1">
            <a:off x="4738883" y="2753728"/>
            <a:ext cx="1106551" cy="31319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B5CAD43C-75E8-F78A-23ED-FE1C47EFB31A}"/>
              </a:ext>
            </a:extLst>
          </p:cNvPr>
          <p:cNvCxnSpPr>
            <a:cxnSpLocks/>
            <a:stCxn id="34" idx="6"/>
            <a:endCxn id="36" idx="1"/>
          </p:cNvCxnSpPr>
          <p:nvPr/>
        </p:nvCxnSpPr>
        <p:spPr>
          <a:xfrm>
            <a:off x="4702140" y="2012093"/>
            <a:ext cx="1143294" cy="3213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1A92B-33B4-5C2A-D7D8-1FD7AFA2BC7A}"/>
              </a:ext>
            </a:extLst>
          </p:cNvPr>
          <p:cNvCxnSpPr>
            <a:cxnSpLocks/>
            <a:stCxn id="36" idx="5"/>
            <a:endCxn id="37" idx="2"/>
          </p:cNvCxnSpPr>
          <p:nvPr/>
        </p:nvCxnSpPr>
        <p:spPr>
          <a:xfrm>
            <a:off x="6265710" y="2753728"/>
            <a:ext cx="1262295" cy="328128"/>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6AB93C6-C27B-CEE4-76FA-3A80100899D1}"/>
              </a:ext>
            </a:extLst>
          </p:cNvPr>
          <p:cNvCxnSpPr>
            <a:cxnSpLocks/>
            <a:stCxn id="36" idx="6"/>
            <a:endCxn id="38" idx="2"/>
          </p:cNvCxnSpPr>
          <p:nvPr/>
        </p:nvCxnSpPr>
        <p:spPr>
          <a:xfrm flipV="1">
            <a:off x="6352752" y="2347226"/>
            <a:ext cx="3009999" cy="1963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BA78F6B-32FC-19B4-22EF-A7A4D6ACEC82}"/>
              </a:ext>
            </a:extLst>
          </p:cNvPr>
          <p:cNvCxnSpPr>
            <a:cxnSpLocks/>
            <a:stCxn id="37" idx="6"/>
            <a:endCxn id="38" idx="3"/>
          </p:cNvCxnSpPr>
          <p:nvPr/>
        </p:nvCxnSpPr>
        <p:spPr>
          <a:xfrm flipV="1">
            <a:off x="8122365" y="2557364"/>
            <a:ext cx="1327428" cy="52449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C4AB7D52-879E-6499-B677-5FCA9B3B1961}"/>
              </a:ext>
            </a:extLst>
          </p:cNvPr>
          <p:cNvSpPr txBox="1"/>
          <p:nvPr/>
        </p:nvSpPr>
        <p:spPr>
          <a:xfrm>
            <a:off x="5878693" y="4636752"/>
            <a:ext cx="1366938" cy="523220"/>
          </a:xfrm>
          <a:prstGeom prst="rect">
            <a:avLst/>
          </a:prstGeom>
          <a:noFill/>
        </p:spPr>
        <p:txBody>
          <a:bodyPr wrap="square">
            <a:spAutoFit/>
          </a:bodyPr>
          <a:lstStyle/>
          <a:p>
            <a:pPr algn="r"/>
            <a:r>
              <a:rPr lang="en-US" sz="2800" dirty="0"/>
              <a:t>s. time:</a:t>
            </a:r>
          </a:p>
        </p:txBody>
      </p:sp>
      <p:graphicFrame>
        <p:nvGraphicFramePr>
          <p:cNvPr id="122" name="Table 121">
            <a:extLst>
              <a:ext uri="{FF2B5EF4-FFF2-40B4-BE49-F238E27FC236}">
                <a16:creationId xmlns:a16="http://schemas.microsoft.com/office/drawing/2014/main" id="{CE6067D8-0C4D-391D-4501-97A07A2B5073}"/>
              </a:ext>
            </a:extLst>
          </p:cNvPr>
          <p:cNvGraphicFramePr>
            <a:graphicFrameLocks noGrp="1"/>
          </p:cNvGraphicFramePr>
          <p:nvPr>
            <p:extLst>
              <p:ext uri="{D42A27DB-BD31-4B8C-83A1-F6EECF244321}">
                <p14:modId xmlns:p14="http://schemas.microsoft.com/office/powerpoint/2010/main" val="4082528231"/>
              </p:ext>
            </p:extLst>
          </p:nvPr>
        </p:nvGraphicFramePr>
        <p:xfrm>
          <a:off x="7245364" y="468500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123" name="TextBox 122">
            <a:extLst>
              <a:ext uri="{FF2B5EF4-FFF2-40B4-BE49-F238E27FC236}">
                <a16:creationId xmlns:a16="http://schemas.microsoft.com/office/drawing/2014/main" id="{974B0B69-C192-ACCA-1F60-5A08AE6A3CF9}"/>
              </a:ext>
            </a:extLst>
          </p:cNvPr>
          <p:cNvSpPr txBox="1"/>
          <p:nvPr/>
        </p:nvSpPr>
        <p:spPr>
          <a:xfrm>
            <a:off x="5894902" y="5353570"/>
            <a:ext cx="1366938" cy="523220"/>
          </a:xfrm>
          <a:prstGeom prst="rect">
            <a:avLst/>
          </a:prstGeom>
          <a:noFill/>
        </p:spPr>
        <p:txBody>
          <a:bodyPr wrap="square">
            <a:spAutoFit/>
          </a:bodyPr>
          <a:lstStyle/>
          <a:p>
            <a:pPr algn="r"/>
            <a:r>
              <a:rPr lang="en-US" sz="2800" dirty="0"/>
              <a:t>e. time:</a:t>
            </a:r>
          </a:p>
        </p:txBody>
      </p:sp>
      <p:graphicFrame>
        <p:nvGraphicFramePr>
          <p:cNvPr id="124" name="Table 123">
            <a:extLst>
              <a:ext uri="{FF2B5EF4-FFF2-40B4-BE49-F238E27FC236}">
                <a16:creationId xmlns:a16="http://schemas.microsoft.com/office/drawing/2014/main" id="{7AB12477-A327-D9D4-4818-B4E5E765C340}"/>
              </a:ext>
            </a:extLst>
          </p:cNvPr>
          <p:cNvGraphicFramePr>
            <a:graphicFrameLocks noGrp="1"/>
          </p:cNvGraphicFramePr>
          <p:nvPr>
            <p:extLst>
              <p:ext uri="{D42A27DB-BD31-4B8C-83A1-F6EECF244321}">
                <p14:modId xmlns:p14="http://schemas.microsoft.com/office/powerpoint/2010/main" val="1307036337"/>
              </p:ext>
            </p:extLst>
          </p:nvPr>
        </p:nvGraphicFramePr>
        <p:xfrm>
          <a:off x="7262107"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cxnSp>
        <p:nvCxnSpPr>
          <p:cNvPr id="3" name="Straight Arrow Connector 2">
            <a:extLst>
              <a:ext uri="{FF2B5EF4-FFF2-40B4-BE49-F238E27FC236}">
                <a16:creationId xmlns:a16="http://schemas.microsoft.com/office/drawing/2014/main" id="{BDD8DD32-41F8-A092-4494-6B83DA3BDBCF}"/>
              </a:ext>
            </a:extLst>
          </p:cNvPr>
          <p:cNvCxnSpPr>
            <a:cxnSpLocks/>
          </p:cNvCxnSpPr>
          <p:nvPr/>
        </p:nvCxnSpPr>
        <p:spPr>
          <a:xfrm flipV="1">
            <a:off x="7979705" y="5111722"/>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4C093D0-BFFC-8246-21CA-1AD52A20570B}"/>
              </a:ext>
            </a:extLst>
          </p:cNvPr>
          <p:cNvCxnSpPr>
            <a:cxnSpLocks/>
          </p:cNvCxnSpPr>
          <p:nvPr/>
        </p:nvCxnSpPr>
        <p:spPr>
          <a:xfrm flipV="1">
            <a:off x="2793986" y="5837267"/>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0D50527-5099-CDC3-E554-348A155CE353}"/>
              </a:ext>
            </a:extLst>
          </p:cNvPr>
          <p:cNvCxnSpPr>
            <a:cxnSpLocks/>
          </p:cNvCxnSpPr>
          <p:nvPr/>
        </p:nvCxnSpPr>
        <p:spPr>
          <a:xfrm flipV="1">
            <a:off x="7972828" y="5837267"/>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64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3889-C73B-A845-BE12-11735396EC7E}"/>
              </a:ext>
            </a:extLst>
          </p:cNvPr>
          <p:cNvSpPr>
            <a:spLocks noGrp="1"/>
          </p:cNvSpPr>
          <p:nvPr>
            <p:ph type="title"/>
          </p:nvPr>
        </p:nvSpPr>
        <p:spPr/>
        <p:txBody>
          <a:bodyPr>
            <a:normAutofit/>
          </a:bodyPr>
          <a:lstStyle/>
          <a:p>
            <a:r>
              <a:rPr lang="en-US" dirty="0"/>
              <a:t>Key Contributions of this Thesis</a:t>
            </a:r>
          </a:p>
        </p:txBody>
      </p:sp>
      <p:sp>
        <p:nvSpPr>
          <p:cNvPr id="8" name="Content Placeholder 2">
            <a:extLst>
              <a:ext uri="{FF2B5EF4-FFF2-40B4-BE49-F238E27FC236}">
                <a16:creationId xmlns:a16="http://schemas.microsoft.com/office/drawing/2014/main" id="{ECE91D5B-88D0-CF46-9813-E552C4AFAF0F}"/>
              </a:ext>
            </a:extLst>
          </p:cNvPr>
          <p:cNvSpPr>
            <a:spLocks noGrp="1"/>
          </p:cNvSpPr>
          <p:nvPr>
            <p:ph idx="1"/>
          </p:nvPr>
        </p:nvSpPr>
        <p:spPr>
          <a:xfrm>
            <a:off x="838200" y="2015408"/>
            <a:ext cx="10515600" cy="4351338"/>
          </a:xfrm>
        </p:spPr>
        <p:txBody>
          <a:bodyPr>
            <a:normAutofit/>
          </a:bodyPr>
          <a:lstStyle/>
          <a:p>
            <a:pPr marL="0" indent="0">
              <a:buNone/>
            </a:pPr>
            <a:r>
              <a:rPr lang="en-US" dirty="0"/>
              <a:t>How can we speed up expensive graph queries (e.g., </a:t>
            </a:r>
            <a:r>
              <a:rPr lang="en-US" i="1" dirty="0"/>
              <a:t>k</a:t>
            </a:r>
            <a:r>
              <a:rPr lang="en-US" dirty="0"/>
              <a:t>-hop)?</a:t>
            </a:r>
          </a:p>
          <a:p>
            <a:pPr marL="457200" lvl="1" indent="0">
              <a:buNone/>
            </a:pPr>
            <a:r>
              <a:rPr lang="en-US" dirty="0"/>
              <a:t>Introduce class of sparser graph views</a:t>
            </a:r>
          </a:p>
          <a:p>
            <a:pPr marL="457200" lvl="1" indent="0">
              <a:buNone/>
            </a:pPr>
            <a:r>
              <a:rPr lang="en-US" dirty="0"/>
              <a:t>Infer materialized graph views that are beneficial for queries</a:t>
            </a:r>
          </a:p>
          <a:p>
            <a:pPr marL="457200" lvl="1" indent="0">
              <a:buNone/>
            </a:pPr>
            <a:r>
              <a:rPr lang="en-US" dirty="0"/>
              <a:t>Rewrite queries in terms of those views</a:t>
            </a:r>
          </a:p>
          <a:p>
            <a:pPr marL="457200" lvl="1" indent="0">
              <a:buNone/>
            </a:pPr>
            <a:endParaRPr lang="en-US" dirty="0"/>
          </a:p>
          <a:p>
            <a:pPr marL="0" indent="0">
              <a:buNone/>
            </a:pPr>
            <a:r>
              <a:rPr lang="en-US" dirty="0"/>
              <a:t>How can we leverage temporal dynamics for query optimization?</a:t>
            </a:r>
          </a:p>
          <a:p>
            <a:pPr marL="457200" lvl="1" indent="0">
              <a:buNone/>
            </a:pPr>
            <a:r>
              <a:rPr lang="en-US" dirty="0"/>
              <a:t>Memory-efficient data representations for temporal graphs</a:t>
            </a:r>
          </a:p>
          <a:p>
            <a:pPr marL="457200" lvl="1" indent="0">
              <a:buNone/>
            </a:pPr>
            <a:r>
              <a:rPr lang="en-US" dirty="0"/>
              <a:t>Selective Indexing: treat large vertices differently than others</a:t>
            </a:r>
          </a:p>
          <a:p>
            <a:pPr marL="457200" lvl="1" indent="0">
              <a:buNone/>
            </a:pPr>
            <a:r>
              <a:rPr lang="en-US" dirty="0"/>
              <a:t>Leverage the above to implement efficient algorithms over temporal graphs</a:t>
            </a:r>
          </a:p>
        </p:txBody>
      </p:sp>
      <p:sp>
        <p:nvSpPr>
          <p:cNvPr id="2" name="Slide Number Placeholder 1">
            <a:extLst>
              <a:ext uri="{FF2B5EF4-FFF2-40B4-BE49-F238E27FC236}">
                <a16:creationId xmlns:a16="http://schemas.microsoft.com/office/drawing/2014/main" id="{21702564-2F52-D356-CD1F-22447D3EF064}"/>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8</a:t>
            </a:fld>
            <a:endParaRPr lang="en-US" dirty="0"/>
          </a:p>
        </p:txBody>
      </p:sp>
    </p:spTree>
    <p:extLst>
      <p:ext uri="{BB962C8B-B14F-4D97-AF65-F5344CB8AC3E}">
        <p14:creationId xmlns:p14="http://schemas.microsoft.com/office/powerpoint/2010/main" val="38295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Compressed Sparse Row (T-CSR)</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80</a:t>
            </a:fld>
            <a:endParaRPr lang="en-US" dirty="0"/>
          </a:p>
        </p:txBody>
      </p:sp>
      <p:sp>
        <p:nvSpPr>
          <p:cNvPr id="121" name="TextBox 120">
            <a:extLst>
              <a:ext uri="{FF2B5EF4-FFF2-40B4-BE49-F238E27FC236}">
                <a16:creationId xmlns:a16="http://schemas.microsoft.com/office/drawing/2014/main" id="{71BC6D63-B920-BCD5-AE4C-8982B4923C8C}"/>
              </a:ext>
            </a:extLst>
          </p:cNvPr>
          <p:cNvSpPr txBox="1"/>
          <p:nvPr/>
        </p:nvSpPr>
        <p:spPr>
          <a:xfrm>
            <a:off x="2694013" y="4989871"/>
            <a:ext cx="414852" cy="492443"/>
          </a:xfrm>
          <a:prstGeom prst="rect">
            <a:avLst/>
          </a:prstGeom>
          <a:noFill/>
        </p:spPr>
        <p:txBody>
          <a:bodyPr wrap="square">
            <a:spAutoFit/>
          </a:bodyPr>
          <a:lstStyle/>
          <a:p>
            <a:r>
              <a:rPr lang="en-US" sz="2600" dirty="0"/>
              <a:t>      </a:t>
            </a:r>
          </a:p>
        </p:txBody>
      </p:sp>
      <p:graphicFrame>
        <p:nvGraphicFramePr>
          <p:cNvPr id="207" name="Table 206">
            <a:extLst>
              <a:ext uri="{FF2B5EF4-FFF2-40B4-BE49-F238E27FC236}">
                <a16:creationId xmlns:a16="http://schemas.microsoft.com/office/drawing/2014/main" id="{73832763-AE08-FBD2-3B3D-FE5EAF9365C5}"/>
              </a:ext>
            </a:extLst>
          </p:cNvPr>
          <p:cNvGraphicFramePr>
            <a:graphicFrameLocks noGrp="1"/>
          </p:cNvGraphicFramePr>
          <p:nvPr>
            <p:extLst>
              <p:ext uri="{D42A27DB-BD31-4B8C-83A1-F6EECF244321}">
                <p14:modId xmlns:p14="http://schemas.microsoft.com/office/powerpoint/2010/main" val="3424942069"/>
              </p:ext>
            </p:extLst>
          </p:nvPr>
        </p:nvGraphicFramePr>
        <p:xfrm>
          <a:off x="2053560" y="470607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dirty="0">
                          <a:solidFill>
                            <a:srgbClr val="FF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208" name="TextBox 207">
            <a:extLst>
              <a:ext uri="{FF2B5EF4-FFF2-40B4-BE49-F238E27FC236}">
                <a16:creationId xmlns:a16="http://schemas.microsoft.com/office/drawing/2014/main" id="{754CCD9D-A06F-9449-D3D2-E0D8F785C740}"/>
              </a:ext>
            </a:extLst>
          </p:cNvPr>
          <p:cNvSpPr txBox="1"/>
          <p:nvPr/>
        </p:nvSpPr>
        <p:spPr>
          <a:xfrm>
            <a:off x="683399" y="4642582"/>
            <a:ext cx="1366938" cy="523220"/>
          </a:xfrm>
          <a:prstGeom prst="rect">
            <a:avLst/>
          </a:prstGeom>
          <a:noFill/>
        </p:spPr>
        <p:txBody>
          <a:bodyPr wrap="square">
            <a:spAutoFit/>
          </a:bodyPr>
          <a:lstStyle/>
          <a:p>
            <a:pPr algn="r"/>
            <a:r>
              <a:rPr lang="en-US" sz="2800" dirty="0"/>
              <a:t>offsets:</a:t>
            </a:r>
          </a:p>
        </p:txBody>
      </p:sp>
      <p:sp>
        <p:nvSpPr>
          <p:cNvPr id="216" name="TextBox 215">
            <a:extLst>
              <a:ext uri="{FF2B5EF4-FFF2-40B4-BE49-F238E27FC236}">
                <a16:creationId xmlns:a16="http://schemas.microsoft.com/office/drawing/2014/main" id="{7CE73B3A-0057-ED81-9F77-4B71513532AB}"/>
              </a:ext>
            </a:extLst>
          </p:cNvPr>
          <p:cNvSpPr txBox="1"/>
          <p:nvPr/>
        </p:nvSpPr>
        <p:spPr>
          <a:xfrm>
            <a:off x="2157458" y="4224458"/>
            <a:ext cx="3292565" cy="523220"/>
          </a:xfrm>
          <a:prstGeom prst="rect">
            <a:avLst/>
          </a:prstGeom>
          <a:noFill/>
        </p:spPr>
        <p:txBody>
          <a:bodyPr wrap="square">
            <a:spAutoFit/>
          </a:bodyPr>
          <a:lstStyle/>
          <a:p>
            <a:r>
              <a:rPr lang="en-US" sz="2800" dirty="0"/>
              <a:t>a   b    c    d    e    f    g  </a:t>
            </a:r>
          </a:p>
        </p:txBody>
      </p:sp>
      <p:sp>
        <p:nvSpPr>
          <p:cNvPr id="28" name="TextBox 27">
            <a:extLst>
              <a:ext uri="{FF2B5EF4-FFF2-40B4-BE49-F238E27FC236}">
                <a16:creationId xmlns:a16="http://schemas.microsoft.com/office/drawing/2014/main" id="{80690ACC-F4FE-E608-B428-857E175925FC}"/>
              </a:ext>
            </a:extLst>
          </p:cNvPr>
          <p:cNvSpPr txBox="1"/>
          <p:nvPr/>
        </p:nvSpPr>
        <p:spPr>
          <a:xfrm>
            <a:off x="543697" y="5353570"/>
            <a:ext cx="1506640" cy="523220"/>
          </a:xfrm>
          <a:prstGeom prst="rect">
            <a:avLst/>
          </a:prstGeom>
          <a:noFill/>
        </p:spPr>
        <p:txBody>
          <a:bodyPr wrap="square">
            <a:spAutoFit/>
          </a:bodyPr>
          <a:lstStyle/>
          <a:p>
            <a:pPr algn="r"/>
            <a:r>
              <a:rPr lang="en-US" sz="2800" dirty="0" err="1"/>
              <a:t>dest</a:t>
            </a:r>
            <a:r>
              <a:rPr lang="en-US" sz="2800" dirty="0"/>
              <a:t>. id:</a:t>
            </a:r>
          </a:p>
        </p:txBody>
      </p:sp>
      <p:graphicFrame>
        <p:nvGraphicFramePr>
          <p:cNvPr id="29" name="Table 28">
            <a:extLst>
              <a:ext uri="{FF2B5EF4-FFF2-40B4-BE49-F238E27FC236}">
                <a16:creationId xmlns:a16="http://schemas.microsoft.com/office/drawing/2014/main" id="{DAE3F185-89FF-18F9-1DD5-C7C2D60A340E}"/>
              </a:ext>
            </a:extLst>
          </p:cNvPr>
          <p:cNvGraphicFramePr>
            <a:graphicFrameLocks noGrp="1"/>
          </p:cNvGraphicFramePr>
          <p:nvPr>
            <p:extLst>
              <p:ext uri="{D42A27DB-BD31-4B8C-83A1-F6EECF244321}">
                <p14:modId xmlns:p14="http://schemas.microsoft.com/office/powerpoint/2010/main" val="3987962092"/>
              </p:ext>
            </p:extLst>
          </p:nvPr>
        </p:nvGraphicFramePr>
        <p:xfrm>
          <a:off x="2056749"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32" name="Oval 31">
            <a:extLst>
              <a:ext uri="{FF2B5EF4-FFF2-40B4-BE49-F238E27FC236}">
                <a16:creationId xmlns:a16="http://schemas.microsoft.com/office/drawing/2014/main" id="{D754D92A-8878-ED80-A4F1-C9805E7AEF64}"/>
              </a:ext>
            </a:extLst>
          </p:cNvPr>
          <p:cNvSpPr/>
          <p:nvPr/>
        </p:nvSpPr>
        <p:spPr>
          <a:xfrm>
            <a:off x="2231601" y="171528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33" name="Oval 32">
            <a:extLst>
              <a:ext uri="{FF2B5EF4-FFF2-40B4-BE49-F238E27FC236}">
                <a16:creationId xmlns:a16="http://schemas.microsoft.com/office/drawing/2014/main" id="{E76AB577-D8AE-5C58-1A45-4ACB57E5319C}"/>
              </a:ext>
            </a:extLst>
          </p:cNvPr>
          <p:cNvSpPr/>
          <p:nvPr/>
        </p:nvSpPr>
        <p:spPr>
          <a:xfrm>
            <a:off x="2225189" y="27807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34" name="Oval 33">
            <a:extLst>
              <a:ext uri="{FF2B5EF4-FFF2-40B4-BE49-F238E27FC236}">
                <a16:creationId xmlns:a16="http://schemas.microsoft.com/office/drawing/2014/main" id="{82D3CDD0-DD54-0132-9A3E-209EF4E33B38}"/>
              </a:ext>
            </a:extLst>
          </p:cNvPr>
          <p:cNvSpPr/>
          <p:nvPr/>
        </p:nvSpPr>
        <p:spPr>
          <a:xfrm>
            <a:off x="4107780" y="17149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35" name="Oval 34">
            <a:extLst>
              <a:ext uri="{FF2B5EF4-FFF2-40B4-BE49-F238E27FC236}">
                <a16:creationId xmlns:a16="http://schemas.microsoft.com/office/drawing/2014/main" id="{875FAD85-AE1E-548E-0ECA-8E92C03F141F}"/>
              </a:ext>
            </a:extLst>
          </p:cNvPr>
          <p:cNvSpPr/>
          <p:nvPr/>
        </p:nvSpPr>
        <p:spPr>
          <a:xfrm>
            <a:off x="4144523" y="276973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36" name="Oval 35">
            <a:extLst>
              <a:ext uri="{FF2B5EF4-FFF2-40B4-BE49-F238E27FC236}">
                <a16:creationId xmlns:a16="http://schemas.microsoft.com/office/drawing/2014/main" id="{98EFABC0-70B9-A1A0-1152-343752EAB94C}"/>
              </a:ext>
            </a:extLst>
          </p:cNvPr>
          <p:cNvSpPr/>
          <p:nvPr/>
        </p:nvSpPr>
        <p:spPr>
          <a:xfrm>
            <a:off x="5758392" y="2246410"/>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37" name="Oval 36">
            <a:extLst>
              <a:ext uri="{FF2B5EF4-FFF2-40B4-BE49-F238E27FC236}">
                <a16:creationId xmlns:a16="http://schemas.microsoft.com/office/drawing/2014/main" id="{8F32838D-A31C-7B0E-0F1B-23FA2F706856}"/>
              </a:ext>
            </a:extLst>
          </p:cNvPr>
          <p:cNvSpPr/>
          <p:nvPr/>
        </p:nvSpPr>
        <p:spPr>
          <a:xfrm>
            <a:off x="7528005" y="278467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38" name="Oval 37">
            <a:extLst>
              <a:ext uri="{FF2B5EF4-FFF2-40B4-BE49-F238E27FC236}">
                <a16:creationId xmlns:a16="http://schemas.microsoft.com/office/drawing/2014/main" id="{B3E270A4-A3B5-FA07-F9AC-BC3434CD1172}"/>
              </a:ext>
            </a:extLst>
          </p:cNvPr>
          <p:cNvSpPr/>
          <p:nvPr/>
        </p:nvSpPr>
        <p:spPr>
          <a:xfrm>
            <a:off x="9362751" y="205004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40" name="TextBox 39">
            <a:extLst>
              <a:ext uri="{FF2B5EF4-FFF2-40B4-BE49-F238E27FC236}">
                <a16:creationId xmlns:a16="http://schemas.microsoft.com/office/drawing/2014/main" id="{EFBA9BC1-5E45-8CA9-DE53-EC2749A09713}"/>
              </a:ext>
            </a:extLst>
          </p:cNvPr>
          <p:cNvSpPr txBox="1"/>
          <p:nvPr/>
        </p:nvSpPr>
        <p:spPr>
          <a:xfrm>
            <a:off x="2947534" y="1526826"/>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41" name="TextBox 40">
            <a:extLst>
              <a:ext uri="{FF2B5EF4-FFF2-40B4-BE49-F238E27FC236}">
                <a16:creationId xmlns:a16="http://schemas.microsoft.com/office/drawing/2014/main" id="{9777611B-B997-1FAF-DD9D-18E5814D34B7}"/>
              </a:ext>
            </a:extLst>
          </p:cNvPr>
          <p:cNvSpPr txBox="1"/>
          <p:nvPr/>
        </p:nvSpPr>
        <p:spPr>
          <a:xfrm>
            <a:off x="4996739" y="1666663"/>
            <a:ext cx="914400" cy="523220"/>
          </a:xfrm>
          <a:prstGeom prst="rect">
            <a:avLst/>
          </a:prstGeom>
          <a:noFill/>
        </p:spPr>
        <p:txBody>
          <a:bodyPr wrap="square">
            <a:spAutoFit/>
          </a:bodyPr>
          <a:lstStyle/>
          <a:p>
            <a:r>
              <a:rPr lang="en-US" sz="2800" dirty="0"/>
              <a:t>[3,6]</a:t>
            </a:r>
          </a:p>
        </p:txBody>
      </p:sp>
      <p:sp>
        <p:nvSpPr>
          <p:cNvPr id="42" name="TextBox 41">
            <a:extLst>
              <a:ext uri="{FF2B5EF4-FFF2-40B4-BE49-F238E27FC236}">
                <a16:creationId xmlns:a16="http://schemas.microsoft.com/office/drawing/2014/main" id="{40508D38-2C7D-6644-ECC5-1711D3EB2AFA}"/>
              </a:ext>
            </a:extLst>
          </p:cNvPr>
          <p:cNvSpPr txBox="1"/>
          <p:nvPr/>
        </p:nvSpPr>
        <p:spPr>
          <a:xfrm>
            <a:off x="2947534" y="3019545"/>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43" name="TextBox 42">
            <a:extLst>
              <a:ext uri="{FF2B5EF4-FFF2-40B4-BE49-F238E27FC236}">
                <a16:creationId xmlns:a16="http://schemas.microsoft.com/office/drawing/2014/main" id="{9527D7BC-1B8D-5724-6801-27740F855B01}"/>
              </a:ext>
            </a:extLst>
          </p:cNvPr>
          <p:cNvSpPr txBox="1"/>
          <p:nvPr/>
        </p:nvSpPr>
        <p:spPr>
          <a:xfrm>
            <a:off x="4972844" y="2910323"/>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44" name="TextBox 43">
            <a:extLst>
              <a:ext uri="{FF2B5EF4-FFF2-40B4-BE49-F238E27FC236}">
                <a16:creationId xmlns:a16="http://schemas.microsoft.com/office/drawing/2014/main" id="{5ECEF272-3AF6-8EC6-7813-78A2FA1B1C88}"/>
              </a:ext>
            </a:extLst>
          </p:cNvPr>
          <p:cNvSpPr txBox="1"/>
          <p:nvPr/>
        </p:nvSpPr>
        <p:spPr>
          <a:xfrm>
            <a:off x="6947112" y="1990247"/>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45" name="TextBox 44">
            <a:extLst>
              <a:ext uri="{FF2B5EF4-FFF2-40B4-BE49-F238E27FC236}">
                <a16:creationId xmlns:a16="http://schemas.microsoft.com/office/drawing/2014/main" id="{B2098CA7-4325-53D2-E279-5F1C0A8FEB28}"/>
              </a:ext>
            </a:extLst>
          </p:cNvPr>
          <p:cNvSpPr txBox="1"/>
          <p:nvPr/>
        </p:nvSpPr>
        <p:spPr>
          <a:xfrm>
            <a:off x="6168298" y="2895576"/>
            <a:ext cx="1100221" cy="523220"/>
          </a:xfrm>
          <a:prstGeom prst="rect">
            <a:avLst/>
          </a:prstGeom>
          <a:noFill/>
        </p:spPr>
        <p:txBody>
          <a:bodyPr wrap="square">
            <a:spAutoFit/>
          </a:bodyPr>
          <a:lstStyle/>
          <a:p>
            <a:r>
              <a:rPr lang="en-US" sz="2800" dirty="0"/>
              <a:t>[</a:t>
            </a:r>
            <a:r>
              <a:rPr lang="en-US" sz="2800" b="1" dirty="0">
                <a:solidFill>
                  <a:schemeClr val="accent6">
                    <a:lumMod val="60000"/>
                    <a:lumOff val="40000"/>
                  </a:schemeClr>
                </a:solidFill>
              </a:rPr>
              <a:t>9,10</a:t>
            </a:r>
            <a:r>
              <a:rPr lang="en-US" sz="2800" dirty="0"/>
              <a:t>]</a:t>
            </a:r>
          </a:p>
        </p:txBody>
      </p:sp>
      <p:sp>
        <p:nvSpPr>
          <p:cNvPr id="46" name="TextBox 45">
            <a:extLst>
              <a:ext uri="{FF2B5EF4-FFF2-40B4-BE49-F238E27FC236}">
                <a16:creationId xmlns:a16="http://schemas.microsoft.com/office/drawing/2014/main" id="{C8A01B64-15F5-56D3-A82F-2293FC720DEF}"/>
              </a:ext>
            </a:extLst>
          </p:cNvPr>
          <p:cNvSpPr txBox="1"/>
          <p:nvPr/>
        </p:nvSpPr>
        <p:spPr>
          <a:xfrm>
            <a:off x="8615115" y="2776481"/>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47" name="Straight Arrow Connector 46">
            <a:extLst>
              <a:ext uri="{FF2B5EF4-FFF2-40B4-BE49-F238E27FC236}">
                <a16:creationId xmlns:a16="http://schemas.microsoft.com/office/drawing/2014/main" id="{7992A065-2AC4-56FA-DEF2-CED4B6710AE9}"/>
              </a:ext>
            </a:extLst>
          </p:cNvPr>
          <p:cNvCxnSpPr>
            <a:stCxn id="32" idx="6"/>
            <a:endCxn id="34" idx="2"/>
          </p:cNvCxnSpPr>
          <p:nvPr/>
        </p:nvCxnSpPr>
        <p:spPr>
          <a:xfrm flipV="1">
            <a:off x="2825961" y="2012093"/>
            <a:ext cx="1281819" cy="37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5A22448-EFE2-2838-E6B8-37229CDF7BF9}"/>
              </a:ext>
            </a:extLst>
          </p:cNvPr>
          <p:cNvCxnSpPr>
            <a:cxnSpLocks/>
            <a:stCxn id="33" idx="6"/>
            <a:endCxn id="35" idx="2"/>
          </p:cNvCxnSpPr>
          <p:nvPr/>
        </p:nvCxnSpPr>
        <p:spPr>
          <a:xfrm flipV="1">
            <a:off x="2819549" y="3066918"/>
            <a:ext cx="1324974" cy="1103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7361D8-E475-0439-C4E9-29C86680F5D8}"/>
              </a:ext>
            </a:extLst>
          </p:cNvPr>
          <p:cNvCxnSpPr>
            <a:cxnSpLocks/>
            <a:stCxn id="35" idx="6"/>
            <a:endCxn id="36" idx="3"/>
          </p:cNvCxnSpPr>
          <p:nvPr/>
        </p:nvCxnSpPr>
        <p:spPr>
          <a:xfrm flipV="1">
            <a:off x="4738883" y="2753728"/>
            <a:ext cx="1106551" cy="31319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B5CAD43C-75E8-F78A-23ED-FE1C47EFB31A}"/>
              </a:ext>
            </a:extLst>
          </p:cNvPr>
          <p:cNvCxnSpPr>
            <a:cxnSpLocks/>
            <a:stCxn id="34" idx="6"/>
            <a:endCxn id="36" idx="1"/>
          </p:cNvCxnSpPr>
          <p:nvPr/>
        </p:nvCxnSpPr>
        <p:spPr>
          <a:xfrm>
            <a:off x="4702140" y="2012093"/>
            <a:ext cx="1143294" cy="3213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1A92B-33B4-5C2A-D7D8-1FD7AFA2BC7A}"/>
              </a:ext>
            </a:extLst>
          </p:cNvPr>
          <p:cNvCxnSpPr>
            <a:cxnSpLocks/>
            <a:stCxn id="36" idx="5"/>
            <a:endCxn id="37" idx="2"/>
          </p:cNvCxnSpPr>
          <p:nvPr/>
        </p:nvCxnSpPr>
        <p:spPr>
          <a:xfrm>
            <a:off x="6265710" y="2753728"/>
            <a:ext cx="1262295" cy="328128"/>
          </a:xfrm>
          <a:prstGeom prst="straightConnector1">
            <a:avLst/>
          </a:prstGeom>
          <a:ln w="34925">
            <a:solidFill>
              <a:schemeClr val="accent6">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6AB93C6-C27B-CEE4-76FA-3A80100899D1}"/>
              </a:ext>
            </a:extLst>
          </p:cNvPr>
          <p:cNvCxnSpPr>
            <a:cxnSpLocks/>
            <a:stCxn id="36" idx="6"/>
            <a:endCxn id="38" idx="2"/>
          </p:cNvCxnSpPr>
          <p:nvPr/>
        </p:nvCxnSpPr>
        <p:spPr>
          <a:xfrm flipV="1">
            <a:off x="6352752" y="2347226"/>
            <a:ext cx="3009999" cy="1963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BA78F6B-32FC-19B4-22EF-A7A4D6ACEC82}"/>
              </a:ext>
            </a:extLst>
          </p:cNvPr>
          <p:cNvCxnSpPr>
            <a:cxnSpLocks/>
            <a:stCxn id="37" idx="6"/>
            <a:endCxn id="38" idx="3"/>
          </p:cNvCxnSpPr>
          <p:nvPr/>
        </p:nvCxnSpPr>
        <p:spPr>
          <a:xfrm flipV="1">
            <a:off x="8122365" y="2557364"/>
            <a:ext cx="1327428" cy="52449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C4AB7D52-879E-6499-B677-5FCA9B3B1961}"/>
              </a:ext>
            </a:extLst>
          </p:cNvPr>
          <p:cNvSpPr txBox="1"/>
          <p:nvPr/>
        </p:nvSpPr>
        <p:spPr>
          <a:xfrm>
            <a:off x="5878693" y="4636752"/>
            <a:ext cx="1366938" cy="523220"/>
          </a:xfrm>
          <a:prstGeom prst="rect">
            <a:avLst/>
          </a:prstGeom>
          <a:noFill/>
        </p:spPr>
        <p:txBody>
          <a:bodyPr wrap="square">
            <a:spAutoFit/>
          </a:bodyPr>
          <a:lstStyle/>
          <a:p>
            <a:pPr algn="r"/>
            <a:r>
              <a:rPr lang="en-US" sz="2800" dirty="0"/>
              <a:t>s. time:</a:t>
            </a:r>
          </a:p>
        </p:txBody>
      </p:sp>
      <p:graphicFrame>
        <p:nvGraphicFramePr>
          <p:cNvPr id="122" name="Table 121">
            <a:extLst>
              <a:ext uri="{FF2B5EF4-FFF2-40B4-BE49-F238E27FC236}">
                <a16:creationId xmlns:a16="http://schemas.microsoft.com/office/drawing/2014/main" id="{CE6067D8-0C4D-391D-4501-97A07A2B5073}"/>
              </a:ext>
            </a:extLst>
          </p:cNvPr>
          <p:cNvGraphicFramePr>
            <a:graphicFrameLocks noGrp="1"/>
          </p:cNvGraphicFramePr>
          <p:nvPr>
            <p:extLst>
              <p:ext uri="{D42A27DB-BD31-4B8C-83A1-F6EECF244321}">
                <p14:modId xmlns:p14="http://schemas.microsoft.com/office/powerpoint/2010/main" val="3309883283"/>
              </p:ext>
            </p:extLst>
          </p:nvPr>
        </p:nvGraphicFramePr>
        <p:xfrm>
          <a:off x="7245364" y="468500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123" name="TextBox 122">
            <a:extLst>
              <a:ext uri="{FF2B5EF4-FFF2-40B4-BE49-F238E27FC236}">
                <a16:creationId xmlns:a16="http://schemas.microsoft.com/office/drawing/2014/main" id="{974B0B69-C192-ACCA-1F60-5A08AE6A3CF9}"/>
              </a:ext>
            </a:extLst>
          </p:cNvPr>
          <p:cNvSpPr txBox="1"/>
          <p:nvPr/>
        </p:nvSpPr>
        <p:spPr>
          <a:xfrm>
            <a:off x="5894902" y="5353570"/>
            <a:ext cx="1366938" cy="523220"/>
          </a:xfrm>
          <a:prstGeom prst="rect">
            <a:avLst/>
          </a:prstGeom>
          <a:noFill/>
        </p:spPr>
        <p:txBody>
          <a:bodyPr wrap="square">
            <a:spAutoFit/>
          </a:bodyPr>
          <a:lstStyle/>
          <a:p>
            <a:pPr algn="r"/>
            <a:r>
              <a:rPr lang="en-US" sz="2800" dirty="0"/>
              <a:t>e. time:</a:t>
            </a:r>
          </a:p>
        </p:txBody>
      </p:sp>
      <p:graphicFrame>
        <p:nvGraphicFramePr>
          <p:cNvPr id="124" name="Table 123">
            <a:extLst>
              <a:ext uri="{FF2B5EF4-FFF2-40B4-BE49-F238E27FC236}">
                <a16:creationId xmlns:a16="http://schemas.microsoft.com/office/drawing/2014/main" id="{7AB12477-A327-D9D4-4818-B4E5E765C340}"/>
              </a:ext>
            </a:extLst>
          </p:cNvPr>
          <p:cNvGraphicFramePr>
            <a:graphicFrameLocks noGrp="1"/>
          </p:cNvGraphicFramePr>
          <p:nvPr>
            <p:extLst>
              <p:ext uri="{D42A27DB-BD31-4B8C-83A1-F6EECF244321}">
                <p14:modId xmlns:p14="http://schemas.microsoft.com/office/powerpoint/2010/main" val="999981397"/>
              </p:ext>
            </p:extLst>
          </p:nvPr>
        </p:nvGraphicFramePr>
        <p:xfrm>
          <a:off x="7262107"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cxnSp>
        <p:nvCxnSpPr>
          <p:cNvPr id="3" name="Straight Arrow Connector 2">
            <a:extLst>
              <a:ext uri="{FF2B5EF4-FFF2-40B4-BE49-F238E27FC236}">
                <a16:creationId xmlns:a16="http://schemas.microsoft.com/office/drawing/2014/main" id="{BDD8DD32-41F8-A092-4494-6B83DA3BDBCF}"/>
              </a:ext>
            </a:extLst>
          </p:cNvPr>
          <p:cNvCxnSpPr>
            <a:cxnSpLocks/>
          </p:cNvCxnSpPr>
          <p:nvPr/>
        </p:nvCxnSpPr>
        <p:spPr>
          <a:xfrm flipV="1">
            <a:off x="9413095" y="5111722"/>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4C093D0-BFFC-8246-21CA-1AD52A20570B}"/>
              </a:ext>
            </a:extLst>
          </p:cNvPr>
          <p:cNvCxnSpPr>
            <a:cxnSpLocks/>
          </p:cNvCxnSpPr>
          <p:nvPr/>
        </p:nvCxnSpPr>
        <p:spPr>
          <a:xfrm flipV="1">
            <a:off x="4227376" y="5837267"/>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0D50527-5099-CDC3-E554-348A155CE353}"/>
              </a:ext>
            </a:extLst>
          </p:cNvPr>
          <p:cNvCxnSpPr>
            <a:cxnSpLocks/>
          </p:cNvCxnSpPr>
          <p:nvPr/>
        </p:nvCxnSpPr>
        <p:spPr>
          <a:xfrm flipV="1">
            <a:off x="9406218" y="5837267"/>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4629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Compressed Sparse Row (T-CSR)</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81</a:t>
            </a:fld>
            <a:endParaRPr lang="en-US" dirty="0"/>
          </a:p>
        </p:txBody>
      </p:sp>
      <p:sp>
        <p:nvSpPr>
          <p:cNvPr id="121" name="TextBox 120">
            <a:extLst>
              <a:ext uri="{FF2B5EF4-FFF2-40B4-BE49-F238E27FC236}">
                <a16:creationId xmlns:a16="http://schemas.microsoft.com/office/drawing/2014/main" id="{71BC6D63-B920-BCD5-AE4C-8982B4923C8C}"/>
              </a:ext>
            </a:extLst>
          </p:cNvPr>
          <p:cNvSpPr txBox="1"/>
          <p:nvPr/>
        </p:nvSpPr>
        <p:spPr>
          <a:xfrm>
            <a:off x="2694013" y="4989871"/>
            <a:ext cx="414852" cy="492443"/>
          </a:xfrm>
          <a:prstGeom prst="rect">
            <a:avLst/>
          </a:prstGeom>
          <a:noFill/>
        </p:spPr>
        <p:txBody>
          <a:bodyPr wrap="square">
            <a:spAutoFit/>
          </a:bodyPr>
          <a:lstStyle/>
          <a:p>
            <a:r>
              <a:rPr lang="en-US" sz="2600" dirty="0"/>
              <a:t>      </a:t>
            </a:r>
          </a:p>
        </p:txBody>
      </p:sp>
      <p:graphicFrame>
        <p:nvGraphicFramePr>
          <p:cNvPr id="207" name="Table 206">
            <a:extLst>
              <a:ext uri="{FF2B5EF4-FFF2-40B4-BE49-F238E27FC236}">
                <a16:creationId xmlns:a16="http://schemas.microsoft.com/office/drawing/2014/main" id="{73832763-AE08-FBD2-3B3D-FE5EAF9365C5}"/>
              </a:ext>
            </a:extLst>
          </p:cNvPr>
          <p:cNvGraphicFramePr>
            <a:graphicFrameLocks noGrp="1"/>
          </p:cNvGraphicFramePr>
          <p:nvPr/>
        </p:nvGraphicFramePr>
        <p:xfrm>
          <a:off x="2053560" y="470607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1" dirty="0">
                          <a:solidFill>
                            <a:srgbClr val="FF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208" name="TextBox 207">
            <a:extLst>
              <a:ext uri="{FF2B5EF4-FFF2-40B4-BE49-F238E27FC236}">
                <a16:creationId xmlns:a16="http://schemas.microsoft.com/office/drawing/2014/main" id="{754CCD9D-A06F-9449-D3D2-E0D8F785C740}"/>
              </a:ext>
            </a:extLst>
          </p:cNvPr>
          <p:cNvSpPr txBox="1"/>
          <p:nvPr/>
        </p:nvSpPr>
        <p:spPr>
          <a:xfrm>
            <a:off x="683399" y="4642582"/>
            <a:ext cx="1366938" cy="523220"/>
          </a:xfrm>
          <a:prstGeom prst="rect">
            <a:avLst/>
          </a:prstGeom>
          <a:noFill/>
        </p:spPr>
        <p:txBody>
          <a:bodyPr wrap="square">
            <a:spAutoFit/>
          </a:bodyPr>
          <a:lstStyle/>
          <a:p>
            <a:pPr algn="r"/>
            <a:r>
              <a:rPr lang="en-US" sz="2800" dirty="0"/>
              <a:t>offsets:</a:t>
            </a:r>
          </a:p>
        </p:txBody>
      </p:sp>
      <p:sp>
        <p:nvSpPr>
          <p:cNvPr id="216" name="TextBox 215">
            <a:extLst>
              <a:ext uri="{FF2B5EF4-FFF2-40B4-BE49-F238E27FC236}">
                <a16:creationId xmlns:a16="http://schemas.microsoft.com/office/drawing/2014/main" id="{7CE73B3A-0057-ED81-9F77-4B71513532AB}"/>
              </a:ext>
            </a:extLst>
          </p:cNvPr>
          <p:cNvSpPr txBox="1"/>
          <p:nvPr/>
        </p:nvSpPr>
        <p:spPr>
          <a:xfrm>
            <a:off x="2157458" y="4224458"/>
            <a:ext cx="3292565" cy="523220"/>
          </a:xfrm>
          <a:prstGeom prst="rect">
            <a:avLst/>
          </a:prstGeom>
          <a:noFill/>
        </p:spPr>
        <p:txBody>
          <a:bodyPr wrap="square">
            <a:spAutoFit/>
          </a:bodyPr>
          <a:lstStyle/>
          <a:p>
            <a:r>
              <a:rPr lang="en-US" sz="2800" dirty="0"/>
              <a:t>a   b    c    d    e    f    g  </a:t>
            </a:r>
          </a:p>
        </p:txBody>
      </p:sp>
      <p:sp>
        <p:nvSpPr>
          <p:cNvPr id="28" name="TextBox 27">
            <a:extLst>
              <a:ext uri="{FF2B5EF4-FFF2-40B4-BE49-F238E27FC236}">
                <a16:creationId xmlns:a16="http://schemas.microsoft.com/office/drawing/2014/main" id="{80690ACC-F4FE-E608-B428-857E175925FC}"/>
              </a:ext>
            </a:extLst>
          </p:cNvPr>
          <p:cNvSpPr txBox="1"/>
          <p:nvPr/>
        </p:nvSpPr>
        <p:spPr>
          <a:xfrm>
            <a:off x="543697" y="5353570"/>
            <a:ext cx="1506640" cy="523220"/>
          </a:xfrm>
          <a:prstGeom prst="rect">
            <a:avLst/>
          </a:prstGeom>
          <a:noFill/>
        </p:spPr>
        <p:txBody>
          <a:bodyPr wrap="square">
            <a:spAutoFit/>
          </a:bodyPr>
          <a:lstStyle/>
          <a:p>
            <a:pPr algn="r"/>
            <a:r>
              <a:rPr lang="en-US" sz="2800" dirty="0" err="1"/>
              <a:t>dest</a:t>
            </a:r>
            <a:r>
              <a:rPr lang="en-US" sz="2800" dirty="0"/>
              <a:t>. id:</a:t>
            </a:r>
          </a:p>
        </p:txBody>
      </p:sp>
      <p:graphicFrame>
        <p:nvGraphicFramePr>
          <p:cNvPr id="29" name="Table 28">
            <a:extLst>
              <a:ext uri="{FF2B5EF4-FFF2-40B4-BE49-F238E27FC236}">
                <a16:creationId xmlns:a16="http://schemas.microsoft.com/office/drawing/2014/main" id="{DAE3F185-89FF-18F9-1DD5-C7C2D60A340E}"/>
              </a:ext>
            </a:extLst>
          </p:cNvPr>
          <p:cNvGraphicFramePr>
            <a:graphicFrameLocks noGrp="1"/>
          </p:cNvGraphicFramePr>
          <p:nvPr/>
        </p:nvGraphicFramePr>
        <p:xfrm>
          <a:off x="2056749"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32" name="Oval 31">
            <a:extLst>
              <a:ext uri="{FF2B5EF4-FFF2-40B4-BE49-F238E27FC236}">
                <a16:creationId xmlns:a16="http://schemas.microsoft.com/office/drawing/2014/main" id="{D754D92A-8878-ED80-A4F1-C9805E7AEF64}"/>
              </a:ext>
            </a:extLst>
          </p:cNvPr>
          <p:cNvSpPr/>
          <p:nvPr/>
        </p:nvSpPr>
        <p:spPr>
          <a:xfrm>
            <a:off x="2231601" y="171528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33" name="Oval 32">
            <a:extLst>
              <a:ext uri="{FF2B5EF4-FFF2-40B4-BE49-F238E27FC236}">
                <a16:creationId xmlns:a16="http://schemas.microsoft.com/office/drawing/2014/main" id="{E76AB577-D8AE-5C58-1A45-4ACB57E5319C}"/>
              </a:ext>
            </a:extLst>
          </p:cNvPr>
          <p:cNvSpPr/>
          <p:nvPr/>
        </p:nvSpPr>
        <p:spPr>
          <a:xfrm>
            <a:off x="2225189" y="27807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34" name="Oval 33">
            <a:extLst>
              <a:ext uri="{FF2B5EF4-FFF2-40B4-BE49-F238E27FC236}">
                <a16:creationId xmlns:a16="http://schemas.microsoft.com/office/drawing/2014/main" id="{82D3CDD0-DD54-0132-9A3E-209EF4E33B38}"/>
              </a:ext>
            </a:extLst>
          </p:cNvPr>
          <p:cNvSpPr/>
          <p:nvPr/>
        </p:nvSpPr>
        <p:spPr>
          <a:xfrm>
            <a:off x="4107780" y="17149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35" name="Oval 34">
            <a:extLst>
              <a:ext uri="{FF2B5EF4-FFF2-40B4-BE49-F238E27FC236}">
                <a16:creationId xmlns:a16="http://schemas.microsoft.com/office/drawing/2014/main" id="{875FAD85-AE1E-548E-0ECA-8E92C03F141F}"/>
              </a:ext>
            </a:extLst>
          </p:cNvPr>
          <p:cNvSpPr/>
          <p:nvPr/>
        </p:nvSpPr>
        <p:spPr>
          <a:xfrm>
            <a:off x="4144523" y="276973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36" name="Oval 35">
            <a:extLst>
              <a:ext uri="{FF2B5EF4-FFF2-40B4-BE49-F238E27FC236}">
                <a16:creationId xmlns:a16="http://schemas.microsoft.com/office/drawing/2014/main" id="{98EFABC0-70B9-A1A0-1152-343752EAB94C}"/>
              </a:ext>
            </a:extLst>
          </p:cNvPr>
          <p:cNvSpPr/>
          <p:nvPr/>
        </p:nvSpPr>
        <p:spPr>
          <a:xfrm>
            <a:off x="5758392" y="2246410"/>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37" name="Oval 36">
            <a:extLst>
              <a:ext uri="{FF2B5EF4-FFF2-40B4-BE49-F238E27FC236}">
                <a16:creationId xmlns:a16="http://schemas.microsoft.com/office/drawing/2014/main" id="{8F32838D-A31C-7B0E-0F1B-23FA2F706856}"/>
              </a:ext>
            </a:extLst>
          </p:cNvPr>
          <p:cNvSpPr/>
          <p:nvPr/>
        </p:nvSpPr>
        <p:spPr>
          <a:xfrm>
            <a:off x="7528005" y="278467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38" name="Oval 37">
            <a:extLst>
              <a:ext uri="{FF2B5EF4-FFF2-40B4-BE49-F238E27FC236}">
                <a16:creationId xmlns:a16="http://schemas.microsoft.com/office/drawing/2014/main" id="{B3E270A4-A3B5-FA07-F9AC-BC3434CD1172}"/>
              </a:ext>
            </a:extLst>
          </p:cNvPr>
          <p:cNvSpPr/>
          <p:nvPr/>
        </p:nvSpPr>
        <p:spPr>
          <a:xfrm>
            <a:off x="9362751" y="2050046"/>
            <a:ext cx="594360" cy="594360"/>
          </a:xfrm>
          <a:prstGeom prst="ellipse">
            <a:avLst/>
          </a:prstGeom>
          <a:solidFill>
            <a:schemeClr val="accent6">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40" name="TextBox 39">
            <a:extLst>
              <a:ext uri="{FF2B5EF4-FFF2-40B4-BE49-F238E27FC236}">
                <a16:creationId xmlns:a16="http://schemas.microsoft.com/office/drawing/2014/main" id="{EFBA9BC1-5E45-8CA9-DE53-EC2749A09713}"/>
              </a:ext>
            </a:extLst>
          </p:cNvPr>
          <p:cNvSpPr txBox="1"/>
          <p:nvPr/>
        </p:nvSpPr>
        <p:spPr>
          <a:xfrm>
            <a:off x="2947534" y="1526826"/>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41" name="TextBox 40">
            <a:extLst>
              <a:ext uri="{FF2B5EF4-FFF2-40B4-BE49-F238E27FC236}">
                <a16:creationId xmlns:a16="http://schemas.microsoft.com/office/drawing/2014/main" id="{9777611B-B997-1FAF-DD9D-18E5814D34B7}"/>
              </a:ext>
            </a:extLst>
          </p:cNvPr>
          <p:cNvSpPr txBox="1"/>
          <p:nvPr/>
        </p:nvSpPr>
        <p:spPr>
          <a:xfrm>
            <a:off x="4996739" y="1666663"/>
            <a:ext cx="914400" cy="523220"/>
          </a:xfrm>
          <a:prstGeom prst="rect">
            <a:avLst/>
          </a:prstGeom>
          <a:noFill/>
        </p:spPr>
        <p:txBody>
          <a:bodyPr wrap="square">
            <a:spAutoFit/>
          </a:bodyPr>
          <a:lstStyle/>
          <a:p>
            <a:r>
              <a:rPr lang="en-US" sz="2800" dirty="0"/>
              <a:t>[3,6]</a:t>
            </a:r>
          </a:p>
        </p:txBody>
      </p:sp>
      <p:sp>
        <p:nvSpPr>
          <p:cNvPr id="42" name="TextBox 41">
            <a:extLst>
              <a:ext uri="{FF2B5EF4-FFF2-40B4-BE49-F238E27FC236}">
                <a16:creationId xmlns:a16="http://schemas.microsoft.com/office/drawing/2014/main" id="{40508D38-2C7D-6644-ECC5-1711D3EB2AFA}"/>
              </a:ext>
            </a:extLst>
          </p:cNvPr>
          <p:cNvSpPr txBox="1"/>
          <p:nvPr/>
        </p:nvSpPr>
        <p:spPr>
          <a:xfrm>
            <a:off x="2947534" y="3019545"/>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43" name="TextBox 42">
            <a:extLst>
              <a:ext uri="{FF2B5EF4-FFF2-40B4-BE49-F238E27FC236}">
                <a16:creationId xmlns:a16="http://schemas.microsoft.com/office/drawing/2014/main" id="{9527D7BC-1B8D-5724-6801-27740F855B01}"/>
              </a:ext>
            </a:extLst>
          </p:cNvPr>
          <p:cNvSpPr txBox="1"/>
          <p:nvPr/>
        </p:nvSpPr>
        <p:spPr>
          <a:xfrm>
            <a:off x="4972844" y="2910323"/>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44" name="TextBox 43">
            <a:extLst>
              <a:ext uri="{FF2B5EF4-FFF2-40B4-BE49-F238E27FC236}">
                <a16:creationId xmlns:a16="http://schemas.microsoft.com/office/drawing/2014/main" id="{5ECEF272-3AF6-8EC6-7813-78A2FA1B1C88}"/>
              </a:ext>
            </a:extLst>
          </p:cNvPr>
          <p:cNvSpPr txBox="1"/>
          <p:nvPr/>
        </p:nvSpPr>
        <p:spPr>
          <a:xfrm>
            <a:off x="6947112" y="1990247"/>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45" name="TextBox 44">
            <a:extLst>
              <a:ext uri="{FF2B5EF4-FFF2-40B4-BE49-F238E27FC236}">
                <a16:creationId xmlns:a16="http://schemas.microsoft.com/office/drawing/2014/main" id="{B2098CA7-4325-53D2-E279-5F1C0A8FEB28}"/>
              </a:ext>
            </a:extLst>
          </p:cNvPr>
          <p:cNvSpPr txBox="1"/>
          <p:nvPr/>
        </p:nvSpPr>
        <p:spPr>
          <a:xfrm>
            <a:off x="6168298" y="2895576"/>
            <a:ext cx="1100221" cy="523220"/>
          </a:xfrm>
          <a:prstGeom prst="rect">
            <a:avLst/>
          </a:prstGeom>
          <a:noFill/>
        </p:spPr>
        <p:txBody>
          <a:bodyPr wrap="square">
            <a:spAutoFit/>
          </a:bodyPr>
          <a:lstStyle/>
          <a:p>
            <a:r>
              <a:rPr lang="en-US" sz="2800" dirty="0"/>
              <a:t>[9,10]</a:t>
            </a:r>
          </a:p>
        </p:txBody>
      </p:sp>
      <p:sp>
        <p:nvSpPr>
          <p:cNvPr id="46" name="TextBox 45">
            <a:extLst>
              <a:ext uri="{FF2B5EF4-FFF2-40B4-BE49-F238E27FC236}">
                <a16:creationId xmlns:a16="http://schemas.microsoft.com/office/drawing/2014/main" id="{C8A01B64-15F5-56D3-A82F-2293FC720DEF}"/>
              </a:ext>
            </a:extLst>
          </p:cNvPr>
          <p:cNvSpPr txBox="1"/>
          <p:nvPr/>
        </p:nvSpPr>
        <p:spPr>
          <a:xfrm>
            <a:off x="8615115" y="2776481"/>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47" name="Straight Arrow Connector 46">
            <a:extLst>
              <a:ext uri="{FF2B5EF4-FFF2-40B4-BE49-F238E27FC236}">
                <a16:creationId xmlns:a16="http://schemas.microsoft.com/office/drawing/2014/main" id="{7992A065-2AC4-56FA-DEF2-CED4B6710AE9}"/>
              </a:ext>
            </a:extLst>
          </p:cNvPr>
          <p:cNvCxnSpPr>
            <a:stCxn id="32" idx="6"/>
            <a:endCxn id="34" idx="2"/>
          </p:cNvCxnSpPr>
          <p:nvPr/>
        </p:nvCxnSpPr>
        <p:spPr>
          <a:xfrm flipV="1">
            <a:off x="2825961" y="2012093"/>
            <a:ext cx="1281819" cy="37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5A22448-EFE2-2838-E6B8-37229CDF7BF9}"/>
              </a:ext>
            </a:extLst>
          </p:cNvPr>
          <p:cNvCxnSpPr>
            <a:cxnSpLocks/>
            <a:stCxn id="33" idx="6"/>
            <a:endCxn id="35" idx="2"/>
          </p:cNvCxnSpPr>
          <p:nvPr/>
        </p:nvCxnSpPr>
        <p:spPr>
          <a:xfrm flipV="1">
            <a:off x="2819549" y="3066918"/>
            <a:ext cx="1324974" cy="1103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7361D8-E475-0439-C4E9-29C86680F5D8}"/>
              </a:ext>
            </a:extLst>
          </p:cNvPr>
          <p:cNvCxnSpPr>
            <a:cxnSpLocks/>
            <a:stCxn id="35" idx="6"/>
            <a:endCxn id="36" idx="3"/>
          </p:cNvCxnSpPr>
          <p:nvPr/>
        </p:nvCxnSpPr>
        <p:spPr>
          <a:xfrm flipV="1">
            <a:off x="4738883" y="2753728"/>
            <a:ext cx="1106551" cy="31319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B5CAD43C-75E8-F78A-23ED-FE1C47EFB31A}"/>
              </a:ext>
            </a:extLst>
          </p:cNvPr>
          <p:cNvCxnSpPr>
            <a:cxnSpLocks/>
            <a:stCxn id="34" idx="6"/>
            <a:endCxn id="36" idx="1"/>
          </p:cNvCxnSpPr>
          <p:nvPr/>
        </p:nvCxnSpPr>
        <p:spPr>
          <a:xfrm>
            <a:off x="4702140" y="2012093"/>
            <a:ext cx="1143294" cy="3213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1A92B-33B4-5C2A-D7D8-1FD7AFA2BC7A}"/>
              </a:ext>
            </a:extLst>
          </p:cNvPr>
          <p:cNvCxnSpPr>
            <a:cxnSpLocks/>
            <a:stCxn id="36" idx="5"/>
            <a:endCxn id="37" idx="2"/>
          </p:cNvCxnSpPr>
          <p:nvPr/>
        </p:nvCxnSpPr>
        <p:spPr>
          <a:xfrm>
            <a:off x="6265710" y="2753728"/>
            <a:ext cx="1262295" cy="328128"/>
          </a:xfrm>
          <a:prstGeom prst="straightConnector1">
            <a:avLst/>
          </a:prstGeom>
          <a:ln w="349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6AB93C6-C27B-CEE4-76FA-3A80100899D1}"/>
              </a:ext>
            </a:extLst>
          </p:cNvPr>
          <p:cNvCxnSpPr>
            <a:cxnSpLocks/>
            <a:stCxn id="36" idx="6"/>
            <a:endCxn id="38" idx="2"/>
          </p:cNvCxnSpPr>
          <p:nvPr/>
        </p:nvCxnSpPr>
        <p:spPr>
          <a:xfrm flipV="1">
            <a:off x="6352752" y="2347226"/>
            <a:ext cx="3009999" cy="1963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BA78F6B-32FC-19B4-22EF-A7A4D6ACEC82}"/>
              </a:ext>
            </a:extLst>
          </p:cNvPr>
          <p:cNvCxnSpPr>
            <a:cxnSpLocks/>
            <a:stCxn id="37" idx="6"/>
            <a:endCxn id="38" idx="3"/>
          </p:cNvCxnSpPr>
          <p:nvPr/>
        </p:nvCxnSpPr>
        <p:spPr>
          <a:xfrm flipV="1">
            <a:off x="8122365" y="2557364"/>
            <a:ext cx="1327428" cy="52449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C4AB7D52-879E-6499-B677-5FCA9B3B1961}"/>
              </a:ext>
            </a:extLst>
          </p:cNvPr>
          <p:cNvSpPr txBox="1"/>
          <p:nvPr/>
        </p:nvSpPr>
        <p:spPr>
          <a:xfrm>
            <a:off x="5878693" y="4636752"/>
            <a:ext cx="1366938" cy="523220"/>
          </a:xfrm>
          <a:prstGeom prst="rect">
            <a:avLst/>
          </a:prstGeom>
          <a:noFill/>
        </p:spPr>
        <p:txBody>
          <a:bodyPr wrap="square">
            <a:spAutoFit/>
          </a:bodyPr>
          <a:lstStyle/>
          <a:p>
            <a:pPr algn="r"/>
            <a:r>
              <a:rPr lang="en-US" sz="2800" dirty="0"/>
              <a:t>s. time:</a:t>
            </a:r>
          </a:p>
        </p:txBody>
      </p:sp>
      <p:graphicFrame>
        <p:nvGraphicFramePr>
          <p:cNvPr id="122" name="Table 121">
            <a:extLst>
              <a:ext uri="{FF2B5EF4-FFF2-40B4-BE49-F238E27FC236}">
                <a16:creationId xmlns:a16="http://schemas.microsoft.com/office/drawing/2014/main" id="{CE6067D8-0C4D-391D-4501-97A07A2B5073}"/>
              </a:ext>
            </a:extLst>
          </p:cNvPr>
          <p:cNvGraphicFramePr>
            <a:graphicFrameLocks noGrp="1"/>
          </p:cNvGraphicFramePr>
          <p:nvPr/>
        </p:nvGraphicFramePr>
        <p:xfrm>
          <a:off x="7245364" y="468500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123" name="TextBox 122">
            <a:extLst>
              <a:ext uri="{FF2B5EF4-FFF2-40B4-BE49-F238E27FC236}">
                <a16:creationId xmlns:a16="http://schemas.microsoft.com/office/drawing/2014/main" id="{974B0B69-C192-ACCA-1F60-5A08AE6A3CF9}"/>
              </a:ext>
            </a:extLst>
          </p:cNvPr>
          <p:cNvSpPr txBox="1"/>
          <p:nvPr/>
        </p:nvSpPr>
        <p:spPr>
          <a:xfrm>
            <a:off x="5894902" y="5353570"/>
            <a:ext cx="1366938" cy="523220"/>
          </a:xfrm>
          <a:prstGeom prst="rect">
            <a:avLst/>
          </a:prstGeom>
          <a:noFill/>
        </p:spPr>
        <p:txBody>
          <a:bodyPr wrap="square">
            <a:spAutoFit/>
          </a:bodyPr>
          <a:lstStyle/>
          <a:p>
            <a:pPr algn="r"/>
            <a:r>
              <a:rPr lang="en-US" sz="2800" dirty="0"/>
              <a:t>e. time:</a:t>
            </a:r>
          </a:p>
        </p:txBody>
      </p:sp>
      <p:graphicFrame>
        <p:nvGraphicFramePr>
          <p:cNvPr id="124" name="Table 123">
            <a:extLst>
              <a:ext uri="{FF2B5EF4-FFF2-40B4-BE49-F238E27FC236}">
                <a16:creationId xmlns:a16="http://schemas.microsoft.com/office/drawing/2014/main" id="{7AB12477-A327-D9D4-4818-B4E5E765C340}"/>
              </a:ext>
            </a:extLst>
          </p:cNvPr>
          <p:cNvGraphicFramePr>
            <a:graphicFrameLocks noGrp="1"/>
          </p:cNvGraphicFramePr>
          <p:nvPr/>
        </p:nvGraphicFramePr>
        <p:xfrm>
          <a:off x="7262107"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cxnSp>
        <p:nvCxnSpPr>
          <p:cNvPr id="3" name="Straight Arrow Connector 2">
            <a:extLst>
              <a:ext uri="{FF2B5EF4-FFF2-40B4-BE49-F238E27FC236}">
                <a16:creationId xmlns:a16="http://schemas.microsoft.com/office/drawing/2014/main" id="{BDD8DD32-41F8-A092-4494-6B83DA3BDBCF}"/>
              </a:ext>
            </a:extLst>
          </p:cNvPr>
          <p:cNvCxnSpPr>
            <a:cxnSpLocks/>
          </p:cNvCxnSpPr>
          <p:nvPr/>
        </p:nvCxnSpPr>
        <p:spPr>
          <a:xfrm flipV="1">
            <a:off x="9413095" y="5111722"/>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4C093D0-BFFC-8246-21CA-1AD52A20570B}"/>
              </a:ext>
            </a:extLst>
          </p:cNvPr>
          <p:cNvCxnSpPr>
            <a:cxnSpLocks/>
          </p:cNvCxnSpPr>
          <p:nvPr/>
        </p:nvCxnSpPr>
        <p:spPr>
          <a:xfrm flipV="1">
            <a:off x="4227376" y="5837267"/>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0D50527-5099-CDC3-E554-348A155CE353}"/>
              </a:ext>
            </a:extLst>
          </p:cNvPr>
          <p:cNvCxnSpPr>
            <a:cxnSpLocks/>
          </p:cNvCxnSpPr>
          <p:nvPr/>
        </p:nvCxnSpPr>
        <p:spPr>
          <a:xfrm flipV="1">
            <a:off x="9406218" y="5837267"/>
            <a:ext cx="0" cy="2522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737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Compressed Sparse Row (T-CSR)</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82</a:t>
            </a:fld>
            <a:endParaRPr lang="en-US" dirty="0"/>
          </a:p>
        </p:txBody>
      </p:sp>
      <p:sp>
        <p:nvSpPr>
          <p:cNvPr id="121" name="TextBox 120">
            <a:extLst>
              <a:ext uri="{FF2B5EF4-FFF2-40B4-BE49-F238E27FC236}">
                <a16:creationId xmlns:a16="http://schemas.microsoft.com/office/drawing/2014/main" id="{71BC6D63-B920-BCD5-AE4C-8982B4923C8C}"/>
              </a:ext>
            </a:extLst>
          </p:cNvPr>
          <p:cNvSpPr txBox="1"/>
          <p:nvPr/>
        </p:nvSpPr>
        <p:spPr>
          <a:xfrm>
            <a:off x="2694013" y="4989871"/>
            <a:ext cx="414852" cy="492443"/>
          </a:xfrm>
          <a:prstGeom prst="rect">
            <a:avLst/>
          </a:prstGeom>
          <a:noFill/>
        </p:spPr>
        <p:txBody>
          <a:bodyPr wrap="square">
            <a:spAutoFit/>
          </a:bodyPr>
          <a:lstStyle/>
          <a:p>
            <a:r>
              <a:rPr lang="en-US" sz="2600" dirty="0"/>
              <a:t>      </a:t>
            </a:r>
          </a:p>
        </p:txBody>
      </p:sp>
      <p:graphicFrame>
        <p:nvGraphicFramePr>
          <p:cNvPr id="207" name="Table 206">
            <a:extLst>
              <a:ext uri="{FF2B5EF4-FFF2-40B4-BE49-F238E27FC236}">
                <a16:creationId xmlns:a16="http://schemas.microsoft.com/office/drawing/2014/main" id="{73832763-AE08-FBD2-3B3D-FE5EAF9365C5}"/>
              </a:ext>
            </a:extLst>
          </p:cNvPr>
          <p:cNvGraphicFramePr>
            <a:graphicFrameLocks noGrp="1"/>
          </p:cNvGraphicFramePr>
          <p:nvPr>
            <p:extLst>
              <p:ext uri="{D42A27DB-BD31-4B8C-83A1-F6EECF244321}">
                <p14:modId xmlns:p14="http://schemas.microsoft.com/office/powerpoint/2010/main" val="513657015"/>
              </p:ext>
            </p:extLst>
          </p:nvPr>
        </p:nvGraphicFramePr>
        <p:xfrm>
          <a:off x="2053560" y="470607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208" name="TextBox 207">
            <a:extLst>
              <a:ext uri="{FF2B5EF4-FFF2-40B4-BE49-F238E27FC236}">
                <a16:creationId xmlns:a16="http://schemas.microsoft.com/office/drawing/2014/main" id="{754CCD9D-A06F-9449-D3D2-E0D8F785C740}"/>
              </a:ext>
            </a:extLst>
          </p:cNvPr>
          <p:cNvSpPr txBox="1"/>
          <p:nvPr/>
        </p:nvSpPr>
        <p:spPr>
          <a:xfrm>
            <a:off x="683399" y="4642582"/>
            <a:ext cx="1366938" cy="523220"/>
          </a:xfrm>
          <a:prstGeom prst="rect">
            <a:avLst/>
          </a:prstGeom>
          <a:noFill/>
        </p:spPr>
        <p:txBody>
          <a:bodyPr wrap="square">
            <a:spAutoFit/>
          </a:bodyPr>
          <a:lstStyle/>
          <a:p>
            <a:pPr algn="r"/>
            <a:r>
              <a:rPr lang="en-US" sz="2800" dirty="0"/>
              <a:t>offsets:</a:t>
            </a:r>
          </a:p>
        </p:txBody>
      </p:sp>
      <p:sp>
        <p:nvSpPr>
          <p:cNvPr id="216" name="TextBox 215">
            <a:extLst>
              <a:ext uri="{FF2B5EF4-FFF2-40B4-BE49-F238E27FC236}">
                <a16:creationId xmlns:a16="http://schemas.microsoft.com/office/drawing/2014/main" id="{7CE73B3A-0057-ED81-9F77-4B71513532AB}"/>
              </a:ext>
            </a:extLst>
          </p:cNvPr>
          <p:cNvSpPr txBox="1"/>
          <p:nvPr/>
        </p:nvSpPr>
        <p:spPr>
          <a:xfrm>
            <a:off x="2157458" y="4224458"/>
            <a:ext cx="3292565" cy="523220"/>
          </a:xfrm>
          <a:prstGeom prst="rect">
            <a:avLst/>
          </a:prstGeom>
          <a:noFill/>
        </p:spPr>
        <p:txBody>
          <a:bodyPr wrap="square">
            <a:spAutoFit/>
          </a:bodyPr>
          <a:lstStyle/>
          <a:p>
            <a:r>
              <a:rPr lang="en-US" sz="2800" dirty="0"/>
              <a:t>a   b    c    d    e    f    g  </a:t>
            </a:r>
          </a:p>
        </p:txBody>
      </p:sp>
      <p:sp>
        <p:nvSpPr>
          <p:cNvPr id="28" name="TextBox 27">
            <a:extLst>
              <a:ext uri="{FF2B5EF4-FFF2-40B4-BE49-F238E27FC236}">
                <a16:creationId xmlns:a16="http://schemas.microsoft.com/office/drawing/2014/main" id="{80690ACC-F4FE-E608-B428-857E175925FC}"/>
              </a:ext>
            </a:extLst>
          </p:cNvPr>
          <p:cNvSpPr txBox="1"/>
          <p:nvPr/>
        </p:nvSpPr>
        <p:spPr>
          <a:xfrm>
            <a:off x="543697" y="5353570"/>
            <a:ext cx="1506640" cy="523220"/>
          </a:xfrm>
          <a:prstGeom prst="rect">
            <a:avLst/>
          </a:prstGeom>
          <a:noFill/>
        </p:spPr>
        <p:txBody>
          <a:bodyPr wrap="square">
            <a:spAutoFit/>
          </a:bodyPr>
          <a:lstStyle/>
          <a:p>
            <a:pPr algn="r"/>
            <a:r>
              <a:rPr lang="en-US" sz="2800" dirty="0" err="1"/>
              <a:t>dest</a:t>
            </a:r>
            <a:r>
              <a:rPr lang="en-US" sz="2800" dirty="0"/>
              <a:t>. id:</a:t>
            </a:r>
          </a:p>
        </p:txBody>
      </p:sp>
      <p:graphicFrame>
        <p:nvGraphicFramePr>
          <p:cNvPr id="29" name="Table 28">
            <a:extLst>
              <a:ext uri="{FF2B5EF4-FFF2-40B4-BE49-F238E27FC236}">
                <a16:creationId xmlns:a16="http://schemas.microsoft.com/office/drawing/2014/main" id="{DAE3F185-89FF-18F9-1DD5-C7C2D60A340E}"/>
              </a:ext>
            </a:extLst>
          </p:cNvPr>
          <p:cNvGraphicFramePr>
            <a:graphicFrameLocks noGrp="1"/>
          </p:cNvGraphicFramePr>
          <p:nvPr>
            <p:extLst>
              <p:ext uri="{D42A27DB-BD31-4B8C-83A1-F6EECF244321}">
                <p14:modId xmlns:p14="http://schemas.microsoft.com/office/powerpoint/2010/main" val="372400891"/>
              </p:ext>
            </p:extLst>
          </p:nvPr>
        </p:nvGraphicFramePr>
        <p:xfrm>
          <a:off x="2056749"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32" name="Oval 31">
            <a:extLst>
              <a:ext uri="{FF2B5EF4-FFF2-40B4-BE49-F238E27FC236}">
                <a16:creationId xmlns:a16="http://schemas.microsoft.com/office/drawing/2014/main" id="{D754D92A-8878-ED80-A4F1-C9805E7AEF64}"/>
              </a:ext>
            </a:extLst>
          </p:cNvPr>
          <p:cNvSpPr/>
          <p:nvPr/>
        </p:nvSpPr>
        <p:spPr>
          <a:xfrm>
            <a:off x="2231601" y="1715287"/>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33" name="Oval 32">
            <a:extLst>
              <a:ext uri="{FF2B5EF4-FFF2-40B4-BE49-F238E27FC236}">
                <a16:creationId xmlns:a16="http://schemas.microsoft.com/office/drawing/2014/main" id="{E76AB577-D8AE-5C58-1A45-4ACB57E5319C}"/>
              </a:ext>
            </a:extLst>
          </p:cNvPr>
          <p:cNvSpPr/>
          <p:nvPr/>
        </p:nvSpPr>
        <p:spPr>
          <a:xfrm>
            <a:off x="2225189" y="2780769"/>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US" sz="2800" dirty="0"/>
          </a:p>
        </p:txBody>
      </p:sp>
      <p:sp>
        <p:nvSpPr>
          <p:cNvPr id="34" name="Oval 33">
            <a:extLst>
              <a:ext uri="{FF2B5EF4-FFF2-40B4-BE49-F238E27FC236}">
                <a16:creationId xmlns:a16="http://schemas.microsoft.com/office/drawing/2014/main" id="{82D3CDD0-DD54-0132-9A3E-209EF4E33B38}"/>
              </a:ext>
            </a:extLst>
          </p:cNvPr>
          <p:cNvSpPr/>
          <p:nvPr/>
        </p:nvSpPr>
        <p:spPr>
          <a:xfrm>
            <a:off x="4107780" y="1714913"/>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35" name="Oval 34">
            <a:extLst>
              <a:ext uri="{FF2B5EF4-FFF2-40B4-BE49-F238E27FC236}">
                <a16:creationId xmlns:a16="http://schemas.microsoft.com/office/drawing/2014/main" id="{875FAD85-AE1E-548E-0ECA-8E92C03F141F}"/>
              </a:ext>
            </a:extLst>
          </p:cNvPr>
          <p:cNvSpPr/>
          <p:nvPr/>
        </p:nvSpPr>
        <p:spPr>
          <a:xfrm>
            <a:off x="4144523" y="2769738"/>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a:t>
            </a:r>
          </a:p>
        </p:txBody>
      </p:sp>
      <p:sp>
        <p:nvSpPr>
          <p:cNvPr id="36" name="Oval 35">
            <a:extLst>
              <a:ext uri="{FF2B5EF4-FFF2-40B4-BE49-F238E27FC236}">
                <a16:creationId xmlns:a16="http://schemas.microsoft.com/office/drawing/2014/main" id="{98EFABC0-70B9-A1A0-1152-343752EAB94C}"/>
              </a:ext>
            </a:extLst>
          </p:cNvPr>
          <p:cNvSpPr/>
          <p:nvPr/>
        </p:nvSpPr>
        <p:spPr>
          <a:xfrm>
            <a:off x="5758392" y="2246410"/>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a:t>
            </a:r>
          </a:p>
        </p:txBody>
      </p:sp>
      <p:sp>
        <p:nvSpPr>
          <p:cNvPr id="37" name="Oval 36">
            <a:extLst>
              <a:ext uri="{FF2B5EF4-FFF2-40B4-BE49-F238E27FC236}">
                <a16:creationId xmlns:a16="http://schemas.microsoft.com/office/drawing/2014/main" id="{8F32838D-A31C-7B0E-0F1B-23FA2F706856}"/>
              </a:ext>
            </a:extLst>
          </p:cNvPr>
          <p:cNvSpPr/>
          <p:nvPr/>
        </p:nvSpPr>
        <p:spPr>
          <a:xfrm>
            <a:off x="7528005" y="278467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a:t>
            </a:r>
          </a:p>
        </p:txBody>
      </p:sp>
      <p:sp>
        <p:nvSpPr>
          <p:cNvPr id="38" name="Oval 37">
            <a:extLst>
              <a:ext uri="{FF2B5EF4-FFF2-40B4-BE49-F238E27FC236}">
                <a16:creationId xmlns:a16="http://schemas.microsoft.com/office/drawing/2014/main" id="{B3E270A4-A3B5-FA07-F9AC-BC3434CD1172}"/>
              </a:ext>
            </a:extLst>
          </p:cNvPr>
          <p:cNvSpPr/>
          <p:nvPr/>
        </p:nvSpPr>
        <p:spPr>
          <a:xfrm>
            <a:off x="9362751" y="2050046"/>
            <a:ext cx="594360" cy="594360"/>
          </a:xfrm>
          <a:prstGeom prst="ellipse">
            <a:avLst/>
          </a:prstGeom>
          <a:solidFill>
            <a:srgbClr val="FEFFBF"/>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a:t>
            </a:r>
          </a:p>
        </p:txBody>
      </p:sp>
      <p:sp>
        <p:nvSpPr>
          <p:cNvPr id="40" name="TextBox 39">
            <a:extLst>
              <a:ext uri="{FF2B5EF4-FFF2-40B4-BE49-F238E27FC236}">
                <a16:creationId xmlns:a16="http://schemas.microsoft.com/office/drawing/2014/main" id="{EFBA9BC1-5E45-8CA9-DE53-EC2749A09713}"/>
              </a:ext>
            </a:extLst>
          </p:cNvPr>
          <p:cNvSpPr txBox="1"/>
          <p:nvPr/>
        </p:nvSpPr>
        <p:spPr>
          <a:xfrm>
            <a:off x="2947534" y="1526826"/>
            <a:ext cx="914400" cy="523220"/>
          </a:xfrm>
          <a:prstGeom prst="rect">
            <a:avLst/>
          </a:prstGeom>
          <a:noFill/>
        </p:spPr>
        <p:txBody>
          <a:bodyPr wrap="square">
            <a:spAutoFit/>
          </a:bodyPr>
          <a:lstStyle/>
          <a:p>
            <a:r>
              <a:rPr lang="en-US" sz="2800" dirty="0">
                <a:solidFill>
                  <a:schemeClr val="tx1"/>
                </a:solidFill>
              </a:rPr>
              <a:t>[</a:t>
            </a:r>
            <a:r>
              <a:rPr lang="en-US" sz="2800" dirty="0"/>
              <a:t>1,2</a:t>
            </a:r>
            <a:r>
              <a:rPr lang="en-US" sz="2800" dirty="0">
                <a:solidFill>
                  <a:schemeClr val="tx1"/>
                </a:solidFill>
              </a:rPr>
              <a:t>]</a:t>
            </a:r>
            <a:endParaRPr lang="en-US" sz="2800" dirty="0"/>
          </a:p>
        </p:txBody>
      </p:sp>
      <p:sp>
        <p:nvSpPr>
          <p:cNvPr id="41" name="TextBox 40">
            <a:extLst>
              <a:ext uri="{FF2B5EF4-FFF2-40B4-BE49-F238E27FC236}">
                <a16:creationId xmlns:a16="http://schemas.microsoft.com/office/drawing/2014/main" id="{9777611B-B997-1FAF-DD9D-18E5814D34B7}"/>
              </a:ext>
            </a:extLst>
          </p:cNvPr>
          <p:cNvSpPr txBox="1"/>
          <p:nvPr/>
        </p:nvSpPr>
        <p:spPr>
          <a:xfrm>
            <a:off x="4996739" y="1666663"/>
            <a:ext cx="914400" cy="523220"/>
          </a:xfrm>
          <a:prstGeom prst="rect">
            <a:avLst/>
          </a:prstGeom>
          <a:noFill/>
        </p:spPr>
        <p:txBody>
          <a:bodyPr wrap="square">
            <a:spAutoFit/>
          </a:bodyPr>
          <a:lstStyle/>
          <a:p>
            <a:r>
              <a:rPr lang="en-US" sz="2800" dirty="0"/>
              <a:t>[3,6]</a:t>
            </a:r>
          </a:p>
        </p:txBody>
      </p:sp>
      <p:sp>
        <p:nvSpPr>
          <p:cNvPr id="42" name="TextBox 41">
            <a:extLst>
              <a:ext uri="{FF2B5EF4-FFF2-40B4-BE49-F238E27FC236}">
                <a16:creationId xmlns:a16="http://schemas.microsoft.com/office/drawing/2014/main" id="{40508D38-2C7D-6644-ECC5-1711D3EB2AFA}"/>
              </a:ext>
            </a:extLst>
          </p:cNvPr>
          <p:cNvSpPr txBox="1"/>
          <p:nvPr/>
        </p:nvSpPr>
        <p:spPr>
          <a:xfrm>
            <a:off x="2947534" y="3019545"/>
            <a:ext cx="914400" cy="523220"/>
          </a:xfrm>
          <a:prstGeom prst="rect">
            <a:avLst/>
          </a:prstGeom>
          <a:noFill/>
        </p:spPr>
        <p:txBody>
          <a:bodyPr wrap="square">
            <a:spAutoFit/>
          </a:bodyPr>
          <a:lstStyle/>
          <a:p>
            <a:r>
              <a:rPr lang="en-US" sz="2800" dirty="0">
                <a:solidFill>
                  <a:schemeClr val="tx1"/>
                </a:solidFill>
              </a:rPr>
              <a:t>[2,4]</a:t>
            </a:r>
            <a:endParaRPr lang="en-US" sz="2800" dirty="0"/>
          </a:p>
        </p:txBody>
      </p:sp>
      <p:sp>
        <p:nvSpPr>
          <p:cNvPr id="43" name="TextBox 42">
            <a:extLst>
              <a:ext uri="{FF2B5EF4-FFF2-40B4-BE49-F238E27FC236}">
                <a16:creationId xmlns:a16="http://schemas.microsoft.com/office/drawing/2014/main" id="{9527D7BC-1B8D-5724-6801-27740F855B01}"/>
              </a:ext>
            </a:extLst>
          </p:cNvPr>
          <p:cNvSpPr txBox="1"/>
          <p:nvPr/>
        </p:nvSpPr>
        <p:spPr>
          <a:xfrm>
            <a:off x="4972844" y="2910323"/>
            <a:ext cx="914400" cy="523220"/>
          </a:xfrm>
          <a:prstGeom prst="rect">
            <a:avLst/>
          </a:prstGeom>
          <a:noFill/>
        </p:spPr>
        <p:txBody>
          <a:bodyPr wrap="square">
            <a:spAutoFit/>
          </a:bodyPr>
          <a:lstStyle/>
          <a:p>
            <a:r>
              <a:rPr lang="en-US" sz="2800" dirty="0">
                <a:solidFill>
                  <a:schemeClr val="tx1"/>
                </a:solidFill>
              </a:rPr>
              <a:t>[5,8]</a:t>
            </a:r>
            <a:endParaRPr lang="en-US" sz="2800" dirty="0"/>
          </a:p>
        </p:txBody>
      </p:sp>
      <p:sp>
        <p:nvSpPr>
          <p:cNvPr id="44" name="TextBox 43">
            <a:extLst>
              <a:ext uri="{FF2B5EF4-FFF2-40B4-BE49-F238E27FC236}">
                <a16:creationId xmlns:a16="http://schemas.microsoft.com/office/drawing/2014/main" id="{5ECEF272-3AF6-8EC6-7813-78A2FA1B1C88}"/>
              </a:ext>
            </a:extLst>
          </p:cNvPr>
          <p:cNvSpPr txBox="1"/>
          <p:nvPr/>
        </p:nvSpPr>
        <p:spPr>
          <a:xfrm>
            <a:off x="6947112" y="1990247"/>
            <a:ext cx="1100221" cy="523220"/>
          </a:xfrm>
          <a:prstGeom prst="rect">
            <a:avLst/>
          </a:prstGeom>
          <a:noFill/>
        </p:spPr>
        <p:txBody>
          <a:bodyPr wrap="square">
            <a:spAutoFit/>
          </a:bodyPr>
          <a:lstStyle/>
          <a:p>
            <a:r>
              <a:rPr lang="en-US" sz="2800" dirty="0">
                <a:solidFill>
                  <a:schemeClr val="tx1"/>
                </a:solidFill>
              </a:rPr>
              <a:t>[7,</a:t>
            </a:r>
            <a:r>
              <a:rPr lang="en-US" sz="2800" dirty="0"/>
              <a:t>14</a:t>
            </a:r>
            <a:r>
              <a:rPr lang="en-US" sz="2800" dirty="0">
                <a:solidFill>
                  <a:schemeClr val="tx1"/>
                </a:solidFill>
              </a:rPr>
              <a:t>]</a:t>
            </a:r>
            <a:endParaRPr lang="en-US" sz="2800" dirty="0"/>
          </a:p>
        </p:txBody>
      </p:sp>
      <p:sp>
        <p:nvSpPr>
          <p:cNvPr id="45" name="TextBox 44">
            <a:extLst>
              <a:ext uri="{FF2B5EF4-FFF2-40B4-BE49-F238E27FC236}">
                <a16:creationId xmlns:a16="http://schemas.microsoft.com/office/drawing/2014/main" id="{B2098CA7-4325-53D2-E279-5F1C0A8FEB28}"/>
              </a:ext>
            </a:extLst>
          </p:cNvPr>
          <p:cNvSpPr txBox="1"/>
          <p:nvPr/>
        </p:nvSpPr>
        <p:spPr>
          <a:xfrm>
            <a:off x="6168298" y="2895576"/>
            <a:ext cx="1100221" cy="523220"/>
          </a:xfrm>
          <a:prstGeom prst="rect">
            <a:avLst/>
          </a:prstGeom>
          <a:noFill/>
        </p:spPr>
        <p:txBody>
          <a:bodyPr wrap="square">
            <a:spAutoFit/>
          </a:bodyPr>
          <a:lstStyle/>
          <a:p>
            <a:r>
              <a:rPr lang="en-US" sz="2800" dirty="0"/>
              <a:t>[9,10]</a:t>
            </a:r>
          </a:p>
        </p:txBody>
      </p:sp>
      <p:sp>
        <p:nvSpPr>
          <p:cNvPr id="46" name="TextBox 45">
            <a:extLst>
              <a:ext uri="{FF2B5EF4-FFF2-40B4-BE49-F238E27FC236}">
                <a16:creationId xmlns:a16="http://schemas.microsoft.com/office/drawing/2014/main" id="{C8A01B64-15F5-56D3-A82F-2293FC720DEF}"/>
              </a:ext>
            </a:extLst>
          </p:cNvPr>
          <p:cNvSpPr txBox="1"/>
          <p:nvPr/>
        </p:nvSpPr>
        <p:spPr>
          <a:xfrm>
            <a:off x="8615115" y="2776481"/>
            <a:ext cx="1276863" cy="523220"/>
          </a:xfrm>
          <a:prstGeom prst="rect">
            <a:avLst/>
          </a:prstGeom>
          <a:noFill/>
        </p:spPr>
        <p:txBody>
          <a:bodyPr wrap="square">
            <a:spAutoFit/>
          </a:bodyPr>
          <a:lstStyle/>
          <a:p>
            <a:r>
              <a:rPr lang="en-US" sz="2800" dirty="0">
                <a:solidFill>
                  <a:schemeClr val="tx1"/>
                </a:solidFill>
              </a:rPr>
              <a:t>[</a:t>
            </a:r>
            <a:r>
              <a:rPr lang="en-US" sz="2800" dirty="0"/>
              <a:t>11,12</a:t>
            </a:r>
            <a:r>
              <a:rPr lang="en-US" sz="2800" dirty="0">
                <a:solidFill>
                  <a:schemeClr val="tx1"/>
                </a:solidFill>
              </a:rPr>
              <a:t>]</a:t>
            </a:r>
            <a:endParaRPr lang="en-US" sz="2800" dirty="0"/>
          </a:p>
        </p:txBody>
      </p:sp>
      <p:cxnSp>
        <p:nvCxnSpPr>
          <p:cNvPr id="47" name="Straight Arrow Connector 46">
            <a:extLst>
              <a:ext uri="{FF2B5EF4-FFF2-40B4-BE49-F238E27FC236}">
                <a16:creationId xmlns:a16="http://schemas.microsoft.com/office/drawing/2014/main" id="{7992A065-2AC4-56FA-DEF2-CED4B6710AE9}"/>
              </a:ext>
            </a:extLst>
          </p:cNvPr>
          <p:cNvCxnSpPr>
            <a:stCxn id="32" idx="6"/>
            <a:endCxn id="34" idx="2"/>
          </p:cNvCxnSpPr>
          <p:nvPr/>
        </p:nvCxnSpPr>
        <p:spPr>
          <a:xfrm flipV="1">
            <a:off x="2825961" y="2012093"/>
            <a:ext cx="1281819" cy="37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5A22448-EFE2-2838-E6B8-37229CDF7BF9}"/>
              </a:ext>
            </a:extLst>
          </p:cNvPr>
          <p:cNvCxnSpPr>
            <a:cxnSpLocks/>
            <a:stCxn id="33" idx="6"/>
            <a:endCxn id="35" idx="2"/>
          </p:cNvCxnSpPr>
          <p:nvPr/>
        </p:nvCxnSpPr>
        <p:spPr>
          <a:xfrm flipV="1">
            <a:off x="2819549" y="3066918"/>
            <a:ext cx="1324974" cy="1103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7361D8-E475-0439-C4E9-29C86680F5D8}"/>
              </a:ext>
            </a:extLst>
          </p:cNvPr>
          <p:cNvCxnSpPr>
            <a:cxnSpLocks/>
            <a:stCxn id="35" idx="6"/>
            <a:endCxn id="36" idx="3"/>
          </p:cNvCxnSpPr>
          <p:nvPr/>
        </p:nvCxnSpPr>
        <p:spPr>
          <a:xfrm flipV="1">
            <a:off x="4738883" y="2753728"/>
            <a:ext cx="1106551" cy="31319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B5CAD43C-75E8-F78A-23ED-FE1C47EFB31A}"/>
              </a:ext>
            </a:extLst>
          </p:cNvPr>
          <p:cNvCxnSpPr>
            <a:cxnSpLocks/>
            <a:stCxn id="34" idx="6"/>
            <a:endCxn id="36" idx="1"/>
          </p:cNvCxnSpPr>
          <p:nvPr/>
        </p:nvCxnSpPr>
        <p:spPr>
          <a:xfrm>
            <a:off x="4702140" y="2012093"/>
            <a:ext cx="1143294" cy="32135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681A92B-33B4-5C2A-D7D8-1FD7AFA2BC7A}"/>
              </a:ext>
            </a:extLst>
          </p:cNvPr>
          <p:cNvCxnSpPr>
            <a:cxnSpLocks/>
            <a:stCxn id="36" idx="5"/>
            <a:endCxn id="37" idx="2"/>
          </p:cNvCxnSpPr>
          <p:nvPr/>
        </p:nvCxnSpPr>
        <p:spPr>
          <a:xfrm>
            <a:off x="6265710" y="2753728"/>
            <a:ext cx="1262295" cy="328128"/>
          </a:xfrm>
          <a:prstGeom prst="straightConnector1">
            <a:avLst/>
          </a:prstGeom>
          <a:ln w="349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6AB93C6-C27B-CEE4-76FA-3A80100899D1}"/>
              </a:ext>
            </a:extLst>
          </p:cNvPr>
          <p:cNvCxnSpPr>
            <a:cxnSpLocks/>
            <a:stCxn id="36" idx="6"/>
            <a:endCxn id="38" idx="2"/>
          </p:cNvCxnSpPr>
          <p:nvPr/>
        </p:nvCxnSpPr>
        <p:spPr>
          <a:xfrm flipV="1">
            <a:off x="6352752" y="2347226"/>
            <a:ext cx="3009999" cy="1963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BA78F6B-32FC-19B4-22EF-A7A4D6ACEC82}"/>
              </a:ext>
            </a:extLst>
          </p:cNvPr>
          <p:cNvCxnSpPr>
            <a:cxnSpLocks/>
            <a:stCxn id="37" idx="6"/>
            <a:endCxn id="38" idx="3"/>
          </p:cNvCxnSpPr>
          <p:nvPr/>
        </p:nvCxnSpPr>
        <p:spPr>
          <a:xfrm flipV="1">
            <a:off x="8122365" y="2557364"/>
            <a:ext cx="1327428" cy="52449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C4AB7D52-879E-6499-B677-5FCA9B3B1961}"/>
              </a:ext>
            </a:extLst>
          </p:cNvPr>
          <p:cNvSpPr txBox="1"/>
          <p:nvPr/>
        </p:nvSpPr>
        <p:spPr>
          <a:xfrm>
            <a:off x="5878693" y="4636752"/>
            <a:ext cx="1366938" cy="523220"/>
          </a:xfrm>
          <a:prstGeom prst="rect">
            <a:avLst/>
          </a:prstGeom>
          <a:noFill/>
        </p:spPr>
        <p:txBody>
          <a:bodyPr wrap="square">
            <a:spAutoFit/>
          </a:bodyPr>
          <a:lstStyle/>
          <a:p>
            <a:pPr algn="r"/>
            <a:r>
              <a:rPr lang="en-US" sz="2800" dirty="0"/>
              <a:t>s. time:</a:t>
            </a:r>
          </a:p>
        </p:txBody>
      </p:sp>
      <p:graphicFrame>
        <p:nvGraphicFramePr>
          <p:cNvPr id="122" name="Table 121">
            <a:extLst>
              <a:ext uri="{FF2B5EF4-FFF2-40B4-BE49-F238E27FC236}">
                <a16:creationId xmlns:a16="http://schemas.microsoft.com/office/drawing/2014/main" id="{CE6067D8-0C4D-391D-4501-97A07A2B5073}"/>
              </a:ext>
            </a:extLst>
          </p:cNvPr>
          <p:cNvGraphicFramePr>
            <a:graphicFrameLocks noGrp="1"/>
          </p:cNvGraphicFramePr>
          <p:nvPr>
            <p:extLst>
              <p:ext uri="{D42A27DB-BD31-4B8C-83A1-F6EECF244321}">
                <p14:modId xmlns:p14="http://schemas.microsoft.com/office/powerpoint/2010/main" val="1430831390"/>
              </p:ext>
            </p:extLst>
          </p:nvPr>
        </p:nvGraphicFramePr>
        <p:xfrm>
          <a:off x="7245364" y="4685002"/>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
        <p:nvSpPr>
          <p:cNvPr id="123" name="TextBox 122">
            <a:extLst>
              <a:ext uri="{FF2B5EF4-FFF2-40B4-BE49-F238E27FC236}">
                <a16:creationId xmlns:a16="http://schemas.microsoft.com/office/drawing/2014/main" id="{974B0B69-C192-ACCA-1F60-5A08AE6A3CF9}"/>
              </a:ext>
            </a:extLst>
          </p:cNvPr>
          <p:cNvSpPr txBox="1"/>
          <p:nvPr/>
        </p:nvSpPr>
        <p:spPr>
          <a:xfrm>
            <a:off x="5894902" y="5353570"/>
            <a:ext cx="1366938" cy="523220"/>
          </a:xfrm>
          <a:prstGeom prst="rect">
            <a:avLst/>
          </a:prstGeom>
          <a:noFill/>
        </p:spPr>
        <p:txBody>
          <a:bodyPr wrap="square">
            <a:spAutoFit/>
          </a:bodyPr>
          <a:lstStyle/>
          <a:p>
            <a:pPr algn="r"/>
            <a:r>
              <a:rPr lang="en-US" sz="2800" dirty="0"/>
              <a:t>e. time:</a:t>
            </a:r>
          </a:p>
        </p:txBody>
      </p:sp>
      <p:graphicFrame>
        <p:nvGraphicFramePr>
          <p:cNvPr id="124" name="Table 123">
            <a:extLst>
              <a:ext uri="{FF2B5EF4-FFF2-40B4-BE49-F238E27FC236}">
                <a16:creationId xmlns:a16="http://schemas.microsoft.com/office/drawing/2014/main" id="{7AB12477-A327-D9D4-4818-B4E5E765C340}"/>
              </a:ext>
            </a:extLst>
          </p:cNvPr>
          <p:cNvGraphicFramePr>
            <a:graphicFrameLocks noGrp="1"/>
          </p:cNvGraphicFramePr>
          <p:nvPr>
            <p:extLst>
              <p:ext uri="{D42A27DB-BD31-4B8C-83A1-F6EECF244321}">
                <p14:modId xmlns:p14="http://schemas.microsoft.com/office/powerpoint/2010/main" val="255221163"/>
              </p:ext>
            </p:extLst>
          </p:nvPr>
        </p:nvGraphicFramePr>
        <p:xfrm>
          <a:off x="7262107" y="5410547"/>
          <a:ext cx="3396463" cy="426720"/>
        </p:xfrm>
        <a:graphic>
          <a:graphicData uri="http://schemas.openxmlformats.org/drawingml/2006/table">
            <a:tbl>
              <a:tblPr firstRow="1" bandRow="1">
                <a:tableStyleId>{2D5ABB26-0587-4C30-8999-92F81FD0307C}</a:tableStyleId>
              </a:tblPr>
              <a:tblGrid>
                <a:gridCol w="485209">
                  <a:extLst>
                    <a:ext uri="{9D8B030D-6E8A-4147-A177-3AD203B41FA5}">
                      <a16:colId xmlns:a16="http://schemas.microsoft.com/office/drawing/2014/main" val="3202451173"/>
                    </a:ext>
                  </a:extLst>
                </a:gridCol>
                <a:gridCol w="485209">
                  <a:extLst>
                    <a:ext uri="{9D8B030D-6E8A-4147-A177-3AD203B41FA5}">
                      <a16:colId xmlns:a16="http://schemas.microsoft.com/office/drawing/2014/main" val="4178369711"/>
                    </a:ext>
                  </a:extLst>
                </a:gridCol>
                <a:gridCol w="485209">
                  <a:extLst>
                    <a:ext uri="{9D8B030D-6E8A-4147-A177-3AD203B41FA5}">
                      <a16:colId xmlns:a16="http://schemas.microsoft.com/office/drawing/2014/main" val="1646390373"/>
                    </a:ext>
                  </a:extLst>
                </a:gridCol>
                <a:gridCol w="485209">
                  <a:extLst>
                    <a:ext uri="{9D8B030D-6E8A-4147-A177-3AD203B41FA5}">
                      <a16:colId xmlns:a16="http://schemas.microsoft.com/office/drawing/2014/main" val="2628758550"/>
                    </a:ext>
                  </a:extLst>
                </a:gridCol>
                <a:gridCol w="485209">
                  <a:extLst>
                    <a:ext uri="{9D8B030D-6E8A-4147-A177-3AD203B41FA5}">
                      <a16:colId xmlns:a16="http://schemas.microsoft.com/office/drawing/2014/main" val="378927747"/>
                    </a:ext>
                  </a:extLst>
                </a:gridCol>
                <a:gridCol w="485209">
                  <a:extLst>
                    <a:ext uri="{9D8B030D-6E8A-4147-A177-3AD203B41FA5}">
                      <a16:colId xmlns:a16="http://schemas.microsoft.com/office/drawing/2014/main" val="2180838702"/>
                    </a:ext>
                  </a:extLst>
                </a:gridCol>
                <a:gridCol w="485209">
                  <a:extLst>
                    <a:ext uri="{9D8B030D-6E8A-4147-A177-3AD203B41FA5}">
                      <a16:colId xmlns:a16="http://schemas.microsoft.com/office/drawing/2014/main" val="288165134"/>
                    </a:ext>
                  </a:extLst>
                </a:gridCol>
              </a:tblGrid>
              <a:tr h="393809">
                <a:tc>
                  <a:txBody>
                    <a:bodyPr/>
                    <a:lstStyle/>
                    <a:p>
                      <a:pPr algn="ctr"/>
                      <a:r>
                        <a:rPr lang="en-US" sz="2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bl>
          </a:graphicData>
        </a:graphic>
      </p:graphicFrame>
    </p:spTree>
    <p:extLst>
      <p:ext uri="{BB962C8B-B14F-4D97-AF65-F5344CB8AC3E}">
        <p14:creationId xmlns:p14="http://schemas.microsoft.com/office/powerpoint/2010/main" val="1761097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Problem: T-CSR still requires linear scan</a:t>
            </a:r>
          </a:p>
        </p:txBody>
      </p:sp>
      <p:sp>
        <p:nvSpPr>
          <p:cNvPr id="125" name="Content Placeholder 6">
            <a:extLst>
              <a:ext uri="{FF2B5EF4-FFF2-40B4-BE49-F238E27FC236}">
                <a16:creationId xmlns:a16="http://schemas.microsoft.com/office/drawing/2014/main" id="{4AA3CDCF-C3EB-C74D-F618-74DC95DD5E68}"/>
              </a:ext>
            </a:extLst>
          </p:cNvPr>
          <p:cNvSpPr>
            <a:spLocks noGrp="1"/>
          </p:cNvSpPr>
          <p:nvPr>
            <p:ph idx="1"/>
          </p:nvPr>
        </p:nvSpPr>
        <p:spPr>
          <a:xfrm>
            <a:off x="838200" y="1825625"/>
            <a:ext cx="10515600" cy="4351338"/>
          </a:xfrm>
        </p:spPr>
        <p:txBody>
          <a:bodyPr>
            <a:normAutofit/>
          </a:bodyPr>
          <a:lstStyle/>
          <a:p>
            <a:pPr marL="0" indent="0">
              <a:buNone/>
            </a:pPr>
            <a:r>
              <a:rPr lang="en-US" sz="2600" dirty="0"/>
              <a:t>Parallel scan starting at vertex offset is cache efficient, but still O(</a:t>
            </a:r>
            <a:r>
              <a:rPr lang="en-US" sz="2600" i="1" dirty="0"/>
              <a:t>degree</a:t>
            </a:r>
            <a:r>
              <a:rPr lang="en-US" sz="2600" dirty="0"/>
              <a:t>)</a:t>
            </a:r>
          </a:p>
          <a:p>
            <a:pPr marL="0" indent="0">
              <a:buNone/>
            </a:pPr>
            <a:endParaRPr lang="en-US" dirty="0"/>
          </a:p>
          <a:p>
            <a:pPr marL="0" indent="0">
              <a:buNone/>
            </a:pPr>
            <a:r>
              <a:rPr lang="en-US" sz="2600" dirty="0"/>
              <a:t>In real-world graphs, single vertex degree can be O(Millions)</a:t>
            </a:r>
            <a:endParaRPr lang="en-US" sz="2600" b="1" dirty="0">
              <a:solidFill>
                <a:srgbClr val="FF0000"/>
              </a:solidFill>
            </a:endParaRPr>
          </a:p>
        </p:txBody>
      </p:sp>
      <p:pic>
        <p:nvPicPr>
          <p:cNvPr id="127" name="Picture 126" descr="A table with numbers and symbols&#10;&#10;Description automatically generated">
            <a:extLst>
              <a:ext uri="{FF2B5EF4-FFF2-40B4-BE49-F238E27FC236}">
                <a16:creationId xmlns:a16="http://schemas.microsoft.com/office/drawing/2014/main" id="{541ACDAC-9FD6-27AF-06B0-28A7C611CA30}"/>
              </a:ext>
            </a:extLst>
          </p:cNvPr>
          <p:cNvPicPr>
            <a:picLocks noChangeAspect="1"/>
          </p:cNvPicPr>
          <p:nvPr/>
        </p:nvPicPr>
        <p:blipFill>
          <a:blip r:embed="rId3"/>
          <a:stretch>
            <a:fillRect/>
          </a:stretch>
        </p:blipFill>
        <p:spPr>
          <a:xfrm>
            <a:off x="1484698" y="3429000"/>
            <a:ext cx="8875305" cy="2504475"/>
          </a:xfrm>
          <a:prstGeom prst="rect">
            <a:avLst/>
          </a:prstGeom>
        </p:spPr>
      </p:pic>
      <p:sp>
        <p:nvSpPr>
          <p:cNvPr id="192" name="Rectangle 191">
            <a:extLst>
              <a:ext uri="{FF2B5EF4-FFF2-40B4-BE49-F238E27FC236}">
                <a16:creationId xmlns:a16="http://schemas.microsoft.com/office/drawing/2014/main" id="{5B59BE20-05F4-803C-4668-1613EAE16997}"/>
              </a:ext>
            </a:extLst>
          </p:cNvPr>
          <p:cNvSpPr/>
          <p:nvPr/>
        </p:nvSpPr>
        <p:spPr>
          <a:xfrm>
            <a:off x="5625788" y="3547010"/>
            <a:ext cx="3238126" cy="22689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00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Graph Edge Registry (TGER)</a:t>
            </a:r>
          </a:p>
        </p:txBody>
      </p:sp>
      <p:sp>
        <p:nvSpPr>
          <p:cNvPr id="73" name="TextBox 72">
            <a:extLst>
              <a:ext uri="{FF2B5EF4-FFF2-40B4-BE49-F238E27FC236}">
                <a16:creationId xmlns:a16="http://schemas.microsoft.com/office/drawing/2014/main" id="{0165E54D-D765-4013-FFA3-5D222A651800}"/>
              </a:ext>
            </a:extLst>
          </p:cNvPr>
          <p:cNvSpPr txBox="1"/>
          <p:nvPr/>
        </p:nvSpPr>
        <p:spPr>
          <a:xfrm>
            <a:off x="51741" y="1918305"/>
            <a:ext cx="4008034" cy="430887"/>
          </a:xfrm>
          <a:prstGeom prst="rect">
            <a:avLst/>
          </a:prstGeom>
          <a:noFill/>
        </p:spPr>
        <p:txBody>
          <a:bodyPr wrap="square">
            <a:spAutoFit/>
          </a:bodyPr>
          <a:lstStyle/>
          <a:p>
            <a:pPr algn="r"/>
            <a:r>
              <a:rPr lang="en-US" sz="2200" dirty="0"/>
              <a:t>input vertex out-neighbors:</a:t>
            </a:r>
          </a:p>
        </p:txBody>
      </p:sp>
      <p:grpSp>
        <p:nvGrpSpPr>
          <p:cNvPr id="91" name="Group 90">
            <a:extLst>
              <a:ext uri="{FF2B5EF4-FFF2-40B4-BE49-F238E27FC236}">
                <a16:creationId xmlns:a16="http://schemas.microsoft.com/office/drawing/2014/main" id="{B45B2F05-D260-D832-B074-C1C1CCBFF7F8}"/>
              </a:ext>
            </a:extLst>
          </p:cNvPr>
          <p:cNvGrpSpPr/>
          <p:nvPr/>
        </p:nvGrpSpPr>
        <p:grpSpPr>
          <a:xfrm>
            <a:off x="776842" y="2300873"/>
            <a:ext cx="3229360" cy="1643097"/>
            <a:chOff x="491756" y="1499268"/>
            <a:chExt cx="4826151" cy="2533153"/>
          </a:xfrm>
        </p:grpSpPr>
        <p:sp>
          <p:nvSpPr>
            <p:cNvPr id="92" name="Oval 91">
              <a:extLst>
                <a:ext uri="{FF2B5EF4-FFF2-40B4-BE49-F238E27FC236}">
                  <a16:creationId xmlns:a16="http://schemas.microsoft.com/office/drawing/2014/main" id="{F5EB5D94-31D8-48CD-884E-C0F486455A93}"/>
                </a:ext>
              </a:extLst>
            </p:cNvPr>
            <p:cNvSpPr/>
            <p:nvPr/>
          </p:nvSpPr>
          <p:spPr>
            <a:xfrm rot="5400000">
              <a:off x="2543114" y="1656926"/>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93" name="Oval 92">
              <a:extLst>
                <a:ext uri="{FF2B5EF4-FFF2-40B4-BE49-F238E27FC236}">
                  <a16:creationId xmlns:a16="http://schemas.microsoft.com/office/drawing/2014/main" id="{C2A4810F-F7FA-77D6-20DA-6978A2B9E9E0}"/>
                </a:ext>
              </a:extLst>
            </p:cNvPr>
            <p:cNvSpPr/>
            <p:nvPr/>
          </p:nvSpPr>
          <p:spPr>
            <a:xfrm>
              <a:off x="4723547" y="165636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g</a:t>
              </a:r>
            </a:p>
          </p:txBody>
        </p:sp>
        <p:cxnSp>
          <p:nvCxnSpPr>
            <p:cNvPr id="94" name="Straight Arrow Connector 93">
              <a:extLst>
                <a:ext uri="{FF2B5EF4-FFF2-40B4-BE49-F238E27FC236}">
                  <a16:creationId xmlns:a16="http://schemas.microsoft.com/office/drawing/2014/main" id="{07011239-1E7E-FD9F-09D8-5382DA91D764}"/>
                </a:ext>
              </a:extLst>
            </p:cNvPr>
            <p:cNvCxnSpPr>
              <a:cxnSpLocks/>
              <a:stCxn id="92" idx="0"/>
              <a:endCxn id="93" idx="2"/>
            </p:cNvCxnSpPr>
            <p:nvPr/>
          </p:nvCxnSpPr>
          <p:spPr>
            <a:xfrm flipV="1">
              <a:off x="3137475" y="1953542"/>
              <a:ext cx="1586072" cy="5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0816A050-AF87-3EF4-B28B-68DF24F8E545}"/>
                </a:ext>
              </a:extLst>
            </p:cNvPr>
            <p:cNvCxnSpPr>
              <a:cxnSpLocks/>
              <a:stCxn id="92" idx="6"/>
              <a:endCxn id="101" idx="0"/>
            </p:cNvCxnSpPr>
            <p:nvPr/>
          </p:nvCxnSpPr>
          <p:spPr>
            <a:xfrm>
              <a:off x="2840295" y="2251286"/>
              <a:ext cx="18653" cy="1186775"/>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884A5570-7F86-2D56-E110-FDDBCEA07852}"/>
                </a:ext>
              </a:extLst>
            </p:cNvPr>
            <p:cNvSpPr/>
            <p:nvPr/>
          </p:nvSpPr>
          <p:spPr>
            <a:xfrm>
              <a:off x="1458478" y="3175625"/>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a:t>
              </a:r>
            </a:p>
          </p:txBody>
        </p:sp>
        <p:sp>
          <p:nvSpPr>
            <p:cNvPr id="97" name="Oval 96">
              <a:extLst>
                <a:ext uri="{FF2B5EF4-FFF2-40B4-BE49-F238E27FC236}">
                  <a16:creationId xmlns:a16="http://schemas.microsoft.com/office/drawing/2014/main" id="{16B65ED8-E827-A000-A72F-19BAAD633C73}"/>
                </a:ext>
              </a:extLst>
            </p:cNvPr>
            <p:cNvSpPr/>
            <p:nvPr/>
          </p:nvSpPr>
          <p:spPr>
            <a:xfrm>
              <a:off x="4603553" y="2578178"/>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f</a:t>
              </a:r>
            </a:p>
          </p:txBody>
        </p:sp>
        <p:cxnSp>
          <p:nvCxnSpPr>
            <p:cNvPr id="98" name="Straight Arrow Connector 97">
              <a:extLst>
                <a:ext uri="{FF2B5EF4-FFF2-40B4-BE49-F238E27FC236}">
                  <a16:creationId xmlns:a16="http://schemas.microsoft.com/office/drawing/2014/main" id="{E6334C6D-48A9-8B1B-9612-8B9C3C1F2632}"/>
                </a:ext>
              </a:extLst>
            </p:cNvPr>
            <p:cNvCxnSpPr>
              <a:cxnSpLocks/>
              <a:stCxn id="92" idx="7"/>
              <a:endCxn id="97" idx="1"/>
            </p:cNvCxnSpPr>
            <p:nvPr/>
          </p:nvCxnSpPr>
          <p:spPr>
            <a:xfrm>
              <a:off x="3050433" y="2164244"/>
              <a:ext cx="1640162" cy="50097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9" name="Oval 98">
              <a:extLst>
                <a:ext uri="{FF2B5EF4-FFF2-40B4-BE49-F238E27FC236}">
                  <a16:creationId xmlns:a16="http://schemas.microsoft.com/office/drawing/2014/main" id="{7E1CD29E-0F20-736D-0682-1A72D4230CFB}"/>
                </a:ext>
              </a:extLst>
            </p:cNvPr>
            <p:cNvSpPr/>
            <p:nvPr/>
          </p:nvSpPr>
          <p:spPr>
            <a:xfrm>
              <a:off x="610202" y="2603650"/>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b</a:t>
              </a:r>
            </a:p>
          </p:txBody>
        </p:sp>
        <p:sp>
          <p:nvSpPr>
            <p:cNvPr id="100" name="Oval 99">
              <a:extLst>
                <a:ext uri="{FF2B5EF4-FFF2-40B4-BE49-F238E27FC236}">
                  <a16:creationId xmlns:a16="http://schemas.microsoft.com/office/drawing/2014/main" id="{557E87DD-BFE8-8893-D3A0-F346FD49BB1B}"/>
                </a:ext>
              </a:extLst>
            </p:cNvPr>
            <p:cNvSpPr/>
            <p:nvPr/>
          </p:nvSpPr>
          <p:spPr>
            <a:xfrm>
              <a:off x="3725647" y="318977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e</a:t>
              </a:r>
            </a:p>
          </p:txBody>
        </p:sp>
        <p:sp>
          <p:nvSpPr>
            <p:cNvPr id="101" name="Oval 100">
              <a:extLst>
                <a:ext uri="{FF2B5EF4-FFF2-40B4-BE49-F238E27FC236}">
                  <a16:creationId xmlns:a16="http://schemas.microsoft.com/office/drawing/2014/main" id="{08E49E2B-186A-629D-43AC-270942C2AF6C}"/>
                </a:ext>
              </a:extLst>
            </p:cNvPr>
            <p:cNvSpPr/>
            <p:nvPr/>
          </p:nvSpPr>
          <p:spPr>
            <a:xfrm>
              <a:off x="2561768" y="3438061"/>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d</a:t>
              </a:r>
            </a:p>
          </p:txBody>
        </p:sp>
        <p:cxnSp>
          <p:nvCxnSpPr>
            <p:cNvPr id="102" name="Straight Arrow Connector 101">
              <a:extLst>
                <a:ext uri="{FF2B5EF4-FFF2-40B4-BE49-F238E27FC236}">
                  <a16:creationId xmlns:a16="http://schemas.microsoft.com/office/drawing/2014/main" id="{57A92E74-446D-AC41-E2AA-0EC36895D8D6}"/>
                </a:ext>
              </a:extLst>
            </p:cNvPr>
            <p:cNvCxnSpPr>
              <a:cxnSpLocks/>
              <a:stCxn id="92" idx="6"/>
              <a:endCxn id="100" idx="1"/>
            </p:cNvCxnSpPr>
            <p:nvPr/>
          </p:nvCxnSpPr>
          <p:spPr>
            <a:xfrm>
              <a:off x="2840295" y="2251286"/>
              <a:ext cx="972394" cy="10255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5D4D4906-2963-8155-9ED4-0773107B8511}"/>
                </a:ext>
              </a:extLst>
            </p:cNvPr>
            <p:cNvCxnSpPr>
              <a:cxnSpLocks/>
              <a:stCxn id="92" idx="5"/>
              <a:endCxn id="99" idx="7"/>
            </p:cNvCxnSpPr>
            <p:nvPr/>
          </p:nvCxnSpPr>
          <p:spPr>
            <a:xfrm flipH="1">
              <a:off x="1117520" y="2164244"/>
              <a:ext cx="1512637" cy="526448"/>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069047B-3926-C2E2-021F-ADC242D7F826}"/>
                </a:ext>
              </a:extLst>
            </p:cNvPr>
            <p:cNvCxnSpPr>
              <a:cxnSpLocks/>
              <a:stCxn id="92" idx="6"/>
              <a:endCxn id="96" idx="7"/>
            </p:cNvCxnSpPr>
            <p:nvPr/>
          </p:nvCxnSpPr>
          <p:spPr>
            <a:xfrm flipH="1">
              <a:off x="1965796" y="2251286"/>
              <a:ext cx="874499" cy="1011381"/>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5" name="Oval 104">
              <a:extLst>
                <a:ext uri="{FF2B5EF4-FFF2-40B4-BE49-F238E27FC236}">
                  <a16:creationId xmlns:a16="http://schemas.microsoft.com/office/drawing/2014/main" id="{4BEB5A1C-BBC8-DFA5-A3D7-586EF23F5101}"/>
                </a:ext>
              </a:extLst>
            </p:cNvPr>
            <p:cNvSpPr/>
            <p:nvPr/>
          </p:nvSpPr>
          <p:spPr>
            <a:xfrm>
              <a:off x="491756" y="165636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a</a:t>
              </a:r>
            </a:p>
          </p:txBody>
        </p:sp>
        <p:cxnSp>
          <p:nvCxnSpPr>
            <p:cNvPr id="106" name="Straight Arrow Connector 105">
              <a:extLst>
                <a:ext uri="{FF2B5EF4-FFF2-40B4-BE49-F238E27FC236}">
                  <a16:creationId xmlns:a16="http://schemas.microsoft.com/office/drawing/2014/main" id="{C8E1509E-AEA8-0857-112D-92B126BE2FB4}"/>
                </a:ext>
              </a:extLst>
            </p:cNvPr>
            <p:cNvCxnSpPr>
              <a:cxnSpLocks/>
              <a:stCxn id="92" idx="4"/>
              <a:endCxn id="105" idx="6"/>
            </p:cNvCxnSpPr>
            <p:nvPr/>
          </p:nvCxnSpPr>
          <p:spPr>
            <a:xfrm flipH="1" flipV="1">
              <a:off x="1086116" y="1953542"/>
              <a:ext cx="1456999" cy="564"/>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414F97E8-1756-2213-A2C3-4B7B8EFA7A6F}"/>
                </a:ext>
              </a:extLst>
            </p:cNvPr>
            <p:cNvSpPr txBox="1"/>
            <p:nvPr/>
          </p:nvSpPr>
          <p:spPr>
            <a:xfrm>
              <a:off x="1570081" y="1504183"/>
              <a:ext cx="914401" cy="440225"/>
            </a:xfrm>
            <a:prstGeom prst="rect">
              <a:avLst/>
            </a:prstGeom>
            <a:noFill/>
          </p:spPr>
          <p:txBody>
            <a:bodyPr wrap="square">
              <a:spAutoFit/>
            </a:bodyPr>
            <a:lstStyle/>
            <a:p>
              <a:r>
                <a:rPr lang="en-US" sz="1600" dirty="0">
                  <a:solidFill>
                    <a:schemeClr val="tx1"/>
                  </a:solidFill>
                </a:rPr>
                <a:t>[</a:t>
              </a:r>
              <a:r>
                <a:rPr lang="en-US" sz="1600" dirty="0"/>
                <a:t>4,5</a:t>
              </a:r>
              <a:r>
                <a:rPr lang="en-US" sz="1600" dirty="0">
                  <a:solidFill>
                    <a:schemeClr val="tx1"/>
                  </a:solidFill>
                </a:rPr>
                <a:t>]</a:t>
              </a:r>
              <a:endParaRPr lang="en-US" sz="1600" dirty="0"/>
            </a:p>
          </p:txBody>
        </p:sp>
        <p:sp>
          <p:nvSpPr>
            <p:cNvPr id="108" name="TextBox 107">
              <a:extLst>
                <a:ext uri="{FF2B5EF4-FFF2-40B4-BE49-F238E27FC236}">
                  <a16:creationId xmlns:a16="http://schemas.microsoft.com/office/drawing/2014/main" id="{662B4FC9-8528-9B26-2F9F-3C364FC37CB0}"/>
                </a:ext>
              </a:extLst>
            </p:cNvPr>
            <p:cNvSpPr txBox="1"/>
            <p:nvPr/>
          </p:nvSpPr>
          <p:spPr>
            <a:xfrm>
              <a:off x="1063454" y="2062554"/>
              <a:ext cx="914401" cy="440225"/>
            </a:xfrm>
            <a:prstGeom prst="rect">
              <a:avLst/>
            </a:prstGeom>
            <a:noFill/>
          </p:spPr>
          <p:txBody>
            <a:bodyPr wrap="square">
              <a:spAutoFit/>
            </a:bodyPr>
            <a:lstStyle/>
            <a:p>
              <a:r>
                <a:rPr lang="en-US" sz="1600" dirty="0">
                  <a:solidFill>
                    <a:schemeClr val="tx1"/>
                  </a:solidFill>
                </a:rPr>
                <a:t>[</a:t>
              </a:r>
              <a:r>
                <a:rPr lang="en-US" sz="1600" dirty="0"/>
                <a:t>3,6</a:t>
              </a:r>
              <a:r>
                <a:rPr lang="en-US" sz="1600" dirty="0">
                  <a:solidFill>
                    <a:schemeClr val="tx1"/>
                  </a:solidFill>
                </a:rPr>
                <a:t>]</a:t>
              </a:r>
              <a:endParaRPr lang="en-US" sz="1600" dirty="0"/>
            </a:p>
          </p:txBody>
        </p:sp>
        <p:sp>
          <p:nvSpPr>
            <p:cNvPr id="109" name="TextBox 108">
              <a:extLst>
                <a:ext uri="{FF2B5EF4-FFF2-40B4-BE49-F238E27FC236}">
                  <a16:creationId xmlns:a16="http://schemas.microsoft.com/office/drawing/2014/main" id="{CAE9DC61-7B68-2B37-CD87-39C3A6D29CE5}"/>
                </a:ext>
              </a:extLst>
            </p:cNvPr>
            <p:cNvSpPr txBox="1"/>
            <p:nvPr/>
          </p:nvSpPr>
          <p:spPr>
            <a:xfrm>
              <a:off x="1535300" y="2551181"/>
              <a:ext cx="914401" cy="440225"/>
            </a:xfrm>
            <a:prstGeom prst="rect">
              <a:avLst/>
            </a:prstGeom>
            <a:noFill/>
          </p:spPr>
          <p:txBody>
            <a:bodyPr wrap="square">
              <a:spAutoFit/>
            </a:bodyPr>
            <a:lstStyle/>
            <a:p>
              <a:r>
                <a:rPr lang="en-US" sz="1600" dirty="0">
                  <a:solidFill>
                    <a:schemeClr val="tx1"/>
                  </a:solidFill>
                </a:rPr>
                <a:t>[</a:t>
              </a:r>
              <a:r>
                <a:rPr lang="en-US" sz="1600" dirty="0"/>
                <a:t>5,7</a:t>
              </a:r>
              <a:r>
                <a:rPr lang="en-US" sz="1600" dirty="0">
                  <a:solidFill>
                    <a:schemeClr val="tx1"/>
                  </a:solidFill>
                </a:rPr>
                <a:t>]</a:t>
              </a:r>
              <a:endParaRPr lang="en-US" sz="1600" dirty="0"/>
            </a:p>
          </p:txBody>
        </p:sp>
        <p:sp>
          <p:nvSpPr>
            <p:cNvPr id="110" name="TextBox 109">
              <a:extLst>
                <a:ext uri="{FF2B5EF4-FFF2-40B4-BE49-F238E27FC236}">
                  <a16:creationId xmlns:a16="http://schemas.microsoft.com/office/drawing/2014/main" id="{69250480-C142-662B-BB3A-91B0D57BC96A}"/>
                </a:ext>
              </a:extLst>
            </p:cNvPr>
            <p:cNvSpPr txBox="1"/>
            <p:nvPr/>
          </p:nvSpPr>
          <p:spPr>
            <a:xfrm>
              <a:off x="2763334" y="2933534"/>
              <a:ext cx="914401" cy="440225"/>
            </a:xfrm>
            <a:prstGeom prst="rect">
              <a:avLst/>
            </a:prstGeom>
            <a:noFill/>
          </p:spPr>
          <p:txBody>
            <a:bodyPr wrap="square">
              <a:spAutoFit/>
            </a:bodyPr>
            <a:lstStyle/>
            <a:p>
              <a:r>
                <a:rPr lang="en-US" sz="1600" dirty="0">
                  <a:solidFill>
                    <a:schemeClr val="tx1"/>
                  </a:solidFill>
                </a:rPr>
                <a:t>[</a:t>
              </a:r>
              <a:r>
                <a:rPr lang="en-US" sz="1600" dirty="0"/>
                <a:t>6,9</a:t>
              </a:r>
              <a:r>
                <a:rPr lang="en-US" sz="1600" dirty="0">
                  <a:solidFill>
                    <a:schemeClr val="tx1"/>
                  </a:solidFill>
                </a:rPr>
                <a:t>]</a:t>
              </a:r>
              <a:endParaRPr lang="en-US" sz="1600" dirty="0"/>
            </a:p>
          </p:txBody>
        </p:sp>
        <p:sp>
          <p:nvSpPr>
            <p:cNvPr id="111" name="TextBox 110">
              <a:extLst>
                <a:ext uri="{FF2B5EF4-FFF2-40B4-BE49-F238E27FC236}">
                  <a16:creationId xmlns:a16="http://schemas.microsoft.com/office/drawing/2014/main" id="{1FC794E1-17F7-417D-02F9-10996FB4DE0B}"/>
                </a:ext>
              </a:extLst>
            </p:cNvPr>
            <p:cNvSpPr txBox="1"/>
            <p:nvPr/>
          </p:nvSpPr>
          <p:spPr>
            <a:xfrm>
              <a:off x="3362509" y="2505615"/>
              <a:ext cx="1263145" cy="521947"/>
            </a:xfrm>
            <a:prstGeom prst="rect">
              <a:avLst/>
            </a:prstGeom>
            <a:noFill/>
          </p:spPr>
          <p:txBody>
            <a:bodyPr wrap="square">
              <a:spAutoFit/>
            </a:bodyPr>
            <a:lstStyle/>
            <a:p>
              <a:r>
                <a:rPr lang="en-US" sz="1600" dirty="0">
                  <a:solidFill>
                    <a:schemeClr val="tx1"/>
                  </a:solidFill>
                </a:rPr>
                <a:t>[</a:t>
              </a:r>
              <a:r>
                <a:rPr lang="en-US" sz="1600" dirty="0"/>
                <a:t>8,10</a:t>
              </a:r>
              <a:r>
                <a:rPr lang="en-US" sz="1600" dirty="0">
                  <a:solidFill>
                    <a:schemeClr val="tx1"/>
                  </a:solidFill>
                </a:rPr>
                <a:t>]</a:t>
              </a:r>
              <a:endParaRPr lang="en-US" sz="1600" dirty="0"/>
            </a:p>
          </p:txBody>
        </p:sp>
        <p:sp>
          <p:nvSpPr>
            <p:cNvPr id="112" name="TextBox 111">
              <a:extLst>
                <a:ext uri="{FF2B5EF4-FFF2-40B4-BE49-F238E27FC236}">
                  <a16:creationId xmlns:a16="http://schemas.microsoft.com/office/drawing/2014/main" id="{72A5F16A-B1DF-135E-3FC7-3532694972A9}"/>
                </a:ext>
              </a:extLst>
            </p:cNvPr>
            <p:cNvSpPr txBox="1"/>
            <p:nvPr/>
          </p:nvSpPr>
          <p:spPr>
            <a:xfrm>
              <a:off x="3943674" y="2043525"/>
              <a:ext cx="914401" cy="440225"/>
            </a:xfrm>
            <a:prstGeom prst="rect">
              <a:avLst/>
            </a:prstGeom>
            <a:noFill/>
          </p:spPr>
          <p:txBody>
            <a:bodyPr wrap="square">
              <a:spAutoFit/>
            </a:bodyPr>
            <a:lstStyle/>
            <a:p>
              <a:r>
                <a:rPr lang="en-US" sz="1600" dirty="0">
                  <a:solidFill>
                    <a:schemeClr val="tx1"/>
                  </a:solidFill>
                </a:rPr>
                <a:t>[</a:t>
              </a:r>
              <a:r>
                <a:rPr lang="en-US" sz="1600" dirty="0"/>
                <a:t>2,4</a:t>
              </a:r>
              <a:r>
                <a:rPr lang="en-US" sz="1600" dirty="0">
                  <a:solidFill>
                    <a:schemeClr val="tx1"/>
                  </a:solidFill>
                </a:rPr>
                <a:t>]</a:t>
              </a:r>
              <a:endParaRPr lang="en-US" sz="1600" dirty="0"/>
            </a:p>
          </p:txBody>
        </p:sp>
        <p:sp>
          <p:nvSpPr>
            <p:cNvPr id="113" name="TextBox 112">
              <a:extLst>
                <a:ext uri="{FF2B5EF4-FFF2-40B4-BE49-F238E27FC236}">
                  <a16:creationId xmlns:a16="http://schemas.microsoft.com/office/drawing/2014/main" id="{E77BB651-D9D6-89F7-D754-5C37C8E8B3BB}"/>
                </a:ext>
              </a:extLst>
            </p:cNvPr>
            <p:cNvSpPr txBox="1"/>
            <p:nvPr/>
          </p:nvSpPr>
          <p:spPr>
            <a:xfrm>
              <a:off x="3374259" y="1499268"/>
              <a:ext cx="1220214" cy="521947"/>
            </a:xfrm>
            <a:prstGeom prst="rect">
              <a:avLst/>
            </a:prstGeom>
            <a:noFill/>
          </p:spPr>
          <p:txBody>
            <a:bodyPr wrap="square">
              <a:spAutoFit/>
            </a:bodyPr>
            <a:lstStyle/>
            <a:p>
              <a:r>
                <a:rPr lang="en-US" sz="1600" dirty="0">
                  <a:solidFill>
                    <a:schemeClr val="tx1"/>
                  </a:solidFill>
                </a:rPr>
                <a:t>[</a:t>
              </a:r>
              <a:r>
                <a:rPr lang="en-US" sz="1600" dirty="0"/>
                <a:t>9,13</a:t>
              </a:r>
              <a:r>
                <a:rPr lang="en-US" sz="1600" dirty="0">
                  <a:solidFill>
                    <a:schemeClr val="tx1"/>
                  </a:solidFill>
                </a:rPr>
                <a:t>]</a:t>
              </a:r>
              <a:endParaRPr lang="en-US" sz="1600" dirty="0"/>
            </a:p>
          </p:txBody>
        </p:sp>
      </p:grpSp>
      <p:graphicFrame>
        <p:nvGraphicFramePr>
          <p:cNvPr id="114" name="Table 113">
            <a:extLst>
              <a:ext uri="{FF2B5EF4-FFF2-40B4-BE49-F238E27FC236}">
                <a16:creationId xmlns:a16="http://schemas.microsoft.com/office/drawing/2014/main" id="{E81827A9-1BA8-E045-8B10-11D5E0111B17}"/>
              </a:ext>
            </a:extLst>
          </p:cNvPr>
          <p:cNvGraphicFramePr>
            <a:graphicFrameLocks noGrp="1"/>
          </p:cNvGraphicFramePr>
          <p:nvPr>
            <p:extLst>
              <p:ext uri="{D42A27DB-BD31-4B8C-83A1-F6EECF244321}">
                <p14:modId xmlns:p14="http://schemas.microsoft.com/office/powerpoint/2010/main" val="26316847"/>
              </p:ext>
            </p:extLst>
          </p:nvPr>
        </p:nvGraphicFramePr>
        <p:xfrm>
          <a:off x="7639817" y="2220667"/>
          <a:ext cx="914400" cy="79248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0" dirty="0">
                          <a:solidFill>
                            <a:schemeClr val="tx1"/>
                          </a:solidFill>
                        </a:rPr>
                        <a:t>2,4</a:t>
                      </a:r>
                      <a:r>
                        <a:rPr lang="en-US" sz="2000" dirty="0">
                          <a:solidFill>
                            <a:schemeClr val="tx1"/>
                          </a:solidFill>
                        </a:rPr>
                        <a:t>]: f</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16" name="Straight Arrow Connector 115">
            <a:extLst>
              <a:ext uri="{FF2B5EF4-FFF2-40B4-BE49-F238E27FC236}">
                <a16:creationId xmlns:a16="http://schemas.microsoft.com/office/drawing/2014/main" id="{AF82D8C1-C981-D329-0CB7-5494BEE47742}"/>
              </a:ext>
            </a:extLst>
          </p:cNvPr>
          <p:cNvCxnSpPr>
            <a:cxnSpLocks/>
            <a:stCxn id="114" idx="3"/>
            <a:endCxn id="118" idx="1"/>
          </p:cNvCxnSpPr>
          <p:nvPr/>
        </p:nvCxnSpPr>
        <p:spPr>
          <a:xfrm>
            <a:off x="8554217" y="2616907"/>
            <a:ext cx="816601" cy="456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17" name="Table 116">
            <a:extLst>
              <a:ext uri="{FF2B5EF4-FFF2-40B4-BE49-F238E27FC236}">
                <a16:creationId xmlns:a16="http://schemas.microsoft.com/office/drawing/2014/main" id="{9C0CA1B0-9567-96B2-A851-02A6E6223219}"/>
              </a:ext>
            </a:extLst>
          </p:cNvPr>
          <p:cNvGraphicFramePr>
            <a:graphicFrameLocks noGrp="1"/>
          </p:cNvGraphicFramePr>
          <p:nvPr>
            <p:extLst>
              <p:ext uri="{D42A27DB-BD31-4B8C-83A1-F6EECF244321}">
                <p14:modId xmlns:p14="http://schemas.microsoft.com/office/powerpoint/2010/main" val="3957502152"/>
              </p:ext>
            </p:extLst>
          </p:nvPr>
        </p:nvGraphicFramePr>
        <p:xfrm>
          <a:off x="10211036" y="3924680"/>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[9,13]: 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graphicFrame>
        <p:nvGraphicFramePr>
          <p:cNvPr id="118" name="Table 117">
            <a:extLst>
              <a:ext uri="{FF2B5EF4-FFF2-40B4-BE49-F238E27FC236}">
                <a16:creationId xmlns:a16="http://schemas.microsoft.com/office/drawing/2014/main" id="{46EF4750-0448-A386-2DF7-7C6E90AEB762}"/>
              </a:ext>
            </a:extLst>
          </p:cNvPr>
          <p:cNvGraphicFramePr>
            <a:graphicFrameLocks noGrp="1"/>
          </p:cNvGraphicFramePr>
          <p:nvPr>
            <p:extLst>
              <p:ext uri="{D42A27DB-BD31-4B8C-83A1-F6EECF244321}">
                <p14:modId xmlns:p14="http://schemas.microsoft.com/office/powerpoint/2010/main" val="1046306009"/>
              </p:ext>
            </p:extLst>
          </p:nvPr>
        </p:nvGraphicFramePr>
        <p:xfrm>
          <a:off x="9370818" y="2677435"/>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[6,9]: 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19" name="Straight Arrow Connector 118">
            <a:extLst>
              <a:ext uri="{FF2B5EF4-FFF2-40B4-BE49-F238E27FC236}">
                <a16:creationId xmlns:a16="http://schemas.microsoft.com/office/drawing/2014/main" id="{BFBA3870-5DB4-AB04-4E06-2C4020E0980E}"/>
              </a:ext>
            </a:extLst>
          </p:cNvPr>
          <p:cNvCxnSpPr>
            <a:cxnSpLocks/>
            <a:endCxn id="117" idx="0"/>
          </p:cNvCxnSpPr>
          <p:nvPr/>
        </p:nvCxnSpPr>
        <p:spPr>
          <a:xfrm>
            <a:off x="10180348" y="3469915"/>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20" name="Table 119">
            <a:extLst>
              <a:ext uri="{FF2B5EF4-FFF2-40B4-BE49-F238E27FC236}">
                <a16:creationId xmlns:a16="http://schemas.microsoft.com/office/drawing/2014/main" id="{B0E18013-EF30-8D88-641A-628EB226A3E0}"/>
              </a:ext>
            </a:extLst>
          </p:cNvPr>
          <p:cNvGraphicFramePr>
            <a:graphicFrameLocks noGrp="1"/>
          </p:cNvGraphicFramePr>
          <p:nvPr>
            <p:extLst>
              <p:ext uri="{D42A27DB-BD31-4B8C-83A1-F6EECF244321}">
                <p14:modId xmlns:p14="http://schemas.microsoft.com/office/powerpoint/2010/main" val="448496827"/>
              </p:ext>
            </p:extLst>
          </p:nvPr>
        </p:nvGraphicFramePr>
        <p:xfrm>
          <a:off x="8649309" y="392093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[8,10]: 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21" name="Straight Arrow Connector 120">
            <a:extLst>
              <a:ext uri="{FF2B5EF4-FFF2-40B4-BE49-F238E27FC236}">
                <a16:creationId xmlns:a16="http://schemas.microsoft.com/office/drawing/2014/main" id="{81A55B15-EA38-9D11-3E3E-1DAA461A6361}"/>
              </a:ext>
            </a:extLst>
          </p:cNvPr>
          <p:cNvCxnSpPr>
            <a:cxnSpLocks/>
            <a:endCxn id="120" idx="0"/>
          </p:cNvCxnSpPr>
          <p:nvPr/>
        </p:nvCxnSpPr>
        <p:spPr>
          <a:xfrm flipH="1">
            <a:off x="9173650" y="3485011"/>
            <a:ext cx="450827" cy="4359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22" name="TextBox 121">
            <a:extLst>
              <a:ext uri="{FF2B5EF4-FFF2-40B4-BE49-F238E27FC236}">
                <a16:creationId xmlns:a16="http://schemas.microsoft.com/office/drawing/2014/main" id="{67B611CE-0D80-1419-4F28-A49B6FE73280}"/>
              </a:ext>
            </a:extLst>
          </p:cNvPr>
          <p:cNvSpPr txBox="1"/>
          <p:nvPr/>
        </p:nvSpPr>
        <p:spPr>
          <a:xfrm>
            <a:off x="6947665" y="1704171"/>
            <a:ext cx="2351768" cy="369332"/>
          </a:xfrm>
          <a:prstGeom prst="rect">
            <a:avLst/>
          </a:prstGeom>
          <a:noFill/>
        </p:spPr>
        <p:txBody>
          <a:bodyPr wrap="square">
            <a:spAutoFit/>
          </a:bodyPr>
          <a:lstStyle/>
          <a:p>
            <a:r>
              <a:rPr lang="en-US" sz="1800" i="1" dirty="0"/>
              <a:t>Corresponding TGER:</a:t>
            </a:r>
            <a:endParaRPr lang="en-US" dirty="0"/>
          </a:p>
        </p:txBody>
      </p:sp>
      <p:graphicFrame>
        <p:nvGraphicFramePr>
          <p:cNvPr id="123" name="Table 122">
            <a:extLst>
              <a:ext uri="{FF2B5EF4-FFF2-40B4-BE49-F238E27FC236}">
                <a16:creationId xmlns:a16="http://schemas.microsoft.com/office/drawing/2014/main" id="{9CF6C258-9159-7C0F-FFB9-1056A6C67B1D}"/>
              </a:ext>
            </a:extLst>
          </p:cNvPr>
          <p:cNvGraphicFramePr>
            <a:graphicFrameLocks noGrp="1"/>
          </p:cNvGraphicFramePr>
          <p:nvPr>
            <p:extLst>
              <p:ext uri="{D42A27DB-BD31-4B8C-83A1-F6EECF244321}">
                <p14:modId xmlns:p14="http://schemas.microsoft.com/office/powerpoint/2010/main" val="256453920"/>
              </p:ext>
            </p:extLst>
          </p:nvPr>
        </p:nvGraphicFramePr>
        <p:xfrm>
          <a:off x="5774534" y="2672270"/>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[3,6]: b</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24" name="Straight Arrow Connector 123">
            <a:extLst>
              <a:ext uri="{FF2B5EF4-FFF2-40B4-BE49-F238E27FC236}">
                <a16:creationId xmlns:a16="http://schemas.microsoft.com/office/drawing/2014/main" id="{52C69EC3-7A48-9639-39FE-F5C7FBACBD2C}"/>
              </a:ext>
            </a:extLst>
          </p:cNvPr>
          <p:cNvCxnSpPr>
            <a:cxnSpLocks/>
            <a:stCxn id="114" idx="1"/>
            <a:endCxn id="123" idx="3"/>
          </p:cNvCxnSpPr>
          <p:nvPr/>
        </p:nvCxnSpPr>
        <p:spPr>
          <a:xfrm flipH="1">
            <a:off x="6823216" y="2616907"/>
            <a:ext cx="816601" cy="45160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25" name="Table 124">
            <a:extLst>
              <a:ext uri="{FF2B5EF4-FFF2-40B4-BE49-F238E27FC236}">
                <a16:creationId xmlns:a16="http://schemas.microsoft.com/office/drawing/2014/main" id="{94E60214-0E85-102B-F127-AEC8C7656B58}"/>
              </a:ext>
            </a:extLst>
          </p:cNvPr>
          <p:cNvGraphicFramePr>
            <a:graphicFrameLocks noGrp="1"/>
          </p:cNvGraphicFramePr>
          <p:nvPr>
            <p:extLst>
              <p:ext uri="{D42A27DB-BD31-4B8C-83A1-F6EECF244321}">
                <p14:modId xmlns:p14="http://schemas.microsoft.com/office/powerpoint/2010/main" val="1772483131"/>
              </p:ext>
            </p:extLst>
          </p:nvPr>
        </p:nvGraphicFramePr>
        <p:xfrm>
          <a:off x="4903451" y="391690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[4,5]: 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26" name="Straight Arrow Connector 125">
            <a:extLst>
              <a:ext uri="{FF2B5EF4-FFF2-40B4-BE49-F238E27FC236}">
                <a16:creationId xmlns:a16="http://schemas.microsoft.com/office/drawing/2014/main" id="{A46202DF-73AE-2ED0-41F2-5A19D3D85C28}"/>
              </a:ext>
            </a:extLst>
          </p:cNvPr>
          <p:cNvCxnSpPr>
            <a:cxnSpLocks/>
            <a:endCxn id="125" idx="0"/>
          </p:cNvCxnSpPr>
          <p:nvPr/>
        </p:nvCxnSpPr>
        <p:spPr>
          <a:xfrm flipH="1">
            <a:off x="5427792" y="3455289"/>
            <a:ext cx="618273" cy="46161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27" name="Table 126">
            <a:extLst>
              <a:ext uri="{FF2B5EF4-FFF2-40B4-BE49-F238E27FC236}">
                <a16:creationId xmlns:a16="http://schemas.microsoft.com/office/drawing/2014/main" id="{BA40787C-281F-E943-DD94-FD71F2F29A09}"/>
              </a:ext>
            </a:extLst>
          </p:cNvPr>
          <p:cNvGraphicFramePr>
            <a:graphicFrameLocks noGrp="1"/>
          </p:cNvGraphicFramePr>
          <p:nvPr>
            <p:extLst>
              <p:ext uri="{D42A27DB-BD31-4B8C-83A1-F6EECF244321}">
                <p14:modId xmlns:p14="http://schemas.microsoft.com/office/powerpoint/2010/main" val="3581552908"/>
              </p:ext>
            </p:extLst>
          </p:nvPr>
        </p:nvGraphicFramePr>
        <p:xfrm>
          <a:off x="6486651" y="391322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[5,7]: 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56" name="Straight Arrow Connector 255">
            <a:extLst>
              <a:ext uri="{FF2B5EF4-FFF2-40B4-BE49-F238E27FC236}">
                <a16:creationId xmlns:a16="http://schemas.microsoft.com/office/drawing/2014/main" id="{691DE351-5676-B116-DF1C-9BFD510DCF88}"/>
              </a:ext>
            </a:extLst>
          </p:cNvPr>
          <p:cNvCxnSpPr>
            <a:cxnSpLocks/>
            <a:endCxn id="127" idx="0"/>
          </p:cNvCxnSpPr>
          <p:nvPr/>
        </p:nvCxnSpPr>
        <p:spPr>
          <a:xfrm>
            <a:off x="6455963" y="3458456"/>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0137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Graph Edge Registry (TGER)</a:t>
            </a:r>
          </a:p>
        </p:txBody>
      </p:sp>
      <p:graphicFrame>
        <p:nvGraphicFramePr>
          <p:cNvPr id="74" name="Table 73">
            <a:extLst>
              <a:ext uri="{FF2B5EF4-FFF2-40B4-BE49-F238E27FC236}">
                <a16:creationId xmlns:a16="http://schemas.microsoft.com/office/drawing/2014/main" id="{9FC455C3-7D60-F52C-678C-5340BF3141AB}"/>
              </a:ext>
            </a:extLst>
          </p:cNvPr>
          <p:cNvGraphicFramePr>
            <a:graphicFrameLocks noGrp="1"/>
          </p:cNvGraphicFramePr>
          <p:nvPr>
            <p:extLst>
              <p:ext uri="{D42A27DB-BD31-4B8C-83A1-F6EECF244321}">
                <p14:modId xmlns:p14="http://schemas.microsoft.com/office/powerpoint/2010/main" val="1561723856"/>
              </p:ext>
            </p:extLst>
          </p:nvPr>
        </p:nvGraphicFramePr>
        <p:xfrm>
          <a:off x="7639817" y="2220667"/>
          <a:ext cx="914400" cy="79248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1" dirty="0">
                          <a:solidFill>
                            <a:srgbClr val="FF0000"/>
                          </a:solidFill>
                        </a:rPr>
                        <a:t>2</a:t>
                      </a:r>
                      <a:r>
                        <a:rPr lang="en-US" sz="2000" dirty="0">
                          <a:solidFill>
                            <a:schemeClr val="tx1"/>
                          </a:solidFill>
                        </a:rPr>
                        <a:t>,4]: f</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75" name="Straight Arrow Connector 74">
            <a:extLst>
              <a:ext uri="{FF2B5EF4-FFF2-40B4-BE49-F238E27FC236}">
                <a16:creationId xmlns:a16="http://schemas.microsoft.com/office/drawing/2014/main" id="{C69441FF-B657-3D6F-F44C-8C862C38C321}"/>
              </a:ext>
            </a:extLst>
          </p:cNvPr>
          <p:cNvCxnSpPr>
            <a:cxnSpLocks/>
            <a:stCxn id="74" idx="3"/>
            <a:endCxn id="77" idx="1"/>
          </p:cNvCxnSpPr>
          <p:nvPr/>
        </p:nvCxnSpPr>
        <p:spPr>
          <a:xfrm>
            <a:off x="8554217" y="2616907"/>
            <a:ext cx="816601" cy="456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76" name="Table 75">
            <a:extLst>
              <a:ext uri="{FF2B5EF4-FFF2-40B4-BE49-F238E27FC236}">
                <a16:creationId xmlns:a16="http://schemas.microsoft.com/office/drawing/2014/main" id="{60BD3641-263C-BF26-6283-7629FA7635A1}"/>
              </a:ext>
            </a:extLst>
          </p:cNvPr>
          <p:cNvGraphicFramePr>
            <a:graphicFrameLocks noGrp="1"/>
          </p:cNvGraphicFramePr>
          <p:nvPr>
            <p:extLst>
              <p:ext uri="{D42A27DB-BD31-4B8C-83A1-F6EECF244321}">
                <p14:modId xmlns:p14="http://schemas.microsoft.com/office/powerpoint/2010/main" val="3206629021"/>
              </p:ext>
            </p:extLst>
          </p:nvPr>
        </p:nvGraphicFramePr>
        <p:xfrm>
          <a:off x="10211036" y="3924680"/>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1" dirty="0">
                          <a:solidFill>
                            <a:srgbClr val="FF0000"/>
                          </a:solidFill>
                        </a:rPr>
                        <a:t>9</a:t>
                      </a:r>
                      <a:r>
                        <a:rPr lang="en-US" sz="2000" dirty="0">
                          <a:solidFill>
                            <a:schemeClr val="tx1"/>
                          </a:solidFill>
                        </a:rPr>
                        <a:t>,13]: 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graphicFrame>
        <p:nvGraphicFramePr>
          <p:cNvPr id="77" name="Table 76">
            <a:extLst>
              <a:ext uri="{FF2B5EF4-FFF2-40B4-BE49-F238E27FC236}">
                <a16:creationId xmlns:a16="http://schemas.microsoft.com/office/drawing/2014/main" id="{2AA0E1FC-F2CF-74CC-A88B-45F9A1F6789C}"/>
              </a:ext>
            </a:extLst>
          </p:cNvPr>
          <p:cNvGraphicFramePr>
            <a:graphicFrameLocks noGrp="1"/>
          </p:cNvGraphicFramePr>
          <p:nvPr>
            <p:extLst>
              <p:ext uri="{D42A27DB-BD31-4B8C-83A1-F6EECF244321}">
                <p14:modId xmlns:p14="http://schemas.microsoft.com/office/powerpoint/2010/main" val="1616166509"/>
              </p:ext>
            </p:extLst>
          </p:nvPr>
        </p:nvGraphicFramePr>
        <p:xfrm>
          <a:off x="9370818" y="2677435"/>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1" dirty="0">
                          <a:solidFill>
                            <a:srgbClr val="FF0000"/>
                          </a:solidFill>
                        </a:rPr>
                        <a:t>6</a:t>
                      </a:r>
                      <a:r>
                        <a:rPr lang="en-US" sz="2000" dirty="0">
                          <a:solidFill>
                            <a:schemeClr val="tx1"/>
                          </a:solidFill>
                        </a:rPr>
                        <a:t>,9]: 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78" name="Straight Arrow Connector 77">
            <a:extLst>
              <a:ext uri="{FF2B5EF4-FFF2-40B4-BE49-F238E27FC236}">
                <a16:creationId xmlns:a16="http://schemas.microsoft.com/office/drawing/2014/main" id="{5D120CB5-3574-F7A6-4408-D0B06273D3E3}"/>
              </a:ext>
            </a:extLst>
          </p:cNvPr>
          <p:cNvCxnSpPr>
            <a:cxnSpLocks/>
            <a:endCxn id="76" idx="0"/>
          </p:cNvCxnSpPr>
          <p:nvPr/>
        </p:nvCxnSpPr>
        <p:spPr>
          <a:xfrm>
            <a:off x="10180348" y="3469915"/>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79" name="Table 78">
            <a:extLst>
              <a:ext uri="{FF2B5EF4-FFF2-40B4-BE49-F238E27FC236}">
                <a16:creationId xmlns:a16="http://schemas.microsoft.com/office/drawing/2014/main" id="{D316CC87-5C6C-B51E-2523-6F91B791728F}"/>
              </a:ext>
            </a:extLst>
          </p:cNvPr>
          <p:cNvGraphicFramePr>
            <a:graphicFrameLocks noGrp="1"/>
          </p:cNvGraphicFramePr>
          <p:nvPr>
            <p:extLst>
              <p:ext uri="{D42A27DB-BD31-4B8C-83A1-F6EECF244321}">
                <p14:modId xmlns:p14="http://schemas.microsoft.com/office/powerpoint/2010/main" val="3596259978"/>
              </p:ext>
            </p:extLst>
          </p:nvPr>
        </p:nvGraphicFramePr>
        <p:xfrm>
          <a:off x="8649309" y="392093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1" dirty="0">
                          <a:solidFill>
                            <a:srgbClr val="FF0000"/>
                          </a:solidFill>
                        </a:rPr>
                        <a:t>8</a:t>
                      </a:r>
                      <a:r>
                        <a:rPr lang="en-US" sz="2000" dirty="0">
                          <a:solidFill>
                            <a:schemeClr val="tx1"/>
                          </a:solidFill>
                        </a:rPr>
                        <a:t>,10]: 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0" name="Straight Arrow Connector 79">
            <a:extLst>
              <a:ext uri="{FF2B5EF4-FFF2-40B4-BE49-F238E27FC236}">
                <a16:creationId xmlns:a16="http://schemas.microsoft.com/office/drawing/2014/main" id="{97AAB691-737E-FDDE-6B0A-AF7DB123DF4F}"/>
              </a:ext>
            </a:extLst>
          </p:cNvPr>
          <p:cNvCxnSpPr>
            <a:cxnSpLocks/>
            <a:endCxn id="79" idx="0"/>
          </p:cNvCxnSpPr>
          <p:nvPr/>
        </p:nvCxnSpPr>
        <p:spPr>
          <a:xfrm flipH="1">
            <a:off x="9173650" y="3485011"/>
            <a:ext cx="450827" cy="4359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1EF61383-84E3-9196-A2A9-7B624496C033}"/>
              </a:ext>
            </a:extLst>
          </p:cNvPr>
          <p:cNvSpPr txBox="1"/>
          <p:nvPr/>
        </p:nvSpPr>
        <p:spPr>
          <a:xfrm>
            <a:off x="6947665" y="1704171"/>
            <a:ext cx="2351768" cy="369332"/>
          </a:xfrm>
          <a:prstGeom prst="rect">
            <a:avLst/>
          </a:prstGeom>
          <a:noFill/>
        </p:spPr>
        <p:txBody>
          <a:bodyPr wrap="square">
            <a:spAutoFit/>
          </a:bodyPr>
          <a:lstStyle/>
          <a:p>
            <a:r>
              <a:rPr lang="en-US" sz="1800" i="1" dirty="0"/>
              <a:t>Corresponding TGER:</a:t>
            </a:r>
            <a:endParaRPr lang="en-US" dirty="0"/>
          </a:p>
        </p:txBody>
      </p:sp>
      <p:graphicFrame>
        <p:nvGraphicFramePr>
          <p:cNvPr id="82" name="Table 81">
            <a:extLst>
              <a:ext uri="{FF2B5EF4-FFF2-40B4-BE49-F238E27FC236}">
                <a16:creationId xmlns:a16="http://schemas.microsoft.com/office/drawing/2014/main" id="{101DAFE1-C62C-119E-B50E-F202306662D3}"/>
              </a:ext>
            </a:extLst>
          </p:cNvPr>
          <p:cNvGraphicFramePr>
            <a:graphicFrameLocks noGrp="1"/>
          </p:cNvGraphicFramePr>
          <p:nvPr>
            <p:extLst>
              <p:ext uri="{D42A27DB-BD31-4B8C-83A1-F6EECF244321}">
                <p14:modId xmlns:p14="http://schemas.microsoft.com/office/powerpoint/2010/main" val="2895329662"/>
              </p:ext>
            </p:extLst>
          </p:nvPr>
        </p:nvGraphicFramePr>
        <p:xfrm>
          <a:off x="5774534" y="2672270"/>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1" dirty="0">
                          <a:solidFill>
                            <a:srgbClr val="FF0000"/>
                          </a:solidFill>
                        </a:rPr>
                        <a:t>3</a:t>
                      </a:r>
                      <a:r>
                        <a:rPr lang="en-US" sz="2000" dirty="0">
                          <a:solidFill>
                            <a:schemeClr val="tx1"/>
                          </a:solidFill>
                        </a:rPr>
                        <a:t>,6]: b</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3" name="Straight Arrow Connector 82">
            <a:extLst>
              <a:ext uri="{FF2B5EF4-FFF2-40B4-BE49-F238E27FC236}">
                <a16:creationId xmlns:a16="http://schemas.microsoft.com/office/drawing/2014/main" id="{F458BBDA-5333-CE61-5323-BDB58F15DBFE}"/>
              </a:ext>
            </a:extLst>
          </p:cNvPr>
          <p:cNvCxnSpPr>
            <a:cxnSpLocks/>
            <a:stCxn id="74" idx="1"/>
            <a:endCxn id="82" idx="3"/>
          </p:cNvCxnSpPr>
          <p:nvPr/>
        </p:nvCxnSpPr>
        <p:spPr>
          <a:xfrm flipH="1">
            <a:off x="6823216" y="2616907"/>
            <a:ext cx="816601" cy="45160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84" name="Table 83">
            <a:extLst>
              <a:ext uri="{FF2B5EF4-FFF2-40B4-BE49-F238E27FC236}">
                <a16:creationId xmlns:a16="http://schemas.microsoft.com/office/drawing/2014/main" id="{048FEDB7-276C-F813-63F2-101997CF24E6}"/>
              </a:ext>
            </a:extLst>
          </p:cNvPr>
          <p:cNvGraphicFramePr>
            <a:graphicFrameLocks noGrp="1"/>
          </p:cNvGraphicFramePr>
          <p:nvPr>
            <p:extLst>
              <p:ext uri="{D42A27DB-BD31-4B8C-83A1-F6EECF244321}">
                <p14:modId xmlns:p14="http://schemas.microsoft.com/office/powerpoint/2010/main" val="910960120"/>
              </p:ext>
            </p:extLst>
          </p:nvPr>
        </p:nvGraphicFramePr>
        <p:xfrm>
          <a:off x="4903451" y="391690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1" dirty="0">
                          <a:solidFill>
                            <a:srgbClr val="FF0000"/>
                          </a:solidFill>
                        </a:rPr>
                        <a:t>4</a:t>
                      </a:r>
                      <a:r>
                        <a:rPr lang="en-US" sz="2000" dirty="0">
                          <a:solidFill>
                            <a:schemeClr val="tx1"/>
                          </a:solidFill>
                        </a:rPr>
                        <a:t>,5]: 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5" name="Straight Arrow Connector 84">
            <a:extLst>
              <a:ext uri="{FF2B5EF4-FFF2-40B4-BE49-F238E27FC236}">
                <a16:creationId xmlns:a16="http://schemas.microsoft.com/office/drawing/2014/main" id="{74C22DAE-8586-1470-4066-CDD92BA00F32}"/>
              </a:ext>
            </a:extLst>
          </p:cNvPr>
          <p:cNvCxnSpPr>
            <a:cxnSpLocks/>
            <a:endCxn id="84" idx="0"/>
          </p:cNvCxnSpPr>
          <p:nvPr/>
        </p:nvCxnSpPr>
        <p:spPr>
          <a:xfrm flipH="1">
            <a:off x="5427792" y="3455289"/>
            <a:ext cx="618273" cy="46161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86" name="Table 85">
            <a:extLst>
              <a:ext uri="{FF2B5EF4-FFF2-40B4-BE49-F238E27FC236}">
                <a16:creationId xmlns:a16="http://schemas.microsoft.com/office/drawing/2014/main" id="{0A2AE0E1-A784-F42C-979B-8AAB6D0DE46C}"/>
              </a:ext>
            </a:extLst>
          </p:cNvPr>
          <p:cNvGraphicFramePr>
            <a:graphicFrameLocks noGrp="1"/>
          </p:cNvGraphicFramePr>
          <p:nvPr>
            <p:extLst>
              <p:ext uri="{D42A27DB-BD31-4B8C-83A1-F6EECF244321}">
                <p14:modId xmlns:p14="http://schemas.microsoft.com/office/powerpoint/2010/main" val="898876645"/>
              </p:ext>
            </p:extLst>
          </p:nvPr>
        </p:nvGraphicFramePr>
        <p:xfrm>
          <a:off x="6486651" y="391322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1" dirty="0">
                          <a:solidFill>
                            <a:srgbClr val="FF0000"/>
                          </a:solidFill>
                        </a:rPr>
                        <a:t>5</a:t>
                      </a:r>
                      <a:r>
                        <a:rPr lang="en-US" sz="2000" dirty="0">
                          <a:solidFill>
                            <a:schemeClr val="tx1"/>
                          </a:solidFill>
                        </a:rPr>
                        <a:t>,7]: 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7" name="Straight Arrow Connector 86">
            <a:extLst>
              <a:ext uri="{FF2B5EF4-FFF2-40B4-BE49-F238E27FC236}">
                <a16:creationId xmlns:a16="http://schemas.microsoft.com/office/drawing/2014/main" id="{A31D4D3D-8439-CFAC-5DEB-B8D79971AFDA}"/>
              </a:ext>
            </a:extLst>
          </p:cNvPr>
          <p:cNvCxnSpPr>
            <a:cxnSpLocks/>
            <a:endCxn id="86" idx="0"/>
          </p:cNvCxnSpPr>
          <p:nvPr/>
        </p:nvCxnSpPr>
        <p:spPr>
          <a:xfrm>
            <a:off x="6455963" y="3458456"/>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1A9D4C70-D453-5291-FCE9-ABCE666B34D3}"/>
              </a:ext>
            </a:extLst>
          </p:cNvPr>
          <p:cNvCxnSpPr>
            <a:cxnSpLocks/>
          </p:cNvCxnSpPr>
          <p:nvPr/>
        </p:nvCxnSpPr>
        <p:spPr>
          <a:xfrm>
            <a:off x="11425368" y="2220667"/>
            <a:ext cx="0" cy="2542305"/>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6B6AC8-4700-4453-E9F5-92C4B9DEF42C}"/>
              </a:ext>
            </a:extLst>
          </p:cNvPr>
          <p:cNvSpPr txBox="1"/>
          <p:nvPr/>
        </p:nvSpPr>
        <p:spPr>
          <a:xfrm>
            <a:off x="5819255" y="4976861"/>
            <a:ext cx="4555524" cy="400110"/>
          </a:xfrm>
          <a:prstGeom prst="rect">
            <a:avLst/>
          </a:prstGeom>
          <a:noFill/>
        </p:spPr>
        <p:txBody>
          <a:bodyPr wrap="square" rtlCol="0">
            <a:spAutoFit/>
          </a:bodyPr>
          <a:lstStyle/>
          <a:p>
            <a:pPr algn="ctr"/>
            <a:r>
              <a:rPr lang="en-US" sz="2000" i="1" dirty="0">
                <a:solidFill>
                  <a:srgbClr val="FF0000"/>
                </a:solidFill>
                <a:latin typeface="Calibri" panose="020F0502020204030204" pitchFamily="34" charset="0"/>
                <a:cs typeface="Calibri" panose="020F0502020204030204" pitchFamily="34" charset="0"/>
              </a:rPr>
              <a:t>acts as heap on start times</a:t>
            </a:r>
          </a:p>
        </p:txBody>
      </p:sp>
      <p:sp>
        <p:nvSpPr>
          <p:cNvPr id="15" name="TextBox 14">
            <a:extLst>
              <a:ext uri="{FF2B5EF4-FFF2-40B4-BE49-F238E27FC236}">
                <a16:creationId xmlns:a16="http://schemas.microsoft.com/office/drawing/2014/main" id="{BDBB4688-02AE-EAE9-6B5E-9F7B827950EE}"/>
              </a:ext>
            </a:extLst>
          </p:cNvPr>
          <p:cNvSpPr txBox="1"/>
          <p:nvPr/>
        </p:nvSpPr>
        <p:spPr>
          <a:xfrm>
            <a:off x="51741" y="1918305"/>
            <a:ext cx="4008034" cy="430887"/>
          </a:xfrm>
          <a:prstGeom prst="rect">
            <a:avLst/>
          </a:prstGeom>
          <a:noFill/>
        </p:spPr>
        <p:txBody>
          <a:bodyPr wrap="square">
            <a:spAutoFit/>
          </a:bodyPr>
          <a:lstStyle/>
          <a:p>
            <a:pPr algn="r"/>
            <a:r>
              <a:rPr lang="en-US" sz="2200" dirty="0"/>
              <a:t>input vertex out-neighbors:</a:t>
            </a:r>
          </a:p>
        </p:txBody>
      </p:sp>
      <p:grpSp>
        <p:nvGrpSpPr>
          <p:cNvPr id="16" name="Group 15">
            <a:extLst>
              <a:ext uri="{FF2B5EF4-FFF2-40B4-BE49-F238E27FC236}">
                <a16:creationId xmlns:a16="http://schemas.microsoft.com/office/drawing/2014/main" id="{F1935B1B-867D-79C5-D93F-DEC3EEF683E7}"/>
              </a:ext>
            </a:extLst>
          </p:cNvPr>
          <p:cNvGrpSpPr/>
          <p:nvPr/>
        </p:nvGrpSpPr>
        <p:grpSpPr>
          <a:xfrm>
            <a:off x="776842" y="2300873"/>
            <a:ext cx="3229360" cy="1643097"/>
            <a:chOff x="491756" y="1499268"/>
            <a:chExt cx="4826151" cy="2533153"/>
          </a:xfrm>
        </p:grpSpPr>
        <p:sp>
          <p:nvSpPr>
            <p:cNvPr id="17" name="Oval 16">
              <a:extLst>
                <a:ext uri="{FF2B5EF4-FFF2-40B4-BE49-F238E27FC236}">
                  <a16:creationId xmlns:a16="http://schemas.microsoft.com/office/drawing/2014/main" id="{4E48A0D8-2063-E999-BCAE-EE8FAF6F5936}"/>
                </a:ext>
              </a:extLst>
            </p:cNvPr>
            <p:cNvSpPr/>
            <p:nvPr/>
          </p:nvSpPr>
          <p:spPr>
            <a:xfrm rot="5400000">
              <a:off x="2543114" y="1656926"/>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a:extLst>
                <a:ext uri="{FF2B5EF4-FFF2-40B4-BE49-F238E27FC236}">
                  <a16:creationId xmlns:a16="http://schemas.microsoft.com/office/drawing/2014/main" id="{AF340A0F-EA8A-27E9-1B97-F6DE2741114E}"/>
                </a:ext>
              </a:extLst>
            </p:cNvPr>
            <p:cNvSpPr/>
            <p:nvPr/>
          </p:nvSpPr>
          <p:spPr>
            <a:xfrm>
              <a:off x="4723547" y="165636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g</a:t>
              </a:r>
            </a:p>
          </p:txBody>
        </p:sp>
        <p:cxnSp>
          <p:nvCxnSpPr>
            <p:cNvPr id="19" name="Straight Arrow Connector 18">
              <a:extLst>
                <a:ext uri="{FF2B5EF4-FFF2-40B4-BE49-F238E27FC236}">
                  <a16:creationId xmlns:a16="http://schemas.microsoft.com/office/drawing/2014/main" id="{AF8C81B2-EB87-98EA-E816-9ECEA81A4994}"/>
                </a:ext>
              </a:extLst>
            </p:cNvPr>
            <p:cNvCxnSpPr>
              <a:cxnSpLocks/>
              <a:stCxn id="17" idx="0"/>
              <a:endCxn id="18" idx="2"/>
            </p:cNvCxnSpPr>
            <p:nvPr/>
          </p:nvCxnSpPr>
          <p:spPr>
            <a:xfrm flipV="1">
              <a:off x="3137475" y="1953542"/>
              <a:ext cx="1586072" cy="5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2BCF68B-050F-1F34-BFED-3C563A9822B3}"/>
                </a:ext>
              </a:extLst>
            </p:cNvPr>
            <p:cNvCxnSpPr>
              <a:cxnSpLocks/>
              <a:stCxn id="17" idx="6"/>
              <a:endCxn id="26" idx="0"/>
            </p:cNvCxnSpPr>
            <p:nvPr/>
          </p:nvCxnSpPr>
          <p:spPr>
            <a:xfrm>
              <a:off x="2840295" y="2251286"/>
              <a:ext cx="18653" cy="1186775"/>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6F12EF9F-B4C2-A326-0312-1FA7C6D5AB44}"/>
                </a:ext>
              </a:extLst>
            </p:cNvPr>
            <p:cNvSpPr/>
            <p:nvPr/>
          </p:nvSpPr>
          <p:spPr>
            <a:xfrm>
              <a:off x="1458478" y="3175625"/>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a:t>
              </a:r>
            </a:p>
          </p:txBody>
        </p:sp>
        <p:sp>
          <p:nvSpPr>
            <p:cNvPr id="22" name="Oval 21">
              <a:extLst>
                <a:ext uri="{FF2B5EF4-FFF2-40B4-BE49-F238E27FC236}">
                  <a16:creationId xmlns:a16="http://schemas.microsoft.com/office/drawing/2014/main" id="{BFA02933-9CAA-1172-9446-B06CBF513D55}"/>
                </a:ext>
              </a:extLst>
            </p:cNvPr>
            <p:cNvSpPr/>
            <p:nvPr/>
          </p:nvSpPr>
          <p:spPr>
            <a:xfrm>
              <a:off x="4603553" y="2578178"/>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f</a:t>
              </a:r>
            </a:p>
          </p:txBody>
        </p:sp>
        <p:cxnSp>
          <p:nvCxnSpPr>
            <p:cNvPr id="23" name="Straight Arrow Connector 22">
              <a:extLst>
                <a:ext uri="{FF2B5EF4-FFF2-40B4-BE49-F238E27FC236}">
                  <a16:creationId xmlns:a16="http://schemas.microsoft.com/office/drawing/2014/main" id="{401011EE-7005-DE03-595B-E89B1C899C56}"/>
                </a:ext>
              </a:extLst>
            </p:cNvPr>
            <p:cNvCxnSpPr>
              <a:cxnSpLocks/>
              <a:stCxn id="17" idx="7"/>
              <a:endCxn id="22" idx="1"/>
            </p:cNvCxnSpPr>
            <p:nvPr/>
          </p:nvCxnSpPr>
          <p:spPr>
            <a:xfrm>
              <a:off x="3050433" y="2164244"/>
              <a:ext cx="1640162" cy="50097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1DCF324C-13D2-802B-F8F1-366498C91637}"/>
                </a:ext>
              </a:extLst>
            </p:cNvPr>
            <p:cNvSpPr/>
            <p:nvPr/>
          </p:nvSpPr>
          <p:spPr>
            <a:xfrm>
              <a:off x="610202" y="2603650"/>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b</a:t>
              </a:r>
            </a:p>
          </p:txBody>
        </p:sp>
        <p:sp>
          <p:nvSpPr>
            <p:cNvPr id="25" name="Oval 24">
              <a:extLst>
                <a:ext uri="{FF2B5EF4-FFF2-40B4-BE49-F238E27FC236}">
                  <a16:creationId xmlns:a16="http://schemas.microsoft.com/office/drawing/2014/main" id="{1932C355-82D9-F8A8-CFD0-1A5294DDF31E}"/>
                </a:ext>
              </a:extLst>
            </p:cNvPr>
            <p:cNvSpPr/>
            <p:nvPr/>
          </p:nvSpPr>
          <p:spPr>
            <a:xfrm>
              <a:off x="3725647" y="318977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e</a:t>
              </a:r>
            </a:p>
          </p:txBody>
        </p:sp>
        <p:sp>
          <p:nvSpPr>
            <p:cNvPr id="26" name="Oval 25">
              <a:extLst>
                <a:ext uri="{FF2B5EF4-FFF2-40B4-BE49-F238E27FC236}">
                  <a16:creationId xmlns:a16="http://schemas.microsoft.com/office/drawing/2014/main" id="{1F5CC63F-3AB9-C207-63CF-718BCADE2350}"/>
                </a:ext>
              </a:extLst>
            </p:cNvPr>
            <p:cNvSpPr/>
            <p:nvPr/>
          </p:nvSpPr>
          <p:spPr>
            <a:xfrm>
              <a:off x="2561768" y="3438061"/>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d</a:t>
              </a:r>
            </a:p>
          </p:txBody>
        </p:sp>
        <p:cxnSp>
          <p:nvCxnSpPr>
            <p:cNvPr id="27" name="Straight Arrow Connector 26">
              <a:extLst>
                <a:ext uri="{FF2B5EF4-FFF2-40B4-BE49-F238E27FC236}">
                  <a16:creationId xmlns:a16="http://schemas.microsoft.com/office/drawing/2014/main" id="{C2E827ED-E819-E618-655E-79AB9FF9F95B}"/>
                </a:ext>
              </a:extLst>
            </p:cNvPr>
            <p:cNvCxnSpPr>
              <a:cxnSpLocks/>
              <a:stCxn id="17" idx="6"/>
              <a:endCxn id="25" idx="1"/>
            </p:cNvCxnSpPr>
            <p:nvPr/>
          </p:nvCxnSpPr>
          <p:spPr>
            <a:xfrm>
              <a:off x="2840295" y="2251286"/>
              <a:ext cx="972394" cy="10255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A08EAE3-8E82-E4A0-F958-E8692D697773}"/>
                </a:ext>
              </a:extLst>
            </p:cNvPr>
            <p:cNvCxnSpPr>
              <a:cxnSpLocks/>
              <a:stCxn id="17" idx="5"/>
              <a:endCxn id="24" idx="7"/>
            </p:cNvCxnSpPr>
            <p:nvPr/>
          </p:nvCxnSpPr>
          <p:spPr>
            <a:xfrm flipH="1">
              <a:off x="1117520" y="2164244"/>
              <a:ext cx="1512637" cy="526448"/>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465F441-EC4E-FC70-2346-77733A60B392}"/>
                </a:ext>
              </a:extLst>
            </p:cNvPr>
            <p:cNvCxnSpPr>
              <a:cxnSpLocks/>
              <a:stCxn id="17" idx="6"/>
              <a:endCxn id="21" idx="7"/>
            </p:cNvCxnSpPr>
            <p:nvPr/>
          </p:nvCxnSpPr>
          <p:spPr>
            <a:xfrm flipH="1">
              <a:off x="1965796" y="2251286"/>
              <a:ext cx="874499" cy="1011381"/>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14EC0E3A-5775-3B55-1821-4A773D46CDBA}"/>
                </a:ext>
              </a:extLst>
            </p:cNvPr>
            <p:cNvSpPr/>
            <p:nvPr/>
          </p:nvSpPr>
          <p:spPr>
            <a:xfrm>
              <a:off x="491756" y="165636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a</a:t>
              </a:r>
            </a:p>
          </p:txBody>
        </p:sp>
        <p:cxnSp>
          <p:nvCxnSpPr>
            <p:cNvPr id="31" name="Straight Arrow Connector 30">
              <a:extLst>
                <a:ext uri="{FF2B5EF4-FFF2-40B4-BE49-F238E27FC236}">
                  <a16:creationId xmlns:a16="http://schemas.microsoft.com/office/drawing/2014/main" id="{91AF8D6B-AA0E-CAED-92DC-9EF1811AEE52}"/>
                </a:ext>
              </a:extLst>
            </p:cNvPr>
            <p:cNvCxnSpPr>
              <a:cxnSpLocks/>
              <a:stCxn id="17" idx="4"/>
              <a:endCxn id="30" idx="6"/>
            </p:cNvCxnSpPr>
            <p:nvPr/>
          </p:nvCxnSpPr>
          <p:spPr>
            <a:xfrm flipH="1" flipV="1">
              <a:off x="1086116" y="1953542"/>
              <a:ext cx="1456999" cy="564"/>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59F6737A-3A2A-FD07-6FA3-CDFB138F0705}"/>
                </a:ext>
              </a:extLst>
            </p:cNvPr>
            <p:cNvSpPr txBox="1"/>
            <p:nvPr/>
          </p:nvSpPr>
          <p:spPr>
            <a:xfrm>
              <a:off x="1570081" y="1504183"/>
              <a:ext cx="914401" cy="440225"/>
            </a:xfrm>
            <a:prstGeom prst="rect">
              <a:avLst/>
            </a:prstGeom>
            <a:noFill/>
          </p:spPr>
          <p:txBody>
            <a:bodyPr wrap="square">
              <a:spAutoFit/>
            </a:bodyPr>
            <a:lstStyle/>
            <a:p>
              <a:r>
                <a:rPr lang="en-US" sz="1600" dirty="0">
                  <a:solidFill>
                    <a:schemeClr val="tx1"/>
                  </a:solidFill>
                </a:rPr>
                <a:t>[</a:t>
              </a:r>
              <a:r>
                <a:rPr lang="en-US" sz="1600" dirty="0"/>
                <a:t>4,5</a:t>
              </a:r>
              <a:r>
                <a:rPr lang="en-US" sz="1600" dirty="0">
                  <a:solidFill>
                    <a:schemeClr val="tx1"/>
                  </a:solidFill>
                </a:rPr>
                <a:t>]</a:t>
              </a:r>
              <a:endParaRPr lang="en-US" sz="1600" dirty="0"/>
            </a:p>
          </p:txBody>
        </p:sp>
        <p:sp>
          <p:nvSpPr>
            <p:cNvPr id="33" name="TextBox 32">
              <a:extLst>
                <a:ext uri="{FF2B5EF4-FFF2-40B4-BE49-F238E27FC236}">
                  <a16:creationId xmlns:a16="http://schemas.microsoft.com/office/drawing/2014/main" id="{80238E85-EE10-4D20-D16E-C01313F6E739}"/>
                </a:ext>
              </a:extLst>
            </p:cNvPr>
            <p:cNvSpPr txBox="1"/>
            <p:nvPr/>
          </p:nvSpPr>
          <p:spPr>
            <a:xfrm>
              <a:off x="1063454" y="2062554"/>
              <a:ext cx="914401" cy="440225"/>
            </a:xfrm>
            <a:prstGeom prst="rect">
              <a:avLst/>
            </a:prstGeom>
            <a:noFill/>
          </p:spPr>
          <p:txBody>
            <a:bodyPr wrap="square">
              <a:spAutoFit/>
            </a:bodyPr>
            <a:lstStyle/>
            <a:p>
              <a:r>
                <a:rPr lang="en-US" sz="1600" dirty="0">
                  <a:solidFill>
                    <a:schemeClr val="tx1"/>
                  </a:solidFill>
                </a:rPr>
                <a:t>[</a:t>
              </a:r>
              <a:r>
                <a:rPr lang="en-US" sz="1600" dirty="0"/>
                <a:t>3,6</a:t>
              </a:r>
              <a:r>
                <a:rPr lang="en-US" sz="1600" dirty="0">
                  <a:solidFill>
                    <a:schemeClr val="tx1"/>
                  </a:solidFill>
                </a:rPr>
                <a:t>]</a:t>
              </a:r>
              <a:endParaRPr lang="en-US" sz="1600" dirty="0"/>
            </a:p>
          </p:txBody>
        </p:sp>
        <p:sp>
          <p:nvSpPr>
            <p:cNvPr id="34" name="TextBox 33">
              <a:extLst>
                <a:ext uri="{FF2B5EF4-FFF2-40B4-BE49-F238E27FC236}">
                  <a16:creationId xmlns:a16="http://schemas.microsoft.com/office/drawing/2014/main" id="{EBF7FAE1-64A7-83BD-5DFE-B1166143F255}"/>
                </a:ext>
              </a:extLst>
            </p:cNvPr>
            <p:cNvSpPr txBox="1"/>
            <p:nvPr/>
          </p:nvSpPr>
          <p:spPr>
            <a:xfrm>
              <a:off x="1535300" y="2551181"/>
              <a:ext cx="914401" cy="440225"/>
            </a:xfrm>
            <a:prstGeom prst="rect">
              <a:avLst/>
            </a:prstGeom>
            <a:noFill/>
          </p:spPr>
          <p:txBody>
            <a:bodyPr wrap="square">
              <a:spAutoFit/>
            </a:bodyPr>
            <a:lstStyle/>
            <a:p>
              <a:r>
                <a:rPr lang="en-US" sz="1600" dirty="0">
                  <a:solidFill>
                    <a:schemeClr val="tx1"/>
                  </a:solidFill>
                </a:rPr>
                <a:t>[</a:t>
              </a:r>
              <a:r>
                <a:rPr lang="en-US" sz="1600" dirty="0"/>
                <a:t>5,7</a:t>
              </a:r>
              <a:r>
                <a:rPr lang="en-US" sz="1600" dirty="0">
                  <a:solidFill>
                    <a:schemeClr val="tx1"/>
                  </a:solidFill>
                </a:rPr>
                <a:t>]</a:t>
              </a:r>
              <a:endParaRPr lang="en-US" sz="1600" dirty="0"/>
            </a:p>
          </p:txBody>
        </p:sp>
        <p:sp>
          <p:nvSpPr>
            <p:cNvPr id="35" name="TextBox 34">
              <a:extLst>
                <a:ext uri="{FF2B5EF4-FFF2-40B4-BE49-F238E27FC236}">
                  <a16:creationId xmlns:a16="http://schemas.microsoft.com/office/drawing/2014/main" id="{29F5C3F4-55C1-639D-6C06-BAE3EDF5DCBE}"/>
                </a:ext>
              </a:extLst>
            </p:cNvPr>
            <p:cNvSpPr txBox="1"/>
            <p:nvPr/>
          </p:nvSpPr>
          <p:spPr>
            <a:xfrm>
              <a:off x="2763334" y="2933534"/>
              <a:ext cx="914401" cy="440225"/>
            </a:xfrm>
            <a:prstGeom prst="rect">
              <a:avLst/>
            </a:prstGeom>
            <a:noFill/>
          </p:spPr>
          <p:txBody>
            <a:bodyPr wrap="square">
              <a:spAutoFit/>
            </a:bodyPr>
            <a:lstStyle/>
            <a:p>
              <a:r>
                <a:rPr lang="en-US" sz="1600" dirty="0">
                  <a:solidFill>
                    <a:schemeClr val="tx1"/>
                  </a:solidFill>
                </a:rPr>
                <a:t>[</a:t>
              </a:r>
              <a:r>
                <a:rPr lang="en-US" sz="1600" dirty="0"/>
                <a:t>6,9</a:t>
              </a:r>
              <a:r>
                <a:rPr lang="en-US" sz="1600" dirty="0">
                  <a:solidFill>
                    <a:schemeClr val="tx1"/>
                  </a:solidFill>
                </a:rPr>
                <a:t>]</a:t>
              </a:r>
              <a:endParaRPr lang="en-US" sz="1600" dirty="0"/>
            </a:p>
          </p:txBody>
        </p:sp>
        <p:sp>
          <p:nvSpPr>
            <p:cNvPr id="36" name="TextBox 35">
              <a:extLst>
                <a:ext uri="{FF2B5EF4-FFF2-40B4-BE49-F238E27FC236}">
                  <a16:creationId xmlns:a16="http://schemas.microsoft.com/office/drawing/2014/main" id="{1F1BC24E-3A4D-0731-FFCB-42D1ADDF823E}"/>
                </a:ext>
              </a:extLst>
            </p:cNvPr>
            <p:cNvSpPr txBox="1"/>
            <p:nvPr/>
          </p:nvSpPr>
          <p:spPr>
            <a:xfrm>
              <a:off x="3362509" y="2505615"/>
              <a:ext cx="1263145" cy="521947"/>
            </a:xfrm>
            <a:prstGeom prst="rect">
              <a:avLst/>
            </a:prstGeom>
            <a:noFill/>
          </p:spPr>
          <p:txBody>
            <a:bodyPr wrap="square">
              <a:spAutoFit/>
            </a:bodyPr>
            <a:lstStyle/>
            <a:p>
              <a:r>
                <a:rPr lang="en-US" sz="1600" dirty="0">
                  <a:solidFill>
                    <a:schemeClr val="tx1"/>
                  </a:solidFill>
                </a:rPr>
                <a:t>[</a:t>
              </a:r>
              <a:r>
                <a:rPr lang="en-US" sz="1600" dirty="0"/>
                <a:t>8,10</a:t>
              </a:r>
              <a:r>
                <a:rPr lang="en-US" sz="1600" dirty="0">
                  <a:solidFill>
                    <a:schemeClr val="tx1"/>
                  </a:solidFill>
                </a:rPr>
                <a:t>]</a:t>
              </a:r>
              <a:endParaRPr lang="en-US" sz="1600" dirty="0"/>
            </a:p>
          </p:txBody>
        </p:sp>
        <p:sp>
          <p:nvSpPr>
            <p:cNvPr id="37" name="TextBox 36">
              <a:extLst>
                <a:ext uri="{FF2B5EF4-FFF2-40B4-BE49-F238E27FC236}">
                  <a16:creationId xmlns:a16="http://schemas.microsoft.com/office/drawing/2014/main" id="{B3DBB8F1-B043-C4E4-F1B6-F4156A32EC1C}"/>
                </a:ext>
              </a:extLst>
            </p:cNvPr>
            <p:cNvSpPr txBox="1"/>
            <p:nvPr/>
          </p:nvSpPr>
          <p:spPr>
            <a:xfrm>
              <a:off x="3943674" y="2043525"/>
              <a:ext cx="914401" cy="440225"/>
            </a:xfrm>
            <a:prstGeom prst="rect">
              <a:avLst/>
            </a:prstGeom>
            <a:noFill/>
          </p:spPr>
          <p:txBody>
            <a:bodyPr wrap="square">
              <a:spAutoFit/>
            </a:bodyPr>
            <a:lstStyle/>
            <a:p>
              <a:r>
                <a:rPr lang="en-US" sz="1600" dirty="0">
                  <a:solidFill>
                    <a:schemeClr val="tx1"/>
                  </a:solidFill>
                </a:rPr>
                <a:t>[</a:t>
              </a:r>
              <a:r>
                <a:rPr lang="en-US" sz="1600" dirty="0"/>
                <a:t>2,4</a:t>
              </a:r>
              <a:r>
                <a:rPr lang="en-US" sz="1600" dirty="0">
                  <a:solidFill>
                    <a:schemeClr val="tx1"/>
                  </a:solidFill>
                </a:rPr>
                <a:t>]</a:t>
              </a:r>
              <a:endParaRPr lang="en-US" sz="1600" dirty="0"/>
            </a:p>
          </p:txBody>
        </p:sp>
        <p:sp>
          <p:nvSpPr>
            <p:cNvPr id="38" name="TextBox 37">
              <a:extLst>
                <a:ext uri="{FF2B5EF4-FFF2-40B4-BE49-F238E27FC236}">
                  <a16:creationId xmlns:a16="http://schemas.microsoft.com/office/drawing/2014/main" id="{6A72B1B3-7EAF-17AB-FC86-F459724CD0C2}"/>
                </a:ext>
              </a:extLst>
            </p:cNvPr>
            <p:cNvSpPr txBox="1"/>
            <p:nvPr/>
          </p:nvSpPr>
          <p:spPr>
            <a:xfrm>
              <a:off x="3374259" y="1499268"/>
              <a:ext cx="1220214" cy="521947"/>
            </a:xfrm>
            <a:prstGeom prst="rect">
              <a:avLst/>
            </a:prstGeom>
            <a:noFill/>
          </p:spPr>
          <p:txBody>
            <a:bodyPr wrap="square">
              <a:spAutoFit/>
            </a:bodyPr>
            <a:lstStyle/>
            <a:p>
              <a:r>
                <a:rPr lang="en-US" sz="1600" dirty="0">
                  <a:solidFill>
                    <a:schemeClr val="tx1"/>
                  </a:solidFill>
                </a:rPr>
                <a:t>[</a:t>
              </a:r>
              <a:r>
                <a:rPr lang="en-US" sz="1600" dirty="0"/>
                <a:t>9,13</a:t>
              </a:r>
              <a:r>
                <a:rPr lang="en-US" sz="1600" dirty="0">
                  <a:solidFill>
                    <a:schemeClr val="tx1"/>
                  </a:solidFill>
                </a:rPr>
                <a:t>]</a:t>
              </a:r>
              <a:endParaRPr lang="en-US" sz="1600" dirty="0"/>
            </a:p>
          </p:txBody>
        </p:sp>
      </p:grpSp>
    </p:spTree>
    <p:extLst>
      <p:ext uri="{BB962C8B-B14F-4D97-AF65-F5344CB8AC3E}">
        <p14:creationId xmlns:p14="http://schemas.microsoft.com/office/powerpoint/2010/main" val="21216151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Graph Edge Registry (TGER)</a:t>
            </a:r>
          </a:p>
        </p:txBody>
      </p:sp>
      <p:graphicFrame>
        <p:nvGraphicFramePr>
          <p:cNvPr id="74" name="Table 73">
            <a:extLst>
              <a:ext uri="{FF2B5EF4-FFF2-40B4-BE49-F238E27FC236}">
                <a16:creationId xmlns:a16="http://schemas.microsoft.com/office/drawing/2014/main" id="{9FC455C3-7D60-F52C-678C-5340BF3141AB}"/>
              </a:ext>
            </a:extLst>
          </p:cNvPr>
          <p:cNvGraphicFramePr>
            <a:graphicFrameLocks noGrp="1"/>
          </p:cNvGraphicFramePr>
          <p:nvPr>
            <p:extLst>
              <p:ext uri="{D42A27DB-BD31-4B8C-83A1-F6EECF244321}">
                <p14:modId xmlns:p14="http://schemas.microsoft.com/office/powerpoint/2010/main" val="1069170266"/>
              </p:ext>
            </p:extLst>
          </p:nvPr>
        </p:nvGraphicFramePr>
        <p:xfrm>
          <a:off x="7639817" y="2220667"/>
          <a:ext cx="914400" cy="79248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[2,4]: f</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75" name="Straight Arrow Connector 74">
            <a:extLst>
              <a:ext uri="{FF2B5EF4-FFF2-40B4-BE49-F238E27FC236}">
                <a16:creationId xmlns:a16="http://schemas.microsoft.com/office/drawing/2014/main" id="{C69441FF-B657-3D6F-F44C-8C862C38C321}"/>
              </a:ext>
            </a:extLst>
          </p:cNvPr>
          <p:cNvCxnSpPr>
            <a:cxnSpLocks/>
            <a:stCxn id="74" idx="3"/>
            <a:endCxn id="77" idx="1"/>
          </p:cNvCxnSpPr>
          <p:nvPr/>
        </p:nvCxnSpPr>
        <p:spPr>
          <a:xfrm>
            <a:off x="8554217" y="2616907"/>
            <a:ext cx="816601" cy="456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76" name="Table 75">
            <a:extLst>
              <a:ext uri="{FF2B5EF4-FFF2-40B4-BE49-F238E27FC236}">
                <a16:creationId xmlns:a16="http://schemas.microsoft.com/office/drawing/2014/main" id="{60BD3641-263C-BF26-6283-7629FA7635A1}"/>
              </a:ext>
            </a:extLst>
          </p:cNvPr>
          <p:cNvGraphicFramePr>
            <a:graphicFrameLocks noGrp="1"/>
          </p:cNvGraphicFramePr>
          <p:nvPr>
            <p:extLst>
              <p:ext uri="{D42A27DB-BD31-4B8C-83A1-F6EECF244321}">
                <p14:modId xmlns:p14="http://schemas.microsoft.com/office/powerpoint/2010/main" val="1348250281"/>
              </p:ext>
            </p:extLst>
          </p:nvPr>
        </p:nvGraphicFramePr>
        <p:xfrm>
          <a:off x="10211036" y="3924680"/>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[9,13]: 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13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graphicFrame>
        <p:nvGraphicFramePr>
          <p:cNvPr id="77" name="Table 76">
            <a:extLst>
              <a:ext uri="{FF2B5EF4-FFF2-40B4-BE49-F238E27FC236}">
                <a16:creationId xmlns:a16="http://schemas.microsoft.com/office/drawing/2014/main" id="{2AA0E1FC-F2CF-74CC-A88B-45F9A1F6789C}"/>
              </a:ext>
            </a:extLst>
          </p:cNvPr>
          <p:cNvGraphicFramePr>
            <a:graphicFrameLocks noGrp="1"/>
          </p:cNvGraphicFramePr>
          <p:nvPr>
            <p:extLst>
              <p:ext uri="{D42A27DB-BD31-4B8C-83A1-F6EECF244321}">
                <p14:modId xmlns:p14="http://schemas.microsoft.com/office/powerpoint/2010/main" val="2420806948"/>
              </p:ext>
            </p:extLst>
          </p:nvPr>
        </p:nvGraphicFramePr>
        <p:xfrm>
          <a:off x="9370818" y="2677435"/>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[6,9]: 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78" name="Straight Arrow Connector 77">
            <a:extLst>
              <a:ext uri="{FF2B5EF4-FFF2-40B4-BE49-F238E27FC236}">
                <a16:creationId xmlns:a16="http://schemas.microsoft.com/office/drawing/2014/main" id="{5D120CB5-3574-F7A6-4408-D0B06273D3E3}"/>
              </a:ext>
            </a:extLst>
          </p:cNvPr>
          <p:cNvCxnSpPr>
            <a:cxnSpLocks/>
            <a:endCxn id="76" idx="0"/>
          </p:cNvCxnSpPr>
          <p:nvPr/>
        </p:nvCxnSpPr>
        <p:spPr>
          <a:xfrm>
            <a:off x="10180348" y="3469915"/>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79" name="Table 78">
            <a:extLst>
              <a:ext uri="{FF2B5EF4-FFF2-40B4-BE49-F238E27FC236}">
                <a16:creationId xmlns:a16="http://schemas.microsoft.com/office/drawing/2014/main" id="{D316CC87-5C6C-B51E-2523-6F91B791728F}"/>
              </a:ext>
            </a:extLst>
          </p:cNvPr>
          <p:cNvGraphicFramePr>
            <a:graphicFrameLocks noGrp="1"/>
          </p:cNvGraphicFramePr>
          <p:nvPr>
            <p:extLst>
              <p:ext uri="{D42A27DB-BD31-4B8C-83A1-F6EECF244321}">
                <p14:modId xmlns:p14="http://schemas.microsoft.com/office/powerpoint/2010/main" val="2832124250"/>
              </p:ext>
            </p:extLst>
          </p:nvPr>
        </p:nvGraphicFramePr>
        <p:xfrm>
          <a:off x="8649309" y="392093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[8,10]: 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10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0" name="Straight Arrow Connector 79">
            <a:extLst>
              <a:ext uri="{FF2B5EF4-FFF2-40B4-BE49-F238E27FC236}">
                <a16:creationId xmlns:a16="http://schemas.microsoft.com/office/drawing/2014/main" id="{97AAB691-737E-FDDE-6B0A-AF7DB123DF4F}"/>
              </a:ext>
            </a:extLst>
          </p:cNvPr>
          <p:cNvCxnSpPr>
            <a:cxnSpLocks/>
            <a:endCxn id="79" idx="0"/>
          </p:cNvCxnSpPr>
          <p:nvPr/>
        </p:nvCxnSpPr>
        <p:spPr>
          <a:xfrm flipH="1">
            <a:off x="9173650" y="3485011"/>
            <a:ext cx="450827" cy="4359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1EF61383-84E3-9196-A2A9-7B624496C033}"/>
              </a:ext>
            </a:extLst>
          </p:cNvPr>
          <p:cNvSpPr txBox="1"/>
          <p:nvPr/>
        </p:nvSpPr>
        <p:spPr>
          <a:xfrm>
            <a:off x="6947665" y="1704171"/>
            <a:ext cx="2351768" cy="369332"/>
          </a:xfrm>
          <a:prstGeom prst="rect">
            <a:avLst/>
          </a:prstGeom>
          <a:noFill/>
        </p:spPr>
        <p:txBody>
          <a:bodyPr wrap="square">
            <a:spAutoFit/>
          </a:bodyPr>
          <a:lstStyle/>
          <a:p>
            <a:r>
              <a:rPr lang="en-US" sz="1800" i="1" dirty="0"/>
              <a:t>Corresponding TGER:</a:t>
            </a:r>
            <a:endParaRPr lang="en-US" dirty="0"/>
          </a:p>
        </p:txBody>
      </p:sp>
      <p:graphicFrame>
        <p:nvGraphicFramePr>
          <p:cNvPr id="82" name="Table 81">
            <a:extLst>
              <a:ext uri="{FF2B5EF4-FFF2-40B4-BE49-F238E27FC236}">
                <a16:creationId xmlns:a16="http://schemas.microsoft.com/office/drawing/2014/main" id="{101DAFE1-C62C-119E-B50E-F202306662D3}"/>
              </a:ext>
            </a:extLst>
          </p:cNvPr>
          <p:cNvGraphicFramePr>
            <a:graphicFrameLocks noGrp="1"/>
          </p:cNvGraphicFramePr>
          <p:nvPr>
            <p:extLst>
              <p:ext uri="{D42A27DB-BD31-4B8C-83A1-F6EECF244321}">
                <p14:modId xmlns:p14="http://schemas.microsoft.com/office/powerpoint/2010/main" val="3838904853"/>
              </p:ext>
            </p:extLst>
          </p:nvPr>
        </p:nvGraphicFramePr>
        <p:xfrm>
          <a:off x="5774534" y="2672270"/>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[3,6]: b</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3" name="Straight Arrow Connector 82">
            <a:extLst>
              <a:ext uri="{FF2B5EF4-FFF2-40B4-BE49-F238E27FC236}">
                <a16:creationId xmlns:a16="http://schemas.microsoft.com/office/drawing/2014/main" id="{F458BBDA-5333-CE61-5323-BDB58F15DBFE}"/>
              </a:ext>
            </a:extLst>
          </p:cNvPr>
          <p:cNvCxnSpPr>
            <a:cxnSpLocks/>
            <a:stCxn id="74" idx="1"/>
            <a:endCxn id="82" idx="3"/>
          </p:cNvCxnSpPr>
          <p:nvPr/>
        </p:nvCxnSpPr>
        <p:spPr>
          <a:xfrm flipH="1">
            <a:off x="6823216" y="2616907"/>
            <a:ext cx="816601" cy="45160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84" name="Table 83">
            <a:extLst>
              <a:ext uri="{FF2B5EF4-FFF2-40B4-BE49-F238E27FC236}">
                <a16:creationId xmlns:a16="http://schemas.microsoft.com/office/drawing/2014/main" id="{048FEDB7-276C-F813-63F2-101997CF24E6}"/>
              </a:ext>
            </a:extLst>
          </p:cNvPr>
          <p:cNvGraphicFramePr>
            <a:graphicFrameLocks noGrp="1"/>
          </p:cNvGraphicFramePr>
          <p:nvPr>
            <p:extLst>
              <p:ext uri="{D42A27DB-BD31-4B8C-83A1-F6EECF244321}">
                <p14:modId xmlns:p14="http://schemas.microsoft.com/office/powerpoint/2010/main" val="3686323176"/>
              </p:ext>
            </p:extLst>
          </p:nvPr>
        </p:nvGraphicFramePr>
        <p:xfrm>
          <a:off x="4903451" y="391690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[4,5]: 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5" name="Straight Arrow Connector 84">
            <a:extLst>
              <a:ext uri="{FF2B5EF4-FFF2-40B4-BE49-F238E27FC236}">
                <a16:creationId xmlns:a16="http://schemas.microsoft.com/office/drawing/2014/main" id="{74C22DAE-8586-1470-4066-CDD92BA00F32}"/>
              </a:ext>
            </a:extLst>
          </p:cNvPr>
          <p:cNvCxnSpPr>
            <a:cxnSpLocks/>
            <a:endCxn id="84" idx="0"/>
          </p:cNvCxnSpPr>
          <p:nvPr/>
        </p:nvCxnSpPr>
        <p:spPr>
          <a:xfrm flipH="1">
            <a:off x="5427792" y="3455289"/>
            <a:ext cx="618273" cy="46161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86" name="Table 85">
            <a:extLst>
              <a:ext uri="{FF2B5EF4-FFF2-40B4-BE49-F238E27FC236}">
                <a16:creationId xmlns:a16="http://schemas.microsoft.com/office/drawing/2014/main" id="{0A2AE0E1-A784-F42C-979B-8AAB6D0DE46C}"/>
              </a:ext>
            </a:extLst>
          </p:cNvPr>
          <p:cNvGraphicFramePr>
            <a:graphicFrameLocks noGrp="1"/>
          </p:cNvGraphicFramePr>
          <p:nvPr>
            <p:extLst>
              <p:ext uri="{D42A27DB-BD31-4B8C-83A1-F6EECF244321}">
                <p14:modId xmlns:p14="http://schemas.microsoft.com/office/powerpoint/2010/main" val="2769222777"/>
              </p:ext>
            </p:extLst>
          </p:nvPr>
        </p:nvGraphicFramePr>
        <p:xfrm>
          <a:off x="6486651" y="391322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0" dirty="0">
                          <a:solidFill>
                            <a:schemeClr val="tx1"/>
                          </a:solidFill>
                        </a:rPr>
                        <a:t>5</a:t>
                      </a:r>
                      <a:r>
                        <a:rPr lang="en-US" sz="2000" dirty="0">
                          <a:solidFill>
                            <a:schemeClr val="tx1"/>
                          </a:solidFill>
                        </a:rPr>
                        <a:t>,7]: 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7" name="Straight Arrow Connector 86">
            <a:extLst>
              <a:ext uri="{FF2B5EF4-FFF2-40B4-BE49-F238E27FC236}">
                <a16:creationId xmlns:a16="http://schemas.microsoft.com/office/drawing/2014/main" id="{A31D4D3D-8439-CFAC-5DEB-B8D79971AFDA}"/>
              </a:ext>
            </a:extLst>
          </p:cNvPr>
          <p:cNvCxnSpPr>
            <a:cxnSpLocks/>
            <a:endCxn id="86" idx="0"/>
          </p:cNvCxnSpPr>
          <p:nvPr/>
        </p:nvCxnSpPr>
        <p:spPr>
          <a:xfrm>
            <a:off x="6455963" y="3458456"/>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1A9D4C70-D453-5291-FCE9-ABCE666B34D3}"/>
              </a:ext>
            </a:extLst>
          </p:cNvPr>
          <p:cNvCxnSpPr>
            <a:cxnSpLocks/>
          </p:cNvCxnSpPr>
          <p:nvPr/>
        </p:nvCxnSpPr>
        <p:spPr>
          <a:xfrm>
            <a:off x="11425368" y="2220667"/>
            <a:ext cx="0" cy="25423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6B6AC8-4700-4453-E9F5-92C4B9DEF42C}"/>
              </a:ext>
            </a:extLst>
          </p:cNvPr>
          <p:cNvSpPr txBox="1"/>
          <p:nvPr/>
        </p:nvSpPr>
        <p:spPr>
          <a:xfrm>
            <a:off x="5819255" y="4976861"/>
            <a:ext cx="4555524" cy="400110"/>
          </a:xfrm>
          <a:prstGeom prst="rect">
            <a:avLst/>
          </a:prstGeom>
          <a:noFill/>
        </p:spPr>
        <p:txBody>
          <a:bodyPr wrap="square" rtlCol="0">
            <a:spAutoFit/>
          </a:bodyPr>
          <a:lstStyle/>
          <a:p>
            <a:pPr algn="ctr"/>
            <a:r>
              <a:rPr lang="en-US" sz="2000" i="1" dirty="0">
                <a:solidFill>
                  <a:srgbClr val="FF0000"/>
                </a:solidFill>
                <a:latin typeface="Calibri" panose="020F0502020204030204" pitchFamily="34" charset="0"/>
                <a:cs typeface="Calibri" panose="020F0502020204030204" pitchFamily="34" charset="0"/>
              </a:rPr>
              <a:t>acts as heap on start times</a:t>
            </a:r>
          </a:p>
        </p:txBody>
      </p:sp>
      <p:sp>
        <p:nvSpPr>
          <p:cNvPr id="15" name="TextBox 14">
            <a:extLst>
              <a:ext uri="{FF2B5EF4-FFF2-40B4-BE49-F238E27FC236}">
                <a16:creationId xmlns:a16="http://schemas.microsoft.com/office/drawing/2014/main" id="{BDBB4688-02AE-EAE9-6B5E-9F7B827950EE}"/>
              </a:ext>
            </a:extLst>
          </p:cNvPr>
          <p:cNvSpPr txBox="1"/>
          <p:nvPr/>
        </p:nvSpPr>
        <p:spPr>
          <a:xfrm>
            <a:off x="51741" y="1918305"/>
            <a:ext cx="4008034" cy="430887"/>
          </a:xfrm>
          <a:prstGeom prst="rect">
            <a:avLst/>
          </a:prstGeom>
          <a:noFill/>
        </p:spPr>
        <p:txBody>
          <a:bodyPr wrap="square">
            <a:spAutoFit/>
          </a:bodyPr>
          <a:lstStyle/>
          <a:p>
            <a:pPr algn="r"/>
            <a:r>
              <a:rPr lang="en-US" sz="2200" dirty="0"/>
              <a:t>input vertex out-neighbors:</a:t>
            </a:r>
          </a:p>
        </p:txBody>
      </p:sp>
      <p:grpSp>
        <p:nvGrpSpPr>
          <p:cNvPr id="16" name="Group 15">
            <a:extLst>
              <a:ext uri="{FF2B5EF4-FFF2-40B4-BE49-F238E27FC236}">
                <a16:creationId xmlns:a16="http://schemas.microsoft.com/office/drawing/2014/main" id="{F1935B1B-867D-79C5-D93F-DEC3EEF683E7}"/>
              </a:ext>
            </a:extLst>
          </p:cNvPr>
          <p:cNvGrpSpPr/>
          <p:nvPr/>
        </p:nvGrpSpPr>
        <p:grpSpPr>
          <a:xfrm>
            <a:off x="776842" y="2300873"/>
            <a:ext cx="3229360" cy="1643097"/>
            <a:chOff x="491756" y="1499268"/>
            <a:chExt cx="4826151" cy="2533153"/>
          </a:xfrm>
        </p:grpSpPr>
        <p:sp>
          <p:nvSpPr>
            <p:cNvPr id="17" name="Oval 16">
              <a:extLst>
                <a:ext uri="{FF2B5EF4-FFF2-40B4-BE49-F238E27FC236}">
                  <a16:creationId xmlns:a16="http://schemas.microsoft.com/office/drawing/2014/main" id="{4E48A0D8-2063-E999-BCAE-EE8FAF6F5936}"/>
                </a:ext>
              </a:extLst>
            </p:cNvPr>
            <p:cNvSpPr/>
            <p:nvPr/>
          </p:nvSpPr>
          <p:spPr>
            <a:xfrm rot="5400000">
              <a:off x="2543114" y="1656926"/>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a:extLst>
                <a:ext uri="{FF2B5EF4-FFF2-40B4-BE49-F238E27FC236}">
                  <a16:creationId xmlns:a16="http://schemas.microsoft.com/office/drawing/2014/main" id="{AF340A0F-EA8A-27E9-1B97-F6DE2741114E}"/>
                </a:ext>
              </a:extLst>
            </p:cNvPr>
            <p:cNvSpPr/>
            <p:nvPr/>
          </p:nvSpPr>
          <p:spPr>
            <a:xfrm>
              <a:off x="4723547" y="165636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g</a:t>
              </a:r>
            </a:p>
          </p:txBody>
        </p:sp>
        <p:cxnSp>
          <p:nvCxnSpPr>
            <p:cNvPr id="19" name="Straight Arrow Connector 18">
              <a:extLst>
                <a:ext uri="{FF2B5EF4-FFF2-40B4-BE49-F238E27FC236}">
                  <a16:creationId xmlns:a16="http://schemas.microsoft.com/office/drawing/2014/main" id="{AF8C81B2-EB87-98EA-E816-9ECEA81A4994}"/>
                </a:ext>
              </a:extLst>
            </p:cNvPr>
            <p:cNvCxnSpPr>
              <a:cxnSpLocks/>
              <a:stCxn id="17" idx="0"/>
              <a:endCxn id="18" idx="2"/>
            </p:cNvCxnSpPr>
            <p:nvPr/>
          </p:nvCxnSpPr>
          <p:spPr>
            <a:xfrm flipV="1">
              <a:off x="3137475" y="1953542"/>
              <a:ext cx="1586072" cy="5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2BCF68B-050F-1F34-BFED-3C563A9822B3}"/>
                </a:ext>
              </a:extLst>
            </p:cNvPr>
            <p:cNvCxnSpPr>
              <a:cxnSpLocks/>
              <a:stCxn id="17" idx="6"/>
              <a:endCxn id="26" idx="0"/>
            </p:cNvCxnSpPr>
            <p:nvPr/>
          </p:nvCxnSpPr>
          <p:spPr>
            <a:xfrm>
              <a:off x="2840295" y="2251286"/>
              <a:ext cx="18653" cy="1186775"/>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6F12EF9F-B4C2-A326-0312-1FA7C6D5AB44}"/>
                </a:ext>
              </a:extLst>
            </p:cNvPr>
            <p:cNvSpPr/>
            <p:nvPr/>
          </p:nvSpPr>
          <p:spPr>
            <a:xfrm>
              <a:off x="1458478" y="3175625"/>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a:t>
              </a:r>
            </a:p>
          </p:txBody>
        </p:sp>
        <p:sp>
          <p:nvSpPr>
            <p:cNvPr id="22" name="Oval 21">
              <a:extLst>
                <a:ext uri="{FF2B5EF4-FFF2-40B4-BE49-F238E27FC236}">
                  <a16:creationId xmlns:a16="http://schemas.microsoft.com/office/drawing/2014/main" id="{BFA02933-9CAA-1172-9446-B06CBF513D55}"/>
                </a:ext>
              </a:extLst>
            </p:cNvPr>
            <p:cNvSpPr/>
            <p:nvPr/>
          </p:nvSpPr>
          <p:spPr>
            <a:xfrm>
              <a:off x="4603553" y="2578178"/>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f</a:t>
              </a:r>
            </a:p>
          </p:txBody>
        </p:sp>
        <p:cxnSp>
          <p:nvCxnSpPr>
            <p:cNvPr id="23" name="Straight Arrow Connector 22">
              <a:extLst>
                <a:ext uri="{FF2B5EF4-FFF2-40B4-BE49-F238E27FC236}">
                  <a16:creationId xmlns:a16="http://schemas.microsoft.com/office/drawing/2014/main" id="{401011EE-7005-DE03-595B-E89B1C899C56}"/>
                </a:ext>
              </a:extLst>
            </p:cNvPr>
            <p:cNvCxnSpPr>
              <a:cxnSpLocks/>
              <a:stCxn id="17" idx="7"/>
              <a:endCxn id="22" idx="1"/>
            </p:cNvCxnSpPr>
            <p:nvPr/>
          </p:nvCxnSpPr>
          <p:spPr>
            <a:xfrm>
              <a:off x="3050433" y="2164244"/>
              <a:ext cx="1640162" cy="50097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1DCF324C-13D2-802B-F8F1-366498C91637}"/>
                </a:ext>
              </a:extLst>
            </p:cNvPr>
            <p:cNvSpPr/>
            <p:nvPr/>
          </p:nvSpPr>
          <p:spPr>
            <a:xfrm>
              <a:off x="610202" y="2603650"/>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b</a:t>
              </a:r>
            </a:p>
          </p:txBody>
        </p:sp>
        <p:sp>
          <p:nvSpPr>
            <p:cNvPr id="25" name="Oval 24">
              <a:extLst>
                <a:ext uri="{FF2B5EF4-FFF2-40B4-BE49-F238E27FC236}">
                  <a16:creationId xmlns:a16="http://schemas.microsoft.com/office/drawing/2014/main" id="{1932C355-82D9-F8A8-CFD0-1A5294DDF31E}"/>
                </a:ext>
              </a:extLst>
            </p:cNvPr>
            <p:cNvSpPr/>
            <p:nvPr/>
          </p:nvSpPr>
          <p:spPr>
            <a:xfrm>
              <a:off x="3725647" y="318977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e</a:t>
              </a:r>
            </a:p>
          </p:txBody>
        </p:sp>
        <p:sp>
          <p:nvSpPr>
            <p:cNvPr id="26" name="Oval 25">
              <a:extLst>
                <a:ext uri="{FF2B5EF4-FFF2-40B4-BE49-F238E27FC236}">
                  <a16:creationId xmlns:a16="http://schemas.microsoft.com/office/drawing/2014/main" id="{1F5CC63F-3AB9-C207-63CF-718BCADE2350}"/>
                </a:ext>
              </a:extLst>
            </p:cNvPr>
            <p:cNvSpPr/>
            <p:nvPr/>
          </p:nvSpPr>
          <p:spPr>
            <a:xfrm>
              <a:off x="2561768" y="3438061"/>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d</a:t>
              </a:r>
            </a:p>
          </p:txBody>
        </p:sp>
        <p:cxnSp>
          <p:nvCxnSpPr>
            <p:cNvPr id="27" name="Straight Arrow Connector 26">
              <a:extLst>
                <a:ext uri="{FF2B5EF4-FFF2-40B4-BE49-F238E27FC236}">
                  <a16:creationId xmlns:a16="http://schemas.microsoft.com/office/drawing/2014/main" id="{C2E827ED-E819-E618-655E-79AB9FF9F95B}"/>
                </a:ext>
              </a:extLst>
            </p:cNvPr>
            <p:cNvCxnSpPr>
              <a:cxnSpLocks/>
              <a:stCxn id="17" idx="6"/>
              <a:endCxn id="25" idx="1"/>
            </p:cNvCxnSpPr>
            <p:nvPr/>
          </p:nvCxnSpPr>
          <p:spPr>
            <a:xfrm>
              <a:off x="2840295" y="2251286"/>
              <a:ext cx="972394" cy="10255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A08EAE3-8E82-E4A0-F958-E8692D697773}"/>
                </a:ext>
              </a:extLst>
            </p:cNvPr>
            <p:cNvCxnSpPr>
              <a:cxnSpLocks/>
              <a:stCxn id="17" idx="5"/>
              <a:endCxn id="24" idx="7"/>
            </p:cNvCxnSpPr>
            <p:nvPr/>
          </p:nvCxnSpPr>
          <p:spPr>
            <a:xfrm flipH="1">
              <a:off x="1117520" y="2164244"/>
              <a:ext cx="1512637" cy="526448"/>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465F441-EC4E-FC70-2346-77733A60B392}"/>
                </a:ext>
              </a:extLst>
            </p:cNvPr>
            <p:cNvCxnSpPr>
              <a:cxnSpLocks/>
              <a:stCxn id="17" idx="6"/>
              <a:endCxn id="21" idx="7"/>
            </p:cNvCxnSpPr>
            <p:nvPr/>
          </p:nvCxnSpPr>
          <p:spPr>
            <a:xfrm flipH="1">
              <a:off x="1965796" y="2251286"/>
              <a:ext cx="874499" cy="1011381"/>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14EC0E3A-5775-3B55-1821-4A773D46CDBA}"/>
                </a:ext>
              </a:extLst>
            </p:cNvPr>
            <p:cNvSpPr/>
            <p:nvPr/>
          </p:nvSpPr>
          <p:spPr>
            <a:xfrm>
              <a:off x="491756" y="165636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a</a:t>
              </a:r>
            </a:p>
          </p:txBody>
        </p:sp>
        <p:cxnSp>
          <p:nvCxnSpPr>
            <p:cNvPr id="31" name="Straight Arrow Connector 30">
              <a:extLst>
                <a:ext uri="{FF2B5EF4-FFF2-40B4-BE49-F238E27FC236}">
                  <a16:creationId xmlns:a16="http://schemas.microsoft.com/office/drawing/2014/main" id="{91AF8D6B-AA0E-CAED-92DC-9EF1811AEE52}"/>
                </a:ext>
              </a:extLst>
            </p:cNvPr>
            <p:cNvCxnSpPr>
              <a:cxnSpLocks/>
              <a:stCxn id="17" idx="4"/>
              <a:endCxn id="30" idx="6"/>
            </p:cNvCxnSpPr>
            <p:nvPr/>
          </p:nvCxnSpPr>
          <p:spPr>
            <a:xfrm flipH="1" flipV="1">
              <a:off x="1086116" y="1953542"/>
              <a:ext cx="1456999" cy="564"/>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59F6737A-3A2A-FD07-6FA3-CDFB138F0705}"/>
                </a:ext>
              </a:extLst>
            </p:cNvPr>
            <p:cNvSpPr txBox="1"/>
            <p:nvPr/>
          </p:nvSpPr>
          <p:spPr>
            <a:xfrm>
              <a:off x="1570081" y="1504183"/>
              <a:ext cx="914401" cy="440225"/>
            </a:xfrm>
            <a:prstGeom prst="rect">
              <a:avLst/>
            </a:prstGeom>
            <a:noFill/>
          </p:spPr>
          <p:txBody>
            <a:bodyPr wrap="square">
              <a:spAutoFit/>
            </a:bodyPr>
            <a:lstStyle/>
            <a:p>
              <a:r>
                <a:rPr lang="en-US" sz="1600" dirty="0">
                  <a:solidFill>
                    <a:schemeClr val="tx1"/>
                  </a:solidFill>
                </a:rPr>
                <a:t>[</a:t>
              </a:r>
              <a:r>
                <a:rPr lang="en-US" sz="1600" dirty="0"/>
                <a:t>4,5</a:t>
              </a:r>
              <a:r>
                <a:rPr lang="en-US" sz="1600" dirty="0">
                  <a:solidFill>
                    <a:schemeClr val="tx1"/>
                  </a:solidFill>
                </a:rPr>
                <a:t>]</a:t>
              </a:r>
              <a:endParaRPr lang="en-US" sz="1600" dirty="0"/>
            </a:p>
          </p:txBody>
        </p:sp>
        <p:sp>
          <p:nvSpPr>
            <p:cNvPr id="33" name="TextBox 32">
              <a:extLst>
                <a:ext uri="{FF2B5EF4-FFF2-40B4-BE49-F238E27FC236}">
                  <a16:creationId xmlns:a16="http://schemas.microsoft.com/office/drawing/2014/main" id="{80238E85-EE10-4D20-D16E-C01313F6E739}"/>
                </a:ext>
              </a:extLst>
            </p:cNvPr>
            <p:cNvSpPr txBox="1"/>
            <p:nvPr/>
          </p:nvSpPr>
          <p:spPr>
            <a:xfrm>
              <a:off x="1063454" y="2062554"/>
              <a:ext cx="914401" cy="440225"/>
            </a:xfrm>
            <a:prstGeom prst="rect">
              <a:avLst/>
            </a:prstGeom>
            <a:noFill/>
          </p:spPr>
          <p:txBody>
            <a:bodyPr wrap="square">
              <a:spAutoFit/>
            </a:bodyPr>
            <a:lstStyle/>
            <a:p>
              <a:r>
                <a:rPr lang="en-US" sz="1600" dirty="0">
                  <a:solidFill>
                    <a:schemeClr val="tx1"/>
                  </a:solidFill>
                </a:rPr>
                <a:t>[</a:t>
              </a:r>
              <a:r>
                <a:rPr lang="en-US" sz="1600" dirty="0"/>
                <a:t>3,6</a:t>
              </a:r>
              <a:r>
                <a:rPr lang="en-US" sz="1600" dirty="0">
                  <a:solidFill>
                    <a:schemeClr val="tx1"/>
                  </a:solidFill>
                </a:rPr>
                <a:t>]</a:t>
              </a:r>
              <a:endParaRPr lang="en-US" sz="1600" dirty="0"/>
            </a:p>
          </p:txBody>
        </p:sp>
        <p:sp>
          <p:nvSpPr>
            <p:cNvPr id="34" name="TextBox 33">
              <a:extLst>
                <a:ext uri="{FF2B5EF4-FFF2-40B4-BE49-F238E27FC236}">
                  <a16:creationId xmlns:a16="http://schemas.microsoft.com/office/drawing/2014/main" id="{EBF7FAE1-64A7-83BD-5DFE-B1166143F255}"/>
                </a:ext>
              </a:extLst>
            </p:cNvPr>
            <p:cNvSpPr txBox="1"/>
            <p:nvPr/>
          </p:nvSpPr>
          <p:spPr>
            <a:xfrm>
              <a:off x="1535300" y="2551181"/>
              <a:ext cx="914401" cy="440225"/>
            </a:xfrm>
            <a:prstGeom prst="rect">
              <a:avLst/>
            </a:prstGeom>
            <a:noFill/>
          </p:spPr>
          <p:txBody>
            <a:bodyPr wrap="square">
              <a:spAutoFit/>
            </a:bodyPr>
            <a:lstStyle/>
            <a:p>
              <a:r>
                <a:rPr lang="en-US" sz="1600" dirty="0">
                  <a:solidFill>
                    <a:schemeClr val="tx1"/>
                  </a:solidFill>
                </a:rPr>
                <a:t>[</a:t>
              </a:r>
              <a:r>
                <a:rPr lang="en-US" sz="1600" dirty="0"/>
                <a:t>5,7</a:t>
              </a:r>
              <a:r>
                <a:rPr lang="en-US" sz="1600" dirty="0">
                  <a:solidFill>
                    <a:schemeClr val="tx1"/>
                  </a:solidFill>
                </a:rPr>
                <a:t>]</a:t>
              </a:r>
              <a:endParaRPr lang="en-US" sz="1600" dirty="0"/>
            </a:p>
          </p:txBody>
        </p:sp>
        <p:sp>
          <p:nvSpPr>
            <p:cNvPr id="35" name="TextBox 34">
              <a:extLst>
                <a:ext uri="{FF2B5EF4-FFF2-40B4-BE49-F238E27FC236}">
                  <a16:creationId xmlns:a16="http://schemas.microsoft.com/office/drawing/2014/main" id="{29F5C3F4-55C1-639D-6C06-BAE3EDF5DCBE}"/>
                </a:ext>
              </a:extLst>
            </p:cNvPr>
            <p:cNvSpPr txBox="1"/>
            <p:nvPr/>
          </p:nvSpPr>
          <p:spPr>
            <a:xfrm>
              <a:off x="2763334" y="2933534"/>
              <a:ext cx="914401" cy="440225"/>
            </a:xfrm>
            <a:prstGeom prst="rect">
              <a:avLst/>
            </a:prstGeom>
            <a:noFill/>
          </p:spPr>
          <p:txBody>
            <a:bodyPr wrap="square">
              <a:spAutoFit/>
            </a:bodyPr>
            <a:lstStyle/>
            <a:p>
              <a:r>
                <a:rPr lang="en-US" sz="1600" dirty="0">
                  <a:solidFill>
                    <a:schemeClr val="tx1"/>
                  </a:solidFill>
                </a:rPr>
                <a:t>[</a:t>
              </a:r>
              <a:r>
                <a:rPr lang="en-US" sz="1600" dirty="0"/>
                <a:t>6,9</a:t>
              </a:r>
              <a:r>
                <a:rPr lang="en-US" sz="1600" dirty="0">
                  <a:solidFill>
                    <a:schemeClr val="tx1"/>
                  </a:solidFill>
                </a:rPr>
                <a:t>]</a:t>
              </a:r>
              <a:endParaRPr lang="en-US" sz="1600" dirty="0"/>
            </a:p>
          </p:txBody>
        </p:sp>
        <p:sp>
          <p:nvSpPr>
            <p:cNvPr id="36" name="TextBox 35">
              <a:extLst>
                <a:ext uri="{FF2B5EF4-FFF2-40B4-BE49-F238E27FC236}">
                  <a16:creationId xmlns:a16="http://schemas.microsoft.com/office/drawing/2014/main" id="{1F1BC24E-3A4D-0731-FFCB-42D1ADDF823E}"/>
                </a:ext>
              </a:extLst>
            </p:cNvPr>
            <p:cNvSpPr txBox="1"/>
            <p:nvPr/>
          </p:nvSpPr>
          <p:spPr>
            <a:xfrm>
              <a:off x="3362509" y="2505615"/>
              <a:ext cx="1263145" cy="521947"/>
            </a:xfrm>
            <a:prstGeom prst="rect">
              <a:avLst/>
            </a:prstGeom>
            <a:noFill/>
          </p:spPr>
          <p:txBody>
            <a:bodyPr wrap="square">
              <a:spAutoFit/>
            </a:bodyPr>
            <a:lstStyle/>
            <a:p>
              <a:r>
                <a:rPr lang="en-US" sz="1600" dirty="0">
                  <a:solidFill>
                    <a:schemeClr val="tx1"/>
                  </a:solidFill>
                </a:rPr>
                <a:t>[</a:t>
              </a:r>
              <a:r>
                <a:rPr lang="en-US" sz="1600" dirty="0"/>
                <a:t>8,10</a:t>
              </a:r>
              <a:r>
                <a:rPr lang="en-US" sz="1600" dirty="0">
                  <a:solidFill>
                    <a:schemeClr val="tx1"/>
                  </a:solidFill>
                </a:rPr>
                <a:t>]</a:t>
              </a:r>
              <a:endParaRPr lang="en-US" sz="1600" dirty="0"/>
            </a:p>
          </p:txBody>
        </p:sp>
        <p:sp>
          <p:nvSpPr>
            <p:cNvPr id="37" name="TextBox 36">
              <a:extLst>
                <a:ext uri="{FF2B5EF4-FFF2-40B4-BE49-F238E27FC236}">
                  <a16:creationId xmlns:a16="http://schemas.microsoft.com/office/drawing/2014/main" id="{B3DBB8F1-B043-C4E4-F1B6-F4156A32EC1C}"/>
                </a:ext>
              </a:extLst>
            </p:cNvPr>
            <p:cNvSpPr txBox="1"/>
            <p:nvPr/>
          </p:nvSpPr>
          <p:spPr>
            <a:xfrm>
              <a:off x="3943674" y="2043525"/>
              <a:ext cx="914401" cy="440225"/>
            </a:xfrm>
            <a:prstGeom prst="rect">
              <a:avLst/>
            </a:prstGeom>
            <a:noFill/>
          </p:spPr>
          <p:txBody>
            <a:bodyPr wrap="square">
              <a:spAutoFit/>
            </a:bodyPr>
            <a:lstStyle/>
            <a:p>
              <a:r>
                <a:rPr lang="en-US" sz="1600" dirty="0">
                  <a:solidFill>
                    <a:schemeClr val="tx1"/>
                  </a:solidFill>
                </a:rPr>
                <a:t>[</a:t>
              </a:r>
              <a:r>
                <a:rPr lang="en-US" sz="1600" dirty="0"/>
                <a:t>2,4</a:t>
              </a:r>
              <a:r>
                <a:rPr lang="en-US" sz="1600" dirty="0">
                  <a:solidFill>
                    <a:schemeClr val="tx1"/>
                  </a:solidFill>
                </a:rPr>
                <a:t>]</a:t>
              </a:r>
              <a:endParaRPr lang="en-US" sz="1600" dirty="0"/>
            </a:p>
          </p:txBody>
        </p:sp>
        <p:sp>
          <p:nvSpPr>
            <p:cNvPr id="38" name="TextBox 37">
              <a:extLst>
                <a:ext uri="{FF2B5EF4-FFF2-40B4-BE49-F238E27FC236}">
                  <a16:creationId xmlns:a16="http://schemas.microsoft.com/office/drawing/2014/main" id="{6A72B1B3-7EAF-17AB-FC86-F459724CD0C2}"/>
                </a:ext>
              </a:extLst>
            </p:cNvPr>
            <p:cNvSpPr txBox="1"/>
            <p:nvPr/>
          </p:nvSpPr>
          <p:spPr>
            <a:xfrm>
              <a:off x="3374259" y="1499268"/>
              <a:ext cx="1220214" cy="521947"/>
            </a:xfrm>
            <a:prstGeom prst="rect">
              <a:avLst/>
            </a:prstGeom>
            <a:noFill/>
          </p:spPr>
          <p:txBody>
            <a:bodyPr wrap="square">
              <a:spAutoFit/>
            </a:bodyPr>
            <a:lstStyle/>
            <a:p>
              <a:r>
                <a:rPr lang="en-US" sz="1600" dirty="0">
                  <a:solidFill>
                    <a:schemeClr val="tx1"/>
                  </a:solidFill>
                </a:rPr>
                <a:t>[</a:t>
              </a:r>
              <a:r>
                <a:rPr lang="en-US" sz="1600" dirty="0"/>
                <a:t>9,13</a:t>
              </a:r>
              <a:r>
                <a:rPr lang="en-US" sz="1600" dirty="0">
                  <a:solidFill>
                    <a:schemeClr val="tx1"/>
                  </a:solidFill>
                </a:rPr>
                <a:t>]</a:t>
              </a:r>
              <a:endParaRPr lang="en-US" sz="1600" dirty="0"/>
            </a:p>
          </p:txBody>
        </p:sp>
      </p:grpSp>
      <p:cxnSp>
        <p:nvCxnSpPr>
          <p:cNvPr id="3" name="Straight Arrow Connector 2">
            <a:extLst>
              <a:ext uri="{FF2B5EF4-FFF2-40B4-BE49-F238E27FC236}">
                <a16:creationId xmlns:a16="http://schemas.microsoft.com/office/drawing/2014/main" id="{629E3D5A-0E82-14DA-06B1-DF8F57E070F7}"/>
              </a:ext>
            </a:extLst>
          </p:cNvPr>
          <p:cNvCxnSpPr>
            <a:cxnSpLocks/>
          </p:cNvCxnSpPr>
          <p:nvPr/>
        </p:nvCxnSpPr>
        <p:spPr>
          <a:xfrm>
            <a:off x="4903451" y="4913698"/>
            <a:ext cx="6356267" cy="0"/>
          </a:xfrm>
          <a:prstGeom prst="straightConnector1">
            <a:avLst/>
          </a:prstGeom>
          <a:ln w="254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9BA831-D0B3-DFA3-577E-DE9D156B2587}"/>
              </a:ext>
            </a:extLst>
          </p:cNvPr>
          <p:cNvSpPr txBox="1"/>
          <p:nvPr/>
        </p:nvSpPr>
        <p:spPr>
          <a:xfrm>
            <a:off x="5845787" y="5269974"/>
            <a:ext cx="4555524" cy="400110"/>
          </a:xfrm>
          <a:prstGeom prst="rect">
            <a:avLst/>
          </a:prstGeom>
          <a:noFill/>
        </p:spPr>
        <p:txBody>
          <a:bodyPr wrap="square" rtlCol="0">
            <a:spAutoFit/>
          </a:bodyPr>
          <a:lstStyle/>
          <a:p>
            <a:pPr algn="ctr"/>
            <a:r>
              <a:rPr lang="en-US" sz="2000" i="1" dirty="0">
                <a:solidFill>
                  <a:srgbClr val="FF0000"/>
                </a:solidFill>
                <a:latin typeface="Calibri" panose="020F0502020204030204" pitchFamily="34" charset="0"/>
                <a:cs typeface="Calibri" panose="020F0502020204030204" pitchFamily="34" charset="0"/>
              </a:rPr>
              <a:t>acts as BST on end times</a:t>
            </a:r>
          </a:p>
        </p:txBody>
      </p:sp>
    </p:spTree>
    <p:extLst>
      <p:ext uri="{BB962C8B-B14F-4D97-AF65-F5344CB8AC3E}">
        <p14:creationId xmlns:p14="http://schemas.microsoft.com/office/powerpoint/2010/main" val="28506857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T. Graph Edge Registry (TGER)</a:t>
            </a:r>
          </a:p>
        </p:txBody>
      </p:sp>
      <p:graphicFrame>
        <p:nvGraphicFramePr>
          <p:cNvPr id="74" name="Table 73">
            <a:extLst>
              <a:ext uri="{FF2B5EF4-FFF2-40B4-BE49-F238E27FC236}">
                <a16:creationId xmlns:a16="http://schemas.microsoft.com/office/drawing/2014/main" id="{9FC455C3-7D60-F52C-678C-5340BF3141AB}"/>
              </a:ext>
            </a:extLst>
          </p:cNvPr>
          <p:cNvGraphicFramePr>
            <a:graphicFrameLocks noGrp="1"/>
          </p:cNvGraphicFramePr>
          <p:nvPr/>
        </p:nvGraphicFramePr>
        <p:xfrm>
          <a:off x="7639817" y="2220667"/>
          <a:ext cx="914400" cy="79248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[2,4]: f</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75" name="Straight Arrow Connector 74">
            <a:extLst>
              <a:ext uri="{FF2B5EF4-FFF2-40B4-BE49-F238E27FC236}">
                <a16:creationId xmlns:a16="http://schemas.microsoft.com/office/drawing/2014/main" id="{C69441FF-B657-3D6F-F44C-8C862C38C321}"/>
              </a:ext>
            </a:extLst>
          </p:cNvPr>
          <p:cNvCxnSpPr>
            <a:cxnSpLocks/>
            <a:stCxn id="74" idx="3"/>
            <a:endCxn id="77" idx="1"/>
          </p:cNvCxnSpPr>
          <p:nvPr/>
        </p:nvCxnSpPr>
        <p:spPr>
          <a:xfrm>
            <a:off x="8554217" y="2616907"/>
            <a:ext cx="816601" cy="456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76" name="Table 75">
            <a:extLst>
              <a:ext uri="{FF2B5EF4-FFF2-40B4-BE49-F238E27FC236}">
                <a16:creationId xmlns:a16="http://schemas.microsoft.com/office/drawing/2014/main" id="{60BD3641-263C-BF26-6283-7629FA7635A1}"/>
              </a:ext>
            </a:extLst>
          </p:cNvPr>
          <p:cNvGraphicFramePr>
            <a:graphicFrameLocks noGrp="1"/>
          </p:cNvGraphicFramePr>
          <p:nvPr/>
        </p:nvGraphicFramePr>
        <p:xfrm>
          <a:off x="10211036" y="3924680"/>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[9,13]: 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13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graphicFrame>
        <p:nvGraphicFramePr>
          <p:cNvPr id="77" name="Table 76">
            <a:extLst>
              <a:ext uri="{FF2B5EF4-FFF2-40B4-BE49-F238E27FC236}">
                <a16:creationId xmlns:a16="http://schemas.microsoft.com/office/drawing/2014/main" id="{2AA0E1FC-F2CF-74CC-A88B-45F9A1F6789C}"/>
              </a:ext>
            </a:extLst>
          </p:cNvPr>
          <p:cNvGraphicFramePr>
            <a:graphicFrameLocks noGrp="1"/>
          </p:cNvGraphicFramePr>
          <p:nvPr/>
        </p:nvGraphicFramePr>
        <p:xfrm>
          <a:off x="9370818" y="2677435"/>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[6,9]: 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78" name="Straight Arrow Connector 77">
            <a:extLst>
              <a:ext uri="{FF2B5EF4-FFF2-40B4-BE49-F238E27FC236}">
                <a16:creationId xmlns:a16="http://schemas.microsoft.com/office/drawing/2014/main" id="{5D120CB5-3574-F7A6-4408-D0B06273D3E3}"/>
              </a:ext>
            </a:extLst>
          </p:cNvPr>
          <p:cNvCxnSpPr>
            <a:cxnSpLocks/>
            <a:endCxn id="76" idx="0"/>
          </p:cNvCxnSpPr>
          <p:nvPr/>
        </p:nvCxnSpPr>
        <p:spPr>
          <a:xfrm>
            <a:off x="10180348" y="3469915"/>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79" name="Table 78">
            <a:extLst>
              <a:ext uri="{FF2B5EF4-FFF2-40B4-BE49-F238E27FC236}">
                <a16:creationId xmlns:a16="http://schemas.microsoft.com/office/drawing/2014/main" id="{D316CC87-5C6C-B51E-2523-6F91B791728F}"/>
              </a:ext>
            </a:extLst>
          </p:cNvPr>
          <p:cNvGraphicFramePr>
            <a:graphicFrameLocks noGrp="1"/>
          </p:cNvGraphicFramePr>
          <p:nvPr/>
        </p:nvGraphicFramePr>
        <p:xfrm>
          <a:off x="8649309" y="392093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[8,10]: 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10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0" name="Straight Arrow Connector 79">
            <a:extLst>
              <a:ext uri="{FF2B5EF4-FFF2-40B4-BE49-F238E27FC236}">
                <a16:creationId xmlns:a16="http://schemas.microsoft.com/office/drawing/2014/main" id="{97AAB691-737E-FDDE-6B0A-AF7DB123DF4F}"/>
              </a:ext>
            </a:extLst>
          </p:cNvPr>
          <p:cNvCxnSpPr>
            <a:cxnSpLocks/>
            <a:endCxn id="79" idx="0"/>
          </p:cNvCxnSpPr>
          <p:nvPr/>
        </p:nvCxnSpPr>
        <p:spPr>
          <a:xfrm flipH="1">
            <a:off x="9173650" y="3485011"/>
            <a:ext cx="450827" cy="4359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1EF61383-84E3-9196-A2A9-7B624496C033}"/>
              </a:ext>
            </a:extLst>
          </p:cNvPr>
          <p:cNvSpPr txBox="1"/>
          <p:nvPr/>
        </p:nvSpPr>
        <p:spPr>
          <a:xfrm>
            <a:off x="6947665" y="1704171"/>
            <a:ext cx="2351768" cy="369332"/>
          </a:xfrm>
          <a:prstGeom prst="rect">
            <a:avLst/>
          </a:prstGeom>
          <a:noFill/>
        </p:spPr>
        <p:txBody>
          <a:bodyPr wrap="square">
            <a:spAutoFit/>
          </a:bodyPr>
          <a:lstStyle/>
          <a:p>
            <a:r>
              <a:rPr lang="en-US" sz="1800" i="1" dirty="0"/>
              <a:t>Corresponding TGER:</a:t>
            </a:r>
            <a:endParaRPr lang="en-US" dirty="0"/>
          </a:p>
        </p:txBody>
      </p:sp>
      <p:graphicFrame>
        <p:nvGraphicFramePr>
          <p:cNvPr id="82" name="Table 81">
            <a:extLst>
              <a:ext uri="{FF2B5EF4-FFF2-40B4-BE49-F238E27FC236}">
                <a16:creationId xmlns:a16="http://schemas.microsoft.com/office/drawing/2014/main" id="{101DAFE1-C62C-119E-B50E-F202306662D3}"/>
              </a:ext>
            </a:extLst>
          </p:cNvPr>
          <p:cNvGraphicFramePr>
            <a:graphicFrameLocks noGrp="1"/>
          </p:cNvGraphicFramePr>
          <p:nvPr/>
        </p:nvGraphicFramePr>
        <p:xfrm>
          <a:off x="5774534" y="2672270"/>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[3,6]: b</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3" name="Straight Arrow Connector 82">
            <a:extLst>
              <a:ext uri="{FF2B5EF4-FFF2-40B4-BE49-F238E27FC236}">
                <a16:creationId xmlns:a16="http://schemas.microsoft.com/office/drawing/2014/main" id="{F458BBDA-5333-CE61-5323-BDB58F15DBFE}"/>
              </a:ext>
            </a:extLst>
          </p:cNvPr>
          <p:cNvCxnSpPr>
            <a:cxnSpLocks/>
            <a:stCxn id="74" idx="1"/>
            <a:endCxn id="82" idx="3"/>
          </p:cNvCxnSpPr>
          <p:nvPr/>
        </p:nvCxnSpPr>
        <p:spPr>
          <a:xfrm flipH="1">
            <a:off x="6823216" y="2616907"/>
            <a:ext cx="816601" cy="45160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84" name="Table 83">
            <a:extLst>
              <a:ext uri="{FF2B5EF4-FFF2-40B4-BE49-F238E27FC236}">
                <a16:creationId xmlns:a16="http://schemas.microsoft.com/office/drawing/2014/main" id="{048FEDB7-276C-F813-63F2-101997CF24E6}"/>
              </a:ext>
            </a:extLst>
          </p:cNvPr>
          <p:cNvGraphicFramePr>
            <a:graphicFrameLocks noGrp="1"/>
          </p:cNvGraphicFramePr>
          <p:nvPr/>
        </p:nvGraphicFramePr>
        <p:xfrm>
          <a:off x="4903451" y="391690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[4,5]: 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5" name="Straight Arrow Connector 84">
            <a:extLst>
              <a:ext uri="{FF2B5EF4-FFF2-40B4-BE49-F238E27FC236}">
                <a16:creationId xmlns:a16="http://schemas.microsoft.com/office/drawing/2014/main" id="{74C22DAE-8586-1470-4066-CDD92BA00F32}"/>
              </a:ext>
            </a:extLst>
          </p:cNvPr>
          <p:cNvCxnSpPr>
            <a:cxnSpLocks/>
            <a:endCxn id="84" idx="0"/>
          </p:cNvCxnSpPr>
          <p:nvPr/>
        </p:nvCxnSpPr>
        <p:spPr>
          <a:xfrm flipH="1">
            <a:off x="5427792" y="3455289"/>
            <a:ext cx="618273" cy="46161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86" name="Table 85">
            <a:extLst>
              <a:ext uri="{FF2B5EF4-FFF2-40B4-BE49-F238E27FC236}">
                <a16:creationId xmlns:a16="http://schemas.microsoft.com/office/drawing/2014/main" id="{0A2AE0E1-A784-F42C-979B-8AAB6D0DE46C}"/>
              </a:ext>
            </a:extLst>
          </p:cNvPr>
          <p:cNvGraphicFramePr>
            <a:graphicFrameLocks noGrp="1"/>
          </p:cNvGraphicFramePr>
          <p:nvPr/>
        </p:nvGraphicFramePr>
        <p:xfrm>
          <a:off x="6486651" y="3913221"/>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0" dirty="0">
                          <a:solidFill>
                            <a:schemeClr val="tx1"/>
                          </a:solidFill>
                        </a:rPr>
                        <a:t>5</a:t>
                      </a:r>
                      <a:r>
                        <a:rPr lang="en-US" sz="2000" dirty="0">
                          <a:solidFill>
                            <a:schemeClr val="tx1"/>
                          </a:solidFill>
                        </a:rPr>
                        <a:t>,7]: 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b="1" dirty="0">
                          <a:solidFill>
                            <a:srgbClr val="FF0000"/>
                          </a:solidFill>
                        </a:rPr>
                        <a:t>mid: 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87" name="Straight Arrow Connector 86">
            <a:extLst>
              <a:ext uri="{FF2B5EF4-FFF2-40B4-BE49-F238E27FC236}">
                <a16:creationId xmlns:a16="http://schemas.microsoft.com/office/drawing/2014/main" id="{A31D4D3D-8439-CFAC-5DEB-B8D79971AFDA}"/>
              </a:ext>
            </a:extLst>
          </p:cNvPr>
          <p:cNvCxnSpPr>
            <a:cxnSpLocks/>
            <a:endCxn id="86" idx="0"/>
          </p:cNvCxnSpPr>
          <p:nvPr/>
        </p:nvCxnSpPr>
        <p:spPr>
          <a:xfrm>
            <a:off x="6455963" y="3458456"/>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1A9D4C70-D453-5291-FCE9-ABCE666B34D3}"/>
              </a:ext>
            </a:extLst>
          </p:cNvPr>
          <p:cNvCxnSpPr>
            <a:cxnSpLocks/>
          </p:cNvCxnSpPr>
          <p:nvPr/>
        </p:nvCxnSpPr>
        <p:spPr>
          <a:xfrm>
            <a:off x="11425368" y="2220667"/>
            <a:ext cx="0" cy="25423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6B6AC8-4700-4453-E9F5-92C4B9DEF42C}"/>
              </a:ext>
            </a:extLst>
          </p:cNvPr>
          <p:cNvSpPr txBox="1"/>
          <p:nvPr/>
        </p:nvSpPr>
        <p:spPr>
          <a:xfrm>
            <a:off x="5819255" y="4976861"/>
            <a:ext cx="4555524"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acts as heap on start times</a:t>
            </a:r>
          </a:p>
        </p:txBody>
      </p:sp>
      <p:sp>
        <p:nvSpPr>
          <p:cNvPr id="15" name="TextBox 14">
            <a:extLst>
              <a:ext uri="{FF2B5EF4-FFF2-40B4-BE49-F238E27FC236}">
                <a16:creationId xmlns:a16="http://schemas.microsoft.com/office/drawing/2014/main" id="{BDBB4688-02AE-EAE9-6B5E-9F7B827950EE}"/>
              </a:ext>
            </a:extLst>
          </p:cNvPr>
          <p:cNvSpPr txBox="1"/>
          <p:nvPr/>
        </p:nvSpPr>
        <p:spPr>
          <a:xfrm>
            <a:off x="51741" y="1918305"/>
            <a:ext cx="4008034" cy="430887"/>
          </a:xfrm>
          <a:prstGeom prst="rect">
            <a:avLst/>
          </a:prstGeom>
          <a:noFill/>
        </p:spPr>
        <p:txBody>
          <a:bodyPr wrap="square">
            <a:spAutoFit/>
          </a:bodyPr>
          <a:lstStyle/>
          <a:p>
            <a:pPr algn="r"/>
            <a:r>
              <a:rPr lang="en-US" sz="2200" dirty="0"/>
              <a:t>input vertex out-neighbors:</a:t>
            </a:r>
          </a:p>
        </p:txBody>
      </p:sp>
      <p:grpSp>
        <p:nvGrpSpPr>
          <p:cNvPr id="16" name="Group 15">
            <a:extLst>
              <a:ext uri="{FF2B5EF4-FFF2-40B4-BE49-F238E27FC236}">
                <a16:creationId xmlns:a16="http://schemas.microsoft.com/office/drawing/2014/main" id="{F1935B1B-867D-79C5-D93F-DEC3EEF683E7}"/>
              </a:ext>
            </a:extLst>
          </p:cNvPr>
          <p:cNvGrpSpPr/>
          <p:nvPr/>
        </p:nvGrpSpPr>
        <p:grpSpPr>
          <a:xfrm>
            <a:off x="776842" y="2300873"/>
            <a:ext cx="3229360" cy="1643097"/>
            <a:chOff x="491756" y="1499268"/>
            <a:chExt cx="4826151" cy="2533153"/>
          </a:xfrm>
        </p:grpSpPr>
        <p:sp>
          <p:nvSpPr>
            <p:cNvPr id="17" name="Oval 16">
              <a:extLst>
                <a:ext uri="{FF2B5EF4-FFF2-40B4-BE49-F238E27FC236}">
                  <a16:creationId xmlns:a16="http://schemas.microsoft.com/office/drawing/2014/main" id="{4E48A0D8-2063-E999-BCAE-EE8FAF6F5936}"/>
                </a:ext>
              </a:extLst>
            </p:cNvPr>
            <p:cNvSpPr/>
            <p:nvPr/>
          </p:nvSpPr>
          <p:spPr>
            <a:xfrm rot="5400000">
              <a:off x="2543114" y="1656926"/>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a:extLst>
                <a:ext uri="{FF2B5EF4-FFF2-40B4-BE49-F238E27FC236}">
                  <a16:creationId xmlns:a16="http://schemas.microsoft.com/office/drawing/2014/main" id="{AF340A0F-EA8A-27E9-1B97-F6DE2741114E}"/>
                </a:ext>
              </a:extLst>
            </p:cNvPr>
            <p:cNvSpPr/>
            <p:nvPr/>
          </p:nvSpPr>
          <p:spPr>
            <a:xfrm>
              <a:off x="4723547" y="165636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g</a:t>
              </a:r>
            </a:p>
          </p:txBody>
        </p:sp>
        <p:cxnSp>
          <p:nvCxnSpPr>
            <p:cNvPr id="19" name="Straight Arrow Connector 18">
              <a:extLst>
                <a:ext uri="{FF2B5EF4-FFF2-40B4-BE49-F238E27FC236}">
                  <a16:creationId xmlns:a16="http://schemas.microsoft.com/office/drawing/2014/main" id="{AF8C81B2-EB87-98EA-E816-9ECEA81A4994}"/>
                </a:ext>
              </a:extLst>
            </p:cNvPr>
            <p:cNvCxnSpPr>
              <a:cxnSpLocks/>
              <a:stCxn id="17" idx="0"/>
              <a:endCxn id="18" idx="2"/>
            </p:cNvCxnSpPr>
            <p:nvPr/>
          </p:nvCxnSpPr>
          <p:spPr>
            <a:xfrm flipV="1">
              <a:off x="3137475" y="1953542"/>
              <a:ext cx="1586072" cy="56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2BCF68B-050F-1F34-BFED-3C563A9822B3}"/>
                </a:ext>
              </a:extLst>
            </p:cNvPr>
            <p:cNvCxnSpPr>
              <a:cxnSpLocks/>
              <a:stCxn id="17" idx="6"/>
              <a:endCxn id="26" idx="0"/>
            </p:cNvCxnSpPr>
            <p:nvPr/>
          </p:nvCxnSpPr>
          <p:spPr>
            <a:xfrm>
              <a:off x="2840295" y="2251286"/>
              <a:ext cx="18653" cy="1186775"/>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6F12EF9F-B4C2-A326-0312-1FA7C6D5AB44}"/>
                </a:ext>
              </a:extLst>
            </p:cNvPr>
            <p:cNvSpPr/>
            <p:nvPr/>
          </p:nvSpPr>
          <p:spPr>
            <a:xfrm>
              <a:off x="1458478" y="3175625"/>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a:t>
              </a:r>
            </a:p>
          </p:txBody>
        </p:sp>
        <p:sp>
          <p:nvSpPr>
            <p:cNvPr id="22" name="Oval 21">
              <a:extLst>
                <a:ext uri="{FF2B5EF4-FFF2-40B4-BE49-F238E27FC236}">
                  <a16:creationId xmlns:a16="http://schemas.microsoft.com/office/drawing/2014/main" id="{BFA02933-9CAA-1172-9446-B06CBF513D55}"/>
                </a:ext>
              </a:extLst>
            </p:cNvPr>
            <p:cNvSpPr/>
            <p:nvPr/>
          </p:nvSpPr>
          <p:spPr>
            <a:xfrm>
              <a:off x="4603553" y="2578178"/>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f</a:t>
              </a:r>
            </a:p>
          </p:txBody>
        </p:sp>
        <p:cxnSp>
          <p:nvCxnSpPr>
            <p:cNvPr id="23" name="Straight Arrow Connector 22">
              <a:extLst>
                <a:ext uri="{FF2B5EF4-FFF2-40B4-BE49-F238E27FC236}">
                  <a16:creationId xmlns:a16="http://schemas.microsoft.com/office/drawing/2014/main" id="{401011EE-7005-DE03-595B-E89B1C899C56}"/>
                </a:ext>
              </a:extLst>
            </p:cNvPr>
            <p:cNvCxnSpPr>
              <a:cxnSpLocks/>
              <a:stCxn id="17" idx="7"/>
              <a:endCxn id="22" idx="1"/>
            </p:cNvCxnSpPr>
            <p:nvPr/>
          </p:nvCxnSpPr>
          <p:spPr>
            <a:xfrm>
              <a:off x="3050433" y="2164244"/>
              <a:ext cx="1640162" cy="50097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1DCF324C-13D2-802B-F8F1-366498C91637}"/>
                </a:ext>
              </a:extLst>
            </p:cNvPr>
            <p:cNvSpPr/>
            <p:nvPr/>
          </p:nvSpPr>
          <p:spPr>
            <a:xfrm>
              <a:off x="610202" y="2603650"/>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b</a:t>
              </a:r>
            </a:p>
          </p:txBody>
        </p:sp>
        <p:sp>
          <p:nvSpPr>
            <p:cNvPr id="25" name="Oval 24">
              <a:extLst>
                <a:ext uri="{FF2B5EF4-FFF2-40B4-BE49-F238E27FC236}">
                  <a16:creationId xmlns:a16="http://schemas.microsoft.com/office/drawing/2014/main" id="{1932C355-82D9-F8A8-CFD0-1A5294DDF31E}"/>
                </a:ext>
              </a:extLst>
            </p:cNvPr>
            <p:cNvSpPr/>
            <p:nvPr/>
          </p:nvSpPr>
          <p:spPr>
            <a:xfrm>
              <a:off x="3725647" y="318977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e</a:t>
              </a:r>
            </a:p>
          </p:txBody>
        </p:sp>
        <p:sp>
          <p:nvSpPr>
            <p:cNvPr id="26" name="Oval 25">
              <a:extLst>
                <a:ext uri="{FF2B5EF4-FFF2-40B4-BE49-F238E27FC236}">
                  <a16:creationId xmlns:a16="http://schemas.microsoft.com/office/drawing/2014/main" id="{1F5CC63F-3AB9-C207-63CF-718BCADE2350}"/>
                </a:ext>
              </a:extLst>
            </p:cNvPr>
            <p:cNvSpPr/>
            <p:nvPr/>
          </p:nvSpPr>
          <p:spPr>
            <a:xfrm>
              <a:off x="2561768" y="3438061"/>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d</a:t>
              </a:r>
            </a:p>
          </p:txBody>
        </p:sp>
        <p:cxnSp>
          <p:nvCxnSpPr>
            <p:cNvPr id="27" name="Straight Arrow Connector 26">
              <a:extLst>
                <a:ext uri="{FF2B5EF4-FFF2-40B4-BE49-F238E27FC236}">
                  <a16:creationId xmlns:a16="http://schemas.microsoft.com/office/drawing/2014/main" id="{C2E827ED-E819-E618-655E-79AB9FF9F95B}"/>
                </a:ext>
              </a:extLst>
            </p:cNvPr>
            <p:cNvCxnSpPr>
              <a:cxnSpLocks/>
              <a:stCxn id="17" idx="6"/>
              <a:endCxn id="25" idx="1"/>
            </p:cNvCxnSpPr>
            <p:nvPr/>
          </p:nvCxnSpPr>
          <p:spPr>
            <a:xfrm>
              <a:off x="2840295" y="2251286"/>
              <a:ext cx="972394" cy="10255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A08EAE3-8E82-E4A0-F958-E8692D697773}"/>
                </a:ext>
              </a:extLst>
            </p:cNvPr>
            <p:cNvCxnSpPr>
              <a:cxnSpLocks/>
              <a:stCxn id="17" idx="5"/>
              <a:endCxn id="24" idx="7"/>
            </p:cNvCxnSpPr>
            <p:nvPr/>
          </p:nvCxnSpPr>
          <p:spPr>
            <a:xfrm flipH="1">
              <a:off x="1117520" y="2164244"/>
              <a:ext cx="1512637" cy="526448"/>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465F441-EC4E-FC70-2346-77733A60B392}"/>
                </a:ext>
              </a:extLst>
            </p:cNvPr>
            <p:cNvCxnSpPr>
              <a:cxnSpLocks/>
              <a:stCxn id="17" idx="6"/>
              <a:endCxn id="21" idx="7"/>
            </p:cNvCxnSpPr>
            <p:nvPr/>
          </p:nvCxnSpPr>
          <p:spPr>
            <a:xfrm flipH="1">
              <a:off x="1965796" y="2251286"/>
              <a:ext cx="874499" cy="1011381"/>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14EC0E3A-5775-3B55-1821-4A773D46CDBA}"/>
                </a:ext>
              </a:extLst>
            </p:cNvPr>
            <p:cNvSpPr/>
            <p:nvPr/>
          </p:nvSpPr>
          <p:spPr>
            <a:xfrm>
              <a:off x="491756" y="1656362"/>
              <a:ext cx="594360" cy="594360"/>
            </a:xfrm>
            <a:prstGeom prst="ellipse">
              <a:avLst/>
            </a:prstGeom>
            <a:solidFill>
              <a:srgbClr val="FEFFBF"/>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a</a:t>
              </a:r>
            </a:p>
          </p:txBody>
        </p:sp>
        <p:cxnSp>
          <p:nvCxnSpPr>
            <p:cNvPr id="31" name="Straight Arrow Connector 30">
              <a:extLst>
                <a:ext uri="{FF2B5EF4-FFF2-40B4-BE49-F238E27FC236}">
                  <a16:creationId xmlns:a16="http://schemas.microsoft.com/office/drawing/2014/main" id="{91AF8D6B-AA0E-CAED-92DC-9EF1811AEE52}"/>
                </a:ext>
              </a:extLst>
            </p:cNvPr>
            <p:cNvCxnSpPr>
              <a:cxnSpLocks/>
              <a:stCxn id="17" idx="4"/>
              <a:endCxn id="30" idx="6"/>
            </p:cNvCxnSpPr>
            <p:nvPr/>
          </p:nvCxnSpPr>
          <p:spPr>
            <a:xfrm flipH="1" flipV="1">
              <a:off x="1086116" y="1953542"/>
              <a:ext cx="1456999" cy="564"/>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59F6737A-3A2A-FD07-6FA3-CDFB138F0705}"/>
                </a:ext>
              </a:extLst>
            </p:cNvPr>
            <p:cNvSpPr txBox="1"/>
            <p:nvPr/>
          </p:nvSpPr>
          <p:spPr>
            <a:xfrm>
              <a:off x="1570081" y="1504183"/>
              <a:ext cx="914401" cy="440225"/>
            </a:xfrm>
            <a:prstGeom prst="rect">
              <a:avLst/>
            </a:prstGeom>
            <a:noFill/>
          </p:spPr>
          <p:txBody>
            <a:bodyPr wrap="square">
              <a:spAutoFit/>
            </a:bodyPr>
            <a:lstStyle/>
            <a:p>
              <a:r>
                <a:rPr lang="en-US" sz="1600" dirty="0">
                  <a:solidFill>
                    <a:schemeClr val="tx1"/>
                  </a:solidFill>
                </a:rPr>
                <a:t>[</a:t>
              </a:r>
              <a:r>
                <a:rPr lang="en-US" sz="1600" dirty="0"/>
                <a:t>4,5</a:t>
              </a:r>
              <a:r>
                <a:rPr lang="en-US" sz="1600" dirty="0">
                  <a:solidFill>
                    <a:schemeClr val="tx1"/>
                  </a:solidFill>
                </a:rPr>
                <a:t>]</a:t>
              </a:r>
              <a:endParaRPr lang="en-US" sz="1600" dirty="0"/>
            </a:p>
          </p:txBody>
        </p:sp>
        <p:sp>
          <p:nvSpPr>
            <p:cNvPr id="33" name="TextBox 32">
              <a:extLst>
                <a:ext uri="{FF2B5EF4-FFF2-40B4-BE49-F238E27FC236}">
                  <a16:creationId xmlns:a16="http://schemas.microsoft.com/office/drawing/2014/main" id="{80238E85-EE10-4D20-D16E-C01313F6E739}"/>
                </a:ext>
              </a:extLst>
            </p:cNvPr>
            <p:cNvSpPr txBox="1"/>
            <p:nvPr/>
          </p:nvSpPr>
          <p:spPr>
            <a:xfrm>
              <a:off x="1063454" y="2062554"/>
              <a:ext cx="914401" cy="440225"/>
            </a:xfrm>
            <a:prstGeom prst="rect">
              <a:avLst/>
            </a:prstGeom>
            <a:noFill/>
          </p:spPr>
          <p:txBody>
            <a:bodyPr wrap="square">
              <a:spAutoFit/>
            </a:bodyPr>
            <a:lstStyle/>
            <a:p>
              <a:r>
                <a:rPr lang="en-US" sz="1600" dirty="0">
                  <a:solidFill>
                    <a:schemeClr val="tx1"/>
                  </a:solidFill>
                </a:rPr>
                <a:t>[</a:t>
              </a:r>
              <a:r>
                <a:rPr lang="en-US" sz="1600" dirty="0"/>
                <a:t>3,6</a:t>
              </a:r>
              <a:r>
                <a:rPr lang="en-US" sz="1600" dirty="0">
                  <a:solidFill>
                    <a:schemeClr val="tx1"/>
                  </a:solidFill>
                </a:rPr>
                <a:t>]</a:t>
              </a:r>
              <a:endParaRPr lang="en-US" sz="1600" dirty="0"/>
            </a:p>
          </p:txBody>
        </p:sp>
        <p:sp>
          <p:nvSpPr>
            <p:cNvPr id="34" name="TextBox 33">
              <a:extLst>
                <a:ext uri="{FF2B5EF4-FFF2-40B4-BE49-F238E27FC236}">
                  <a16:creationId xmlns:a16="http://schemas.microsoft.com/office/drawing/2014/main" id="{EBF7FAE1-64A7-83BD-5DFE-B1166143F255}"/>
                </a:ext>
              </a:extLst>
            </p:cNvPr>
            <p:cNvSpPr txBox="1"/>
            <p:nvPr/>
          </p:nvSpPr>
          <p:spPr>
            <a:xfrm>
              <a:off x="1535300" y="2551181"/>
              <a:ext cx="914401" cy="440225"/>
            </a:xfrm>
            <a:prstGeom prst="rect">
              <a:avLst/>
            </a:prstGeom>
            <a:noFill/>
          </p:spPr>
          <p:txBody>
            <a:bodyPr wrap="square">
              <a:spAutoFit/>
            </a:bodyPr>
            <a:lstStyle/>
            <a:p>
              <a:r>
                <a:rPr lang="en-US" sz="1600" dirty="0">
                  <a:solidFill>
                    <a:schemeClr val="tx1"/>
                  </a:solidFill>
                </a:rPr>
                <a:t>[</a:t>
              </a:r>
              <a:r>
                <a:rPr lang="en-US" sz="1600" dirty="0"/>
                <a:t>5,7</a:t>
              </a:r>
              <a:r>
                <a:rPr lang="en-US" sz="1600" dirty="0">
                  <a:solidFill>
                    <a:schemeClr val="tx1"/>
                  </a:solidFill>
                </a:rPr>
                <a:t>]</a:t>
              </a:r>
              <a:endParaRPr lang="en-US" sz="1600" dirty="0"/>
            </a:p>
          </p:txBody>
        </p:sp>
        <p:sp>
          <p:nvSpPr>
            <p:cNvPr id="35" name="TextBox 34">
              <a:extLst>
                <a:ext uri="{FF2B5EF4-FFF2-40B4-BE49-F238E27FC236}">
                  <a16:creationId xmlns:a16="http://schemas.microsoft.com/office/drawing/2014/main" id="{29F5C3F4-55C1-639D-6C06-BAE3EDF5DCBE}"/>
                </a:ext>
              </a:extLst>
            </p:cNvPr>
            <p:cNvSpPr txBox="1"/>
            <p:nvPr/>
          </p:nvSpPr>
          <p:spPr>
            <a:xfrm>
              <a:off x="2763334" y="2933534"/>
              <a:ext cx="914401" cy="440225"/>
            </a:xfrm>
            <a:prstGeom prst="rect">
              <a:avLst/>
            </a:prstGeom>
            <a:noFill/>
          </p:spPr>
          <p:txBody>
            <a:bodyPr wrap="square">
              <a:spAutoFit/>
            </a:bodyPr>
            <a:lstStyle/>
            <a:p>
              <a:r>
                <a:rPr lang="en-US" sz="1600" dirty="0">
                  <a:solidFill>
                    <a:schemeClr val="tx1"/>
                  </a:solidFill>
                </a:rPr>
                <a:t>[</a:t>
              </a:r>
              <a:r>
                <a:rPr lang="en-US" sz="1600" dirty="0"/>
                <a:t>6,9</a:t>
              </a:r>
              <a:r>
                <a:rPr lang="en-US" sz="1600" dirty="0">
                  <a:solidFill>
                    <a:schemeClr val="tx1"/>
                  </a:solidFill>
                </a:rPr>
                <a:t>]</a:t>
              </a:r>
              <a:endParaRPr lang="en-US" sz="1600" dirty="0"/>
            </a:p>
          </p:txBody>
        </p:sp>
        <p:sp>
          <p:nvSpPr>
            <p:cNvPr id="36" name="TextBox 35">
              <a:extLst>
                <a:ext uri="{FF2B5EF4-FFF2-40B4-BE49-F238E27FC236}">
                  <a16:creationId xmlns:a16="http://schemas.microsoft.com/office/drawing/2014/main" id="{1F1BC24E-3A4D-0731-FFCB-42D1ADDF823E}"/>
                </a:ext>
              </a:extLst>
            </p:cNvPr>
            <p:cNvSpPr txBox="1"/>
            <p:nvPr/>
          </p:nvSpPr>
          <p:spPr>
            <a:xfrm>
              <a:off x="3362509" y="2505615"/>
              <a:ext cx="1263145" cy="521947"/>
            </a:xfrm>
            <a:prstGeom prst="rect">
              <a:avLst/>
            </a:prstGeom>
            <a:noFill/>
          </p:spPr>
          <p:txBody>
            <a:bodyPr wrap="square">
              <a:spAutoFit/>
            </a:bodyPr>
            <a:lstStyle/>
            <a:p>
              <a:r>
                <a:rPr lang="en-US" sz="1600" dirty="0">
                  <a:solidFill>
                    <a:schemeClr val="tx1"/>
                  </a:solidFill>
                </a:rPr>
                <a:t>[</a:t>
              </a:r>
              <a:r>
                <a:rPr lang="en-US" sz="1600" dirty="0"/>
                <a:t>8,10</a:t>
              </a:r>
              <a:r>
                <a:rPr lang="en-US" sz="1600" dirty="0">
                  <a:solidFill>
                    <a:schemeClr val="tx1"/>
                  </a:solidFill>
                </a:rPr>
                <a:t>]</a:t>
              </a:r>
              <a:endParaRPr lang="en-US" sz="1600" dirty="0"/>
            </a:p>
          </p:txBody>
        </p:sp>
        <p:sp>
          <p:nvSpPr>
            <p:cNvPr id="37" name="TextBox 36">
              <a:extLst>
                <a:ext uri="{FF2B5EF4-FFF2-40B4-BE49-F238E27FC236}">
                  <a16:creationId xmlns:a16="http://schemas.microsoft.com/office/drawing/2014/main" id="{B3DBB8F1-B043-C4E4-F1B6-F4156A32EC1C}"/>
                </a:ext>
              </a:extLst>
            </p:cNvPr>
            <p:cNvSpPr txBox="1"/>
            <p:nvPr/>
          </p:nvSpPr>
          <p:spPr>
            <a:xfrm>
              <a:off x="3943674" y="2043525"/>
              <a:ext cx="914401" cy="440225"/>
            </a:xfrm>
            <a:prstGeom prst="rect">
              <a:avLst/>
            </a:prstGeom>
            <a:noFill/>
          </p:spPr>
          <p:txBody>
            <a:bodyPr wrap="square">
              <a:spAutoFit/>
            </a:bodyPr>
            <a:lstStyle/>
            <a:p>
              <a:r>
                <a:rPr lang="en-US" sz="1600" dirty="0">
                  <a:solidFill>
                    <a:schemeClr val="tx1"/>
                  </a:solidFill>
                </a:rPr>
                <a:t>[</a:t>
              </a:r>
              <a:r>
                <a:rPr lang="en-US" sz="1600" dirty="0"/>
                <a:t>2,4</a:t>
              </a:r>
              <a:r>
                <a:rPr lang="en-US" sz="1600" dirty="0">
                  <a:solidFill>
                    <a:schemeClr val="tx1"/>
                  </a:solidFill>
                </a:rPr>
                <a:t>]</a:t>
              </a:r>
              <a:endParaRPr lang="en-US" sz="1600" dirty="0"/>
            </a:p>
          </p:txBody>
        </p:sp>
        <p:sp>
          <p:nvSpPr>
            <p:cNvPr id="38" name="TextBox 37">
              <a:extLst>
                <a:ext uri="{FF2B5EF4-FFF2-40B4-BE49-F238E27FC236}">
                  <a16:creationId xmlns:a16="http://schemas.microsoft.com/office/drawing/2014/main" id="{6A72B1B3-7EAF-17AB-FC86-F459724CD0C2}"/>
                </a:ext>
              </a:extLst>
            </p:cNvPr>
            <p:cNvSpPr txBox="1"/>
            <p:nvPr/>
          </p:nvSpPr>
          <p:spPr>
            <a:xfrm>
              <a:off x="3374259" y="1499268"/>
              <a:ext cx="1220214" cy="521947"/>
            </a:xfrm>
            <a:prstGeom prst="rect">
              <a:avLst/>
            </a:prstGeom>
            <a:noFill/>
          </p:spPr>
          <p:txBody>
            <a:bodyPr wrap="square">
              <a:spAutoFit/>
            </a:bodyPr>
            <a:lstStyle/>
            <a:p>
              <a:r>
                <a:rPr lang="en-US" sz="1600" dirty="0">
                  <a:solidFill>
                    <a:schemeClr val="tx1"/>
                  </a:solidFill>
                </a:rPr>
                <a:t>[</a:t>
              </a:r>
              <a:r>
                <a:rPr lang="en-US" sz="1600" dirty="0"/>
                <a:t>9,13</a:t>
              </a:r>
              <a:r>
                <a:rPr lang="en-US" sz="1600" dirty="0">
                  <a:solidFill>
                    <a:schemeClr val="tx1"/>
                  </a:solidFill>
                </a:rPr>
                <a:t>]</a:t>
              </a:r>
              <a:endParaRPr lang="en-US" sz="1600" dirty="0"/>
            </a:p>
          </p:txBody>
        </p:sp>
      </p:grpSp>
      <p:cxnSp>
        <p:nvCxnSpPr>
          <p:cNvPr id="3" name="Straight Arrow Connector 2">
            <a:extLst>
              <a:ext uri="{FF2B5EF4-FFF2-40B4-BE49-F238E27FC236}">
                <a16:creationId xmlns:a16="http://schemas.microsoft.com/office/drawing/2014/main" id="{629E3D5A-0E82-14DA-06B1-DF8F57E070F7}"/>
              </a:ext>
            </a:extLst>
          </p:cNvPr>
          <p:cNvCxnSpPr>
            <a:cxnSpLocks/>
          </p:cNvCxnSpPr>
          <p:nvPr/>
        </p:nvCxnSpPr>
        <p:spPr>
          <a:xfrm>
            <a:off x="4903451" y="4913698"/>
            <a:ext cx="6356267"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9BA831-D0B3-DFA3-577E-DE9D156B2587}"/>
              </a:ext>
            </a:extLst>
          </p:cNvPr>
          <p:cNvSpPr txBox="1"/>
          <p:nvPr/>
        </p:nvSpPr>
        <p:spPr>
          <a:xfrm>
            <a:off x="5845787" y="5269974"/>
            <a:ext cx="4555524"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acts as BST on end times</a:t>
            </a:r>
          </a:p>
        </p:txBody>
      </p:sp>
      <p:sp>
        <p:nvSpPr>
          <p:cNvPr id="5" name="TextBox 4">
            <a:extLst>
              <a:ext uri="{FF2B5EF4-FFF2-40B4-BE49-F238E27FC236}">
                <a16:creationId xmlns:a16="http://schemas.microsoft.com/office/drawing/2014/main" id="{6BDBED5E-4781-5D65-501D-752FE115C14C}"/>
              </a:ext>
            </a:extLst>
          </p:cNvPr>
          <p:cNvSpPr txBox="1"/>
          <p:nvPr/>
        </p:nvSpPr>
        <p:spPr>
          <a:xfrm>
            <a:off x="589989" y="5231922"/>
            <a:ext cx="5899756" cy="923330"/>
          </a:xfrm>
          <a:prstGeom prst="rect">
            <a:avLst/>
          </a:prstGeom>
          <a:noFill/>
        </p:spPr>
        <p:txBody>
          <a:bodyPr wrap="square">
            <a:spAutoFit/>
          </a:bodyPr>
          <a:lstStyle/>
          <a:p>
            <a:r>
              <a:rPr lang="en-US" sz="1800" dirty="0"/>
              <a:t>parallel construction (see thesis for details):</a:t>
            </a:r>
          </a:p>
          <a:p>
            <a:r>
              <a:rPr lang="en-US" dirty="0">
                <a:solidFill>
                  <a:schemeClr val="tx1"/>
                </a:solidFill>
                <a:latin typeface="Calibri" panose="020F0502020204030204" pitchFamily="34" charset="0"/>
                <a:cs typeface="Calibri" panose="020F0502020204030204" pitchFamily="34" charset="0"/>
              </a:rPr>
              <a:t>- parallel sort edges by </a:t>
            </a:r>
            <a:r>
              <a:rPr lang="en-US" i="1" dirty="0">
                <a:solidFill>
                  <a:schemeClr val="tx1"/>
                </a:solidFill>
                <a:latin typeface="Calibri" panose="020F0502020204030204" pitchFamily="34" charset="0"/>
                <a:cs typeface="Calibri" panose="020F0502020204030204" pitchFamily="34" charset="0"/>
              </a:rPr>
              <a:t>start ti</a:t>
            </a:r>
            <a:r>
              <a:rPr lang="en-US" i="1" dirty="0">
                <a:latin typeface="Calibri" panose="020F0502020204030204" pitchFamily="34" charset="0"/>
                <a:cs typeface="Calibri" panose="020F0502020204030204" pitchFamily="34" charset="0"/>
              </a:rPr>
              <a:t>me</a:t>
            </a:r>
            <a:r>
              <a:rPr lang="en-US" dirty="0">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root is first element</a:t>
            </a:r>
          </a:p>
          <a:p>
            <a:r>
              <a:rPr lang="en-US" dirty="0">
                <a:latin typeface="Calibri" panose="020F0502020204030204" pitchFamily="34" charset="0"/>
                <a:cs typeface="Calibri" panose="020F0502020204030204" pitchFamily="34" charset="0"/>
              </a:rPr>
              <a:t>- recurse: split subtrees by left and right of median </a:t>
            </a:r>
            <a:r>
              <a:rPr lang="en-US" i="1" dirty="0">
                <a:latin typeface="Calibri" panose="020F0502020204030204" pitchFamily="34" charset="0"/>
                <a:cs typeface="Calibri" panose="020F0502020204030204" pitchFamily="34" charset="0"/>
              </a:rPr>
              <a:t>end time</a:t>
            </a:r>
            <a:endParaRPr lang="en-US" sz="1800" i="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765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TGER supports 3-sided queries in log(n) + k</a:t>
            </a:r>
          </a:p>
        </p:txBody>
      </p:sp>
      <p:sp>
        <p:nvSpPr>
          <p:cNvPr id="11" name="TextBox 10">
            <a:extLst>
              <a:ext uri="{FF2B5EF4-FFF2-40B4-BE49-F238E27FC236}">
                <a16:creationId xmlns:a16="http://schemas.microsoft.com/office/drawing/2014/main" id="{A9E36B0B-99DA-1D6F-35DE-C2D413ADFD46}"/>
              </a:ext>
            </a:extLst>
          </p:cNvPr>
          <p:cNvSpPr txBox="1"/>
          <p:nvPr/>
        </p:nvSpPr>
        <p:spPr>
          <a:xfrm>
            <a:off x="937659" y="5179596"/>
            <a:ext cx="5075698" cy="923330"/>
          </a:xfrm>
          <a:prstGeom prst="rect">
            <a:avLst/>
          </a:prstGeom>
          <a:noFill/>
        </p:spPr>
        <p:txBody>
          <a:bodyPr wrap="square">
            <a:spAutoFit/>
          </a:bodyPr>
          <a:lstStyle/>
          <a:p>
            <a:r>
              <a:rPr lang="en-US" sz="1800" dirty="0"/>
              <a:t>3-sided:</a:t>
            </a:r>
          </a:p>
          <a:p>
            <a:r>
              <a:rPr lang="en-US" dirty="0"/>
              <a:t>  - 1-side (upper range) for heap dimension</a:t>
            </a:r>
          </a:p>
          <a:p>
            <a:r>
              <a:rPr lang="en-US" dirty="0">
                <a:solidFill>
                  <a:schemeClr val="tx1"/>
                </a:solidFill>
                <a:latin typeface="Calibri" panose="020F0502020204030204" pitchFamily="34" charset="0"/>
                <a:cs typeface="Calibri" panose="020F0502020204030204" pitchFamily="34" charset="0"/>
              </a:rPr>
              <a:t>  - 2-sides (lower + upper range) for BST dimension</a:t>
            </a:r>
            <a:endParaRPr lang="en-US" sz="1800" dirty="0">
              <a:solidFill>
                <a:schemeClr val="tx1"/>
              </a:solidFill>
              <a:latin typeface="Calibri" panose="020F0502020204030204" pitchFamily="34" charset="0"/>
              <a:cs typeface="Calibri" panose="020F0502020204030204" pitchFamily="34" charset="0"/>
            </a:endParaRPr>
          </a:p>
        </p:txBody>
      </p:sp>
      <p:graphicFrame>
        <p:nvGraphicFramePr>
          <p:cNvPr id="12" name="Table 11">
            <a:extLst>
              <a:ext uri="{FF2B5EF4-FFF2-40B4-BE49-F238E27FC236}">
                <a16:creationId xmlns:a16="http://schemas.microsoft.com/office/drawing/2014/main" id="{99D558AC-0C69-9F5C-2BD3-1235E7620D78}"/>
              </a:ext>
            </a:extLst>
          </p:cNvPr>
          <p:cNvGraphicFramePr>
            <a:graphicFrameLocks noGrp="1"/>
          </p:cNvGraphicFramePr>
          <p:nvPr>
            <p:extLst>
              <p:ext uri="{D42A27DB-BD31-4B8C-83A1-F6EECF244321}">
                <p14:modId xmlns:p14="http://schemas.microsoft.com/office/powerpoint/2010/main" val="1535730174"/>
              </p:ext>
            </p:extLst>
          </p:nvPr>
        </p:nvGraphicFramePr>
        <p:xfrm>
          <a:off x="5638800" y="2186895"/>
          <a:ext cx="914400" cy="79248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0" dirty="0">
                          <a:solidFill>
                            <a:schemeClr val="tx1"/>
                          </a:solidFill>
                        </a:rPr>
                        <a:t>2,4</a:t>
                      </a:r>
                      <a:r>
                        <a:rPr lang="en-US" sz="2000" dirty="0">
                          <a:solidFill>
                            <a:schemeClr val="tx1"/>
                          </a:solidFill>
                        </a:rPr>
                        <a:t>]: f</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3" name="Straight Arrow Connector 12">
            <a:extLst>
              <a:ext uri="{FF2B5EF4-FFF2-40B4-BE49-F238E27FC236}">
                <a16:creationId xmlns:a16="http://schemas.microsoft.com/office/drawing/2014/main" id="{17FF86BB-AAA3-B205-0F0C-ACB08CF6F8DC}"/>
              </a:ext>
            </a:extLst>
          </p:cNvPr>
          <p:cNvCxnSpPr>
            <a:cxnSpLocks/>
            <a:stCxn id="12" idx="3"/>
            <a:endCxn id="15" idx="1"/>
          </p:cNvCxnSpPr>
          <p:nvPr/>
        </p:nvCxnSpPr>
        <p:spPr>
          <a:xfrm>
            <a:off x="6553200" y="2583135"/>
            <a:ext cx="816601" cy="456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4" name="Table 13">
            <a:extLst>
              <a:ext uri="{FF2B5EF4-FFF2-40B4-BE49-F238E27FC236}">
                <a16:creationId xmlns:a16="http://schemas.microsoft.com/office/drawing/2014/main" id="{E87E98D4-C4A6-1BD7-306B-33557DC0F421}"/>
              </a:ext>
            </a:extLst>
          </p:cNvPr>
          <p:cNvGraphicFramePr>
            <a:graphicFrameLocks noGrp="1"/>
          </p:cNvGraphicFramePr>
          <p:nvPr>
            <p:extLst>
              <p:ext uri="{D42A27DB-BD31-4B8C-83A1-F6EECF244321}">
                <p14:modId xmlns:p14="http://schemas.microsoft.com/office/powerpoint/2010/main" val="2726750700"/>
              </p:ext>
            </p:extLst>
          </p:nvPr>
        </p:nvGraphicFramePr>
        <p:xfrm>
          <a:off x="8210019" y="3890908"/>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[9,13]: 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graphicFrame>
        <p:nvGraphicFramePr>
          <p:cNvPr id="15" name="Table 14">
            <a:extLst>
              <a:ext uri="{FF2B5EF4-FFF2-40B4-BE49-F238E27FC236}">
                <a16:creationId xmlns:a16="http://schemas.microsoft.com/office/drawing/2014/main" id="{7E0D8F20-FFCF-80D9-700E-A2F3A96A7710}"/>
              </a:ext>
            </a:extLst>
          </p:cNvPr>
          <p:cNvGraphicFramePr>
            <a:graphicFrameLocks noGrp="1"/>
          </p:cNvGraphicFramePr>
          <p:nvPr>
            <p:extLst>
              <p:ext uri="{D42A27DB-BD31-4B8C-83A1-F6EECF244321}">
                <p14:modId xmlns:p14="http://schemas.microsoft.com/office/powerpoint/2010/main" val="4135027026"/>
              </p:ext>
            </p:extLst>
          </p:nvPr>
        </p:nvGraphicFramePr>
        <p:xfrm>
          <a:off x="7369801" y="2643663"/>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[6,9]: 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6" name="Straight Arrow Connector 15">
            <a:extLst>
              <a:ext uri="{FF2B5EF4-FFF2-40B4-BE49-F238E27FC236}">
                <a16:creationId xmlns:a16="http://schemas.microsoft.com/office/drawing/2014/main" id="{FA752C3F-6DDD-BF25-338C-D9A2C0D7D532}"/>
              </a:ext>
            </a:extLst>
          </p:cNvPr>
          <p:cNvCxnSpPr>
            <a:cxnSpLocks/>
            <a:endCxn id="14" idx="0"/>
          </p:cNvCxnSpPr>
          <p:nvPr/>
        </p:nvCxnSpPr>
        <p:spPr>
          <a:xfrm>
            <a:off x="8179331" y="3436143"/>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7" name="Table 16">
            <a:extLst>
              <a:ext uri="{FF2B5EF4-FFF2-40B4-BE49-F238E27FC236}">
                <a16:creationId xmlns:a16="http://schemas.microsoft.com/office/drawing/2014/main" id="{50F11BAF-D8C6-B04E-F02D-FD5FA5576B60}"/>
              </a:ext>
            </a:extLst>
          </p:cNvPr>
          <p:cNvGraphicFramePr>
            <a:graphicFrameLocks noGrp="1"/>
          </p:cNvGraphicFramePr>
          <p:nvPr>
            <p:extLst>
              <p:ext uri="{D42A27DB-BD31-4B8C-83A1-F6EECF244321}">
                <p14:modId xmlns:p14="http://schemas.microsoft.com/office/powerpoint/2010/main" val="1658122343"/>
              </p:ext>
            </p:extLst>
          </p:nvPr>
        </p:nvGraphicFramePr>
        <p:xfrm>
          <a:off x="6648292" y="388715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[8,10]: 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8" name="Straight Arrow Connector 17">
            <a:extLst>
              <a:ext uri="{FF2B5EF4-FFF2-40B4-BE49-F238E27FC236}">
                <a16:creationId xmlns:a16="http://schemas.microsoft.com/office/drawing/2014/main" id="{CD35AE7E-9DC0-F528-9759-3291848D7CBC}"/>
              </a:ext>
            </a:extLst>
          </p:cNvPr>
          <p:cNvCxnSpPr>
            <a:cxnSpLocks/>
            <a:endCxn id="17" idx="0"/>
          </p:cNvCxnSpPr>
          <p:nvPr/>
        </p:nvCxnSpPr>
        <p:spPr>
          <a:xfrm flipH="1">
            <a:off x="7172633" y="3451239"/>
            <a:ext cx="450827" cy="4359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9" name="Table 18">
            <a:extLst>
              <a:ext uri="{FF2B5EF4-FFF2-40B4-BE49-F238E27FC236}">
                <a16:creationId xmlns:a16="http://schemas.microsoft.com/office/drawing/2014/main" id="{203C6B8C-EA33-30DC-4326-867184AFDF88}"/>
              </a:ext>
            </a:extLst>
          </p:cNvPr>
          <p:cNvGraphicFramePr>
            <a:graphicFrameLocks noGrp="1"/>
          </p:cNvGraphicFramePr>
          <p:nvPr>
            <p:extLst>
              <p:ext uri="{D42A27DB-BD31-4B8C-83A1-F6EECF244321}">
                <p14:modId xmlns:p14="http://schemas.microsoft.com/office/powerpoint/2010/main" val="3016531074"/>
              </p:ext>
            </p:extLst>
          </p:nvPr>
        </p:nvGraphicFramePr>
        <p:xfrm>
          <a:off x="3773517" y="2638498"/>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[3,6]: b</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0" name="Straight Arrow Connector 19">
            <a:extLst>
              <a:ext uri="{FF2B5EF4-FFF2-40B4-BE49-F238E27FC236}">
                <a16:creationId xmlns:a16="http://schemas.microsoft.com/office/drawing/2014/main" id="{5C43B325-9A5A-C301-BC33-B3FEBD0F02E6}"/>
              </a:ext>
            </a:extLst>
          </p:cNvPr>
          <p:cNvCxnSpPr>
            <a:cxnSpLocks/>
            <a:stCxn id="12" idx="1"/>
            <a:endCxn id="19" idx="3"/>
          </p:cNvCxnSpPr>
          <p:nvPr/>
        </p:nvCxnSpPr>
        <p:spPr>
          <a:xfrm flipH="1">
            <a:off x="4822199" y="2583135"/>
            <a:ext cx="816601" cy="45160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21" name="Table 20">
            <a:extLst>
              <a:ext uri="{FF2B5EF4-FFF2-40B4-BE49-F238E27FC236}">
                <a16:creationId xmlns:a16="http://schemas.microsoft.com/office/drawing/2014/main" id="{5242238C-A94F-1861-A1D4-ED39AF0B6556}"/>
              </a:ext>
            </a:extLst>
          </p:cNvPr>
          <p:cNvGraphicFramePr>
            <a:graphicFrameLocks noGrp="1"/>
          </p:cNvGraphicFramePr>
          <p:nvPr>
            <p:extLst>
              <p:ext uri="{D42A27DB-BD31-4B8C-83A1-F6EECF244321}">
                <p14:modId xmlns:p14="http://schemas.microsoft.com/office/powerpoint/2010/main" val="2659167982"/>
              </p:ext>
            </p:extLst>
          </p:nvPr>
        </p:nvGraphicFramePr>
        <p:xfrm>
          <a:off x="2902434" y="388312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[4,5]: 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2" name="Straight Arrow Connector 21">
            <a:extLst>
              <a:ext uri="{FF2B5EF4-FFF2-40B4-BE49-F238E27FC236}">
                <a16:creationId xmlns:a16="http://schemas.microsoft.com/office/drawing/2014/main" id="{F69C42F3-FECB-B45C-49AC-CFF6362684D6}"/>
              </a:ext>
            </a:extLst>
          </p:cNvPr>
          <p:cNvCxnSpPr>
            <a:cxnSpLocks/>
            <a:endCxn id="21" idx="0"/>
          </p:cNvCxnSpPr>
          <p:nvPr/>
        </p:nvCxnSpPr>
        <p:spPr>
          <a:xfrm flipH="1">
            <a:off x="3426775" y="3421517"/>
            <a:ext cx="618273" cy="46161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23" name="Table 22">
            <a:extLst>
              <a:ext uri="{FF2B5EF4-FFF2-40B4-BE49-F238E27FC236}">
                <a16:creationId xmlns:a16="http://schemas.microsoft.com/office/drawing/2014/main" id="{EDF617BC-5F9A-D9AD-0A68-E65073D1886F}"/>
              </a:ext>
            </a:extLst>
          </p:cNvPr>
          <p:cNvGraphicFramePr>
            <a:graphicFrameLocks noGrp="1"/>
          </p:cNvGraphicFramePr>
          <p:nvPr>
            <p:extLst>
              <p:ext uri="{D42A27DB-BD31-4B8C-83A1-F6EECF244321}">
                <p14:modId xmlns:p14="http://schemas.microsoft.com/office/powerpoint/2010/main" val="2425077154"/>
              </p:ext>
            </p:extLst>
          </p:nvPr>
        </p:nvGraphicFramePr>
        <p:xfrm>
          <a:off x="4485634" y="387944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[5,7]: 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4" name="Straight Arrow Connector 23">
            <a:extLst>
              <a:ext uri="{FF2B5EF4-FFF2-40B4-BE49-F238E27FC236}">
                <a16:creationId xmlns:a16="http://schemas.microsoft.com/office/drawing/2014/main" id="{BE63A53D-2FA3-84C4-AC8C-39480417A016}"/>
              </a:ext>
            </a:extLst>
          </p:cNvPr>
          <p:cNvCxnSpPr>
            <a:cxnSpLocks/>
            <a:endCxn id="23" idx="0"/>
          </p:cNvCxnSpPr>
          <p:nvPr/>
        </p:nvCxnSpPr>
        <p:spPr>
          <a:xfrm>
            <a:off x="4454946" y="3424684"/>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5744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TGER supports 3-sided queries in log(n) + k</a:t>
            </a:r>
          </a:p>
        </p:txBody>
      </p:sp>
      <p:sp>
        <p:nvSpPr>
          <p:cNvPr id="11" name="TextBox 10">
            <a:extLst>
              <a:ext uri="{FF2B5EF4-FFF2-40B4-BE49-F238E27FC236}">
                <a16:creationId xmlns:a16="http://schemas.microsoft.com/office/drawing/2014/main" id="{A9E36B0B-99DA-1D6F-35DE-C2D413ADFD46}"/>
              </a:ext>
            </a:extLst>
          </p:cNvPr>
          <p:cNvSpPr txBox="1"/>
          <p:nvPr/>
        </p:nvSpPr>
        <p:spPr>
          <a:xfrm>
            <a:off x="937659" y="5179596"/>
            <a:ext cx="5075698" cy="923330"/>
          </a:xfrm>
          <a:prstGeom prst="rect">
            <a:avLst/>
          </a:prstGeom>
          <a:noFill/>
        </p:spPr>
        <p:txBody>
          <a:bodyPr wrap="square">
            <a:spAutoFit/>
          </a:bodyPr>
          <a:lstStyle/>
          <a:p>
            <a:r>
              <a:rPr lang="en-US" sz="1800" dirty="0"/>
              <a:t>3-sided:</a:t>
            </a:r>
          </a:p>
          <a:p>
            <a:r>
              <a:rPr lang="en-US" dirty="0"/>
              <a:t>  - 1-side (upper range) for heap dimension</a:t>
            </a:r>
          </a:p>
          <a:p>
            <a:r>
              <a:rPr lang="en-US" dirty="0">
                <a:solidFill>
                  <a:schemeClr val="tx1"/>
                </a:solidFill>
                <a:latin typeface="Calibri" panose="020F0502020204030204" pitchFamily="34" charset="0"/>
                <a:cs typeface="Calibri" panose="020F0502020204030204" pitchFamily="34" charset="0"/>
              </a:rPr>
              <a:t>  - 2-sides (lower + upper range) for BST dimension</a:t>
            </a:r>
            <a:endParaRPr lang="en-US" sz="1800" dirty="0">
              <a:solidFill>
                <a:schemeClr val="tx1"/>
              </a:solidFill>
              <a:latin typeface="Calibri" panose="020F0502020204030204" pitchFamily="34" charset="0"/>
              <a:cs typeface="Calibri" panose="020F0502020204030204" pitchFamily="34" charset="0"/>
            </a:endParaRPr>
          </a:p>
        </p:txBody>
      </p:sp>
      <p:graphicFrame>
        <p:nvGraphicFramePr>
          <p:cNvPr id="12" name="Table 11">
            <a:extLst>
              <a:ext uri="{FF2B5EF4-FFF2-40B4-BE49-F238E27FC236}">
                <a16:creationId xmlns:a16="http://schemas.microsoft.com/office/drawing/2014/main" id="{99D558AC-0C69-9F5C-2BD3-1235E7620D78}"/>
              </a:ext>
            </a:extLst>
          </p:cNvPr>
          <p:cNvGraphicFramePr>
            <a:graphicFrameLocks noGrp="1"/>
          </p:cNvGraphicFramePr>
          <p:nvPr/>
        </p:nvGraphicFramePr>
        <p:xfrm>
          <a:off x="5638800" y="2186895"/>
          <a:ext cx="914400" cy="79248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0" dirty="0">
                          <a:solidFill>
                            <a:schemeClr val="tx1"/>
                          </a:solidFill>
                        </a:rPr>
                        <a:t>2,4</a:t>
                      </a:r>
                      <a:r>
                        <a:rPr lang="en-US" sz="2000" dirty="0">
                          <a:solidFill>
                            <a:schemeClr val="tx1"/>
                          </a:solidFill>
                        </a:rPr>
                        <a:t>]: f</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3" name="Straight Arrow Connector 12">
            <a:extLst>
              <a:ext uri="{FF2B5EF4-FFF2-40B4-BE49-F238E27FC236}">
                <a16:creationId xmlns:a16="http://schemas.microsoft.com/office/drawing/2014/main" id="{17FF86BB-AAA3-B205-0F0C-ACB08CF6F8DC}"/>
              </a:ext>
            </a:extLst>
          </p:cNvPr>
          <p:cNvCxnSpPr>
            <a:cxnSpLocks/>
            <a:stCxn id="12" idx="3"/>
            <a:endCxn id="15" idx="1"/>
          </p:cNvCxnSpPr>
          <p:nvPr/>
        </p:nvCxnSpPr>
        <p:spPr>
          <a:xfrm>
            <a:off x="6553200" y="2583135"/>
            <a:ext cx="816601" cy="456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4" name="Table 13">
            <a:extLst>
              <a:ext uri="{FF2B5EF4-FFF2-40B4-BE49-F238E27FC236}">
                <a16:creationId xmlns:a16="http://schemas.microsoft.com/office/drawing/2014/main" id="{E87E98D4-C4A6-1BD7-306B-33557DC0F421}"/>
              </a:ext>
            </a:extLst>
          </p:cNvPr>
          <p:cNvGraphicFramePr>
            <a:graphicFrameLocks noGrp="1"/>
          </p:cNvGraphicFramePr>
          <p:nvPr/>
        </p:nvGraphicFramePr>
        <p:xfrm>
          <a:off x="8210019" y="3890908"/>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[9,13]: 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graphicFrame>
        <p:nvGraphicFramePr>
          <p:cNvPr id="15" name="Table 14">
            <a:extLst>
              <a:ext uri="{FF2B5EF4-FFF2-40B4-BE49-F238E27FC236}">
                <a16:creationId xmlns:a16="http://schemas.microsoft.com/office/drawing/2014/main" id="{7E0D8F20-FFCF-80D9-700E-A2F3A96A7710}"/>
              </a:ext>
            </a:extLst>
          </p:cNvPr>
          <p:cNvGraphicFramePr>
            <a:graphicFrameLocks noGrp="1"/>
          </p:cNvGraphicFramePr>
          <p:nvPr/>
        </p:nvGraphicFramePr>
        <p:xfrm>
          <a:off x="7369801" y="2643663"/>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[6,9]: 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6" name="Straight Arrow Connector 15">
            <a:extLst>
              <a:ext uri="{FF2B5EF4-FFF2-40B4-BE49-F238E27FC236}">
                <a16:creationId xmlns:a16="http://schemas.microsoft.com/office/drawing/2014/main" id="{FA752C3F-6DDD-BF25-338C-D9A2C0D7D532}"/>
              </a:ext>
            </a:extLst>
          </p:cNvPr>
          <p:cNvCxnSpPr>
            <a:cxnSpLocks/>
            <a:endCxn id="14" idx="0"/>
          </p:cNvCxnSpPr>
          <p:nvPr/>
        </p:nvCxnSpPr>
        <p:spPr>
          <a:xfrm>
            <a:off x="8179331" y="3436143"/>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7" name="Table 16">
            <a:extLst>
              <a:ext uri="{FF2B5EF4-FFF2-40B4-BE49-F238E27FC236}">
                <a16:creationId xmlns:a16="http://schemas.microsoft.com/office/drawing/2014/main" id="{50F11BAF-D8C6-B04E-F02D-FD5FA5576B60}"/>
              </a:ext>
            </a:extLst>
          </p:cNvPr>
          <p:cNvGraphicFramePr>
            <a:graphicFrameLocks noGrp="1"/>
          </p:cNvGraphicFramePr>
          <p:nvPr/>
        </p:nvGraphicFramePr>
        <p:xfrm>
          <a:off x="6648292" y="388715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[8,10]: 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8" name="Straight Arrow Connector 17">
            <a:extLst>
              <a:ext uri="{FF2B5EF4-FFF2-40B4-BE49-F238E27FC236}">
                <a16:creationId xmlns:a16="http://schemas.microsoft.com/office/drawing/2014/main" id="{CD35AE7E-9DC0-F528-9759-3291848D7CBC}"/>
              </a:ext>
            </a:extLst>
          </p:cNvPr>
          <p:cNvCxnSpPr>
            <a:cxnSpLocks/>
            <a:endCxn id="17" idx="0"/>
          </p:cNvCxnSpPr>
          <p:nvPr/>
        </p:nvCxnSpPr>
        <p:spPr>
          <a:xfrm flipH="1">
            <a:off x="7172633" y="3451239"/>
            <a:ext cx="450827" cy="4359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9" name="Table 18">
            <a:extLst>
              <a:ext uri="{FF2B5EF4-FFF2-40B4-BE49-F238E27FC236}">
                <a16:creationId xmlns:a16="http://schemas.microsoft.com/office/drawing/2014/main" id="{203C6B8C-EA33-30DC-4326-867184AFDF88}"/>
              </a:ext>
            </a:extLst>
          </p:cNvPr>
          <p:cNvGraphicFramePr>
            <a:graphicFrameLocks noGrp="1"/>
          </p:cNvGraphicFramePr>
          <p:nvPr/>
        </p:nvGraphicFramePr>
        <p:xfrm>
          <a:off x="3773517" y="2638498"/>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[3,6]: b</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0" name="Straight Arrow Connector 19">
            <a:extLst>
              <a:ext uri="{FF2B5EF4-FFF2-40B4-BE49-F238E27FC236}">
                <a16:creationId xmlns:a16="http://schemas.microsoft.com/office/drawing/2014/main" id="{5C43B325-9A5A-C301-BC33-B3FEBD0F02E6}"/>
              </a:ext>
            </a:extLst>
          </p:cNvPr>
          <p:cNvCxnSpPr>
            <a:cxnSpLocks/>
            <a:stCxn id="12" idx="1"/>
            <a:endCxn id="19" idx="3"/>
          </p:cNvCxnSpPr>
          <p:nvPr/>
        </p:nvCxnSpPr>
        <p:spPr>
          <a:xfrm flipH="1">
            <a:off x="4822199" y="2583135"/>
            <a:ext cx="816601" cy="45160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21" name="Table 20">
            <a:extLst>
              <a:ext uri="{FF2B5EF4-FFF2-40B4-BE49-F238E27FC236}">
                <a16:creationId xmlns:a16="http://schemas.microsoft.com/office/drawing/2014/main" id="{5242238C-A94F-1861-A1D4-ED39AF0B6556}"/>
              </a:ext>
            </a:extLst>
          </p:cNvPr>
          <p:cNvGraphicFramePr>
            <a:graphicFrameLocks noGrp="1"/>
          </p:cNvGraphicFramePr>
          <p:nvPr/>
        </p:nvGraphicFramePr>
        <p:xfrm>
          <a:off x="2902434" y="388312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[4,5]: 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2" name="Straight Arrow Connector 21">
            <a:extLst>
              <a:ext uri="{FF2B5EF4-FFF2-40B4-BE49-F238E27FC236}">
                <a16:creationId xmlns:a16="http://schemas.microsoft.com/office/drawing/2014/main" id="{F69C42F3-FECB-B45C-49AC-CFF6362684D6}"/>
              </a:ext>
            </a:extLst>
          </p:cNvPr>
          <p:cNvCxnSpPr>
            <a:cxnSpLocks/>
            <a:endCxn id="21" idx="0"/>
          </p:cNvCxnSpPr>
          <p:nvPr/>
        </p:nvCxnSpPr>
        <p:spPr>
          <a:xfrm flipH="1">
            <a:off x="3426775" y="3421517"/>
            <a:ext cx="618273" cy="46161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23" name="Table 22">
            <a:extLst>
              <a:ext uri="{FF2B5EF4-FFF2-40B4-BE49-F238E27FC236}">
                <a16:creationId xmlns:a16="http://schemas.microsoft.com/office/drawing/2014/main" id="{EDF617BC-5F9A-D9AD-0A68-E65073D1886F}"/>
              </a:ext>
            </a:extLst>
          </p:cNvPr>
          <p:cNvGraphicFramePr>
            <a:graphicFrameLocks noGrp="1"/>
          </p:cNvGraphicFramePr>
          <p:nvPr/>
        </p:nvGraphicFramePr>
        <p:xfrm>
          <a:off x="4485634" y="387944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[5,7]: 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4" name="Straight Arrow Connector 23">
            <a:extLst>
              <a:ext uri="{FF2B5EF4-FFF2-40B4-BE49-F238E27FC236}">
                <a16:creationId xmlns:a16="http://schemas.microsoft.com/office/drawing/2014/main" id="{BE63A53D-2FA3-84C4-AC8C-39480417A016}"/>
              </a:ext>
            </a:extLst>
          </p:cNvPr>
          <p:cNvCxnSpPr>
            <a:cxnSpLocks/>
            <a:endCxn id="23" idx="0"/>
          </p:cNvCxnSpPr>
          <p:nvPr/>
        </p:nvCxnSpPr>
        <p:spPr>
          <a:xfrm>
            <a:off x="4454946" y="3424684"/>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689E861D-EB66-4949-BA18-014ACD0B9B3F}"/>
              </a:ext>
            </a:extLst>
          </p:cNvPr>
          <p:cNvSpPr/>
          <p:nvPr/>
        </p:nvSpPr>
        <p:spPr>
          <a:xfrm>
            <a:off x="5492332" y="2051820"/>
            <a:ext cx="3116209" cy="1523403"/>
          </a:xfrm>
          <a:prstGeom prst="rect">
            <a:avLst/>
          </a:prstGeom>
          <a:solidFill>
            <a:schemeClr val="accent6">
              <a:lumMod val="60000"/>
              <a:lumOff val="40000"/>
              <a:alpha val="40000"/>
            </a:schemeClr>
          </a:solidFill>
          <a:ln>
            <a:solidFill>
              <a:schemeClr val="accent6">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8DF300-6D2D-5806-AB5C-13B3AB4DC0D1}"/>
              </a:ext>
            </a:extLst>
          </p:cNvPr>
          <p:cNvSpPr txBox="1"/>
          <p:nvPr/>
        </p:nvSpPr>
        <p:spPr>
          <a:xfrm>
            <a:off x="8734360" y="2624397"/>
            <a:ext cx="1296726" cy="369332"/>
          </a:xfrm>
          <a:prstGeom prst="rect">
            <a:avLst/>
          </a:prstGeom>
          <a:noFill/>
        </p:spPr>
        <p:txBody>
          <a:bodyPr wrap="square">
            <a:spAutoFit/>
          </a:bodyPr>
          <a:lstStyle/>
          <a:p>
            <a:r>
              <a:rPr lang="en-US" sz="1800" i="1" dirty="0"/>
              <a:t>k = 2 results</a:t>
            </a:r>
            <a:endParaRPr lang="en-US" dirty="0"/>
          </a:p>
        </p:txBody>
      </p:sp>
      <p:sp>
        <p:nvSpPr>
          <p:cNvPr id="5" name="TextBox 4">
            <a:extLst>
              <a:ext uri="{FF2B5EF4-FFF2-40B4-BE49-F238E27FC236}">
                <a16:creationId xmlns:a16="http://schemas.microsoft.com/office/drawing/2014/main" id="{90706A69-025C-F606-C851-C4D48DB7FFD6}"/>
              </a:ext>
            </a:extLst>
          </p:cNvPr>
          <p:cNvSpPr txBox="1"/>
          <p:nvPr/>
        </p:nvSpPr>
        <p:spPr>
          <a:xfrm>
            <a:off x="5047232" y="1682488"/>
            <a:ext cx="3828535" cy="369332"/>
          </a:xfrm>
          <a:prstGeom prst="rect">
            <a:avLst/>
          </a:prstGeom>
          <a:noFill/>
        </p:spPr>
        <p:txBody>
          <a:bodyPr wrap="square">
            <a:spAutoFit/>
          </a:bodyPr>
          <a:lstStyle/>
          <a:p>
            <a:r>
              <a:rPr lang="en-US" sz="1800" i="1" dirty="0"/>
              <a:t>Q1: start time: (-</a:t>
            </a:r>
            <a:r>
              <a:rPr lang="en-US" sz="1800" b="0" i="0" dirty="0">
                <a:solidFill>
                  <a:schemeClr val="tx1"/>
                </a:solidFill>
                <a:effectLst/>
                <a:latin typeface="Calibri" panose="020F0502020204030204" pitchFamily="34" charset="0"/>
                <a:cs typeface="Calibri" panose="020F0502020204030204" pitchFamily="34" charset="0"/>
              </a:rPr>
              <a:t>∞, 6],</a:t>
            </a:r>
            <a:r>
              <a:rPr lang="en-US" sz="1800" i="1" dirty="0"/>
              <a:t> end time: </a:t>
            </a:r>
            <a:r>
              <a:rPr lang="en-US" sz="1800" dirty="0"/>
              <a:t>[6</a:t>
            </a:r>
            <a:r>
              <a:rPr lang="en-US" sz="1800" b="0" i="0" dirty="0">
                <a:solidFill>
                  <a:schemeClr val="tx1"/>
                </a:solidFill>
                <a:effectLst/>
                <a:latin typeface="Calibri" panose="020F0502020204030204" pitchFamily="34" charset="0"/>
                <a:cs typeface="Calibri" panose="020F0502020204030204" pitchFamily="34" charset="0"/>
              </a:rPr>
              <a:t>, 9]</a:t>
            </a: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4072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E209-4442-374C-A8BF-2704C6BBCE58}"/>
              </a:ext>
            </a:extLst>
          </p:cNvPr>
          <p:cNvSpPr>
            <a:spLocks noGrp="1"/>
          </p:cNvSpPr>
          <p:nvPr>
            <p:ph type="title"/>
          </p:nvPr>
        </p:nvSpPr>
        <p:spPr/>
        <p:txBody>
          <a:bodyPr>
            <a:normAutofit/>
          </a:bodyPr>
          <a:lstStyle/>
          <a:p>
            <a:r>
              <a:rPr lang="en-US" dirty="0"/>
              <a:t>Thesis Outline</a:t>
            </a:r>
          </a:p>
        </p:txBody>
      </p:sp>
      <p:sp>
        <p:nvSpPr>
          <p:cNvPr id="3" name="Slide Number Placeholder 2">
            <a:extLst>
              <a:ext uri="{FF2B5EF4-FFF2-40B4-BE49-F238E27FC236}">
                <a16:creationId xmlns:a16="http://schemas.microsoft.com/office/drawing/2014/main" id="{BE153ACB-AB7F-CD4D-A7F2-7C17195EB65B}"/>
              </a:ext>
            </a:extLst>
          </p:cNvPr>
          <p:cNvSpPr>
            <a:spLocks noGrp="1"/>
          </p:cNvSpPr>
          <p:nvPr>
            <p:ph type="sldNum" sz="quarter" idx="12"/>
          </p:nvPr>
        </p:nvSpPr>
        <p:spPr/>
        <p:txBody>
          <a:bodyPr/>
          <a:lstStyle/>
          <a:p>
            <a:fld id="{B2616F0E-BCAF-964B-B067-C622FBF8CA6B}" type="slidenum">
              <a:rPr lang="en-US" smtClean="0"/>
              <a:t>9</a:t>
            </a:fld>
            <a:endParaRPr lang="en-US"/>
          </a:p>
        </p:txBody>
      </p:sp>
      <p:sp>
        <p:nvSpPr>
          <p:cNvPr id="4" name="Content Placeholder 2">
            <a:extLst>
              <a:ext uri="{FF2B5EF4-FFF2-40B4-BE49-F238E27FC236}">
                <a16:creationId xmlns:a16="http://schemas.microsoft.com/office/drawing/2014/main" id="{20A9E5CC-5213-F541-4F4E-8F38840E0819}"/>
              </a:ext>
            </a:extLst>
          </p:cNvPr>
          <p:cNvSpPr>
            <a:spLocks noGrp="1"/>
          </p:cNvSpPr>
          <p:nvPr>
            <p:ph idx="1"/>
          </p:nvPr>
        </p:nvSpPr>
        <p:spPr>
          <a:xfrm>
            <a:off x="838200" y="1833309"/>
            <a:ext cx="10515600" cy="4351338"/>
          </a:xfrm>
        </p:spPr>
        <p:txBody>
          <a:bodyPr>
            <a:normAutofit/>
          </a:bodyPr>
          <a:lstStyle/>
          <a:p>
            <a:pPr marL="0" indent="0">
              <a:buNone/>
            </a:pPr>
            <a:endParaRPr lang="en-US" dirty="0"/>
          </a:p>
          <a:p>
            <a:pPr marL="0" indent="0" algn="r">
              <a:buNone/>
            </a:pPr>
            <a:r>
              <a:rPr lang="en-US" dirty="0" err="1"/>
              <a:t>Kaskade</a:t>
            </a:r>
            <a:r>
              <a:rPr lang="en-US" dirty="0"/>
              <a:t>: </a:t>
            </a:r>
            <a:r>
              <a:rPr lang="en-US" b="1" dirty="0">
                <a:solidFill>
                  <a:srgbClr val="FF0000"/>
                </a:solidFill>
              </a:rPr>
              <a:t>Graph Views </a:t>
            </a:r>
            <a:r>
              <a:rPr lang="en-US" dirty="0"/>
              <a:t>for Efficient Graph Analytics</a:t>
            </a:r>
          </a:p>
          <a:p>
            <a:pPr marL="457200" lvl="1" indent="0" algn="r">
              <a:buNone/>
            </a:pPr>
            <a:r>
              <a:rPr lang="en-US" i="1" dirty="0"/>
              <a:t>J M F da Trindade, K </a:t>
            </a:r>
            <a:r>
              <a:rPr lang="en-US" i="1" dirty="0" err="1"/>
              <a:t>Karanasos</a:t>
            </a:r>
            <a:r>
              <a:rPr lang="en-US" i="1" dirty="0"/>
              <a:t>, C </a:t>
            </a:r>
            <a:r>
              <a:rPr lang="en-US" i="1" dirty="0" err="1"/>
              <a:t>Curino</a:t>
            </a:r>
            <a:r>
              <a:rPr lang="en-US" i="1" dirty="0"/>
              <a:t>, S Madden, J Shun</a:t>
            </a:r>
          </a:p>
          <a:p>
            <a:pPr marL="457200" lvl="1" indent="0" algn="r">
              <a:buNone/>
            </a:pPr>
            <a:r>
              <a:rPr lang="en-US" i="1" dirty="0"/>
              <a:t>ICDE 2020</a:t>
            </a:r>
          </a:p>
          <a:p>
            <a:pPr marL="0" indent="0">
              <a:buNone/>
            </a:pPr>
            <a:endParaRPr lang="en-US" dirty="0"/>
          </a:p>
          <a:p>
            <a:pPr marL="0" indent="0" algn="r">
              <a:buNone/>
            </a:pPr>
            <a:r>
              <a:rPr lang="en-US" dirty="0"/>
              <a:t>Kairos: Efficient </a:t>
            </a:r>
            <a:r>
              <a:rPr lang="en-US" b="1" dirty="0">
                <a:solidFill>
                  <a:srgbClr val="FF0000"/>
                </a:solidFill>
              </a:rPr>
              <a:t>Temporal Graph Analytics </a:t>
            </a:r>
            <a:r>
              <a:rPr lang="en-US" dirty="0"/>
              <a:t>on a </a:t>
            </a:r>
            <a:r>
              <a:rPr lang="en-US" b="1" dirty="0">
                <a:solidFill>
                  <a:srgbClr val="FF0000"/>
                </a:solidFill>
              </a:rPr>
              <a:t>Single Machine</a:t>
            </a:r>
          </a:p>
          <a:p>
            <a:pPr marL="457200" lvl="1" indent="0" algn="r">
              <a:buNone/>
            </a:pPr>
            <a:r>
              <a:rPr lang="en-US" i="1" dirty="0"/>
              <a:t>J M F da Trindade, J Shun, S Madden, N </a:t>
            </a:r>
            <a:r>
              <a:rPr lang="en-US" i="1" dirty="0" err="1"/>
              <a:t>Tatbul</a:t>
            </a:r>
            <a:endParaRPr lang="en-US" i="1" dirty="0"/>
          </a:p>
          <a:p>
            <a:pPr marL="457200" lvl="1" indent="0" algn="r">
              <a:buNone/>
            </a:pPr>
            <a:r>
              <a:rPr lang="en-US" i="1" dirty="0"/>
              <a:t>Under submission to VLDB 2024 </a:t>
            </a:r>
          </a:p>
          <a:p>
            <a:pPr lvl="1"/>
            <a:endParaRPr lang="en-US" dirty="0"/>
          </a:p>
          <a:p>
            <a:pPr marL="0" indent="0">
              <a:buNone/>
            </a:pPr>
            <a:endParaRPr lang="en-US" dirty="0"/>
          </a:p>
        </p:txBody>
      </p:sp>
      <p:sp>
        <p:nvSpPr>
          <p:cNvPr id="6" name="Rectangle 5">
            <a:extLst>
              <a:ext uri="{FF2B5EF4-FFF2-40B4-BE49-F238E27FC236}">
                <a16:creationId xmlns:a16="http://schemas.microsoft.com/office/drawing/2014/main" id="{83492A4F-FC2D-6F41-484A-38C2936C051C}"/>
              </a:ext>
            </a:extLst>
          </p:cNvPr>
          <p:cNvSpPr/>
          <p:nvPr/>
        </p:nvSpPr>
        <p:spPr>
          <a:xfrm>
            <a:off x="1930400" y="2230978"/>
            <a:ext cx="9423400" cy="14604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0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TGER supports 3-sided queries in log(n) + k</a:t>
            </a:r>
          </a:p>
        </p:txBody>
      </p:sp>
      <p:sp>
        <p:nvSpPr>
          <p:cNvPr id="11" name="TextBox 10">
            <a:extLst>
              <a:ext uri="{FF2B5EF4-FFF2-40B4-BE49-F238E27FC236}">
                <a16:creationId xmlns:a16="http://schemas.microsoft.com/office/drawing/2014/main" id="{A9E36B0B-99DA-1D6F-35DE-C2D413ADFD46}"/>
              </a:ext>
            </a:extLst>
          </p:cNvPr>
          <p:cNvSpPr txBox="1"/>
          <p:nvPr/>
        </p:nvSpPr>
        <p:spPr>
          <a:xfrm>
            <a:off x="937659" y="5179596"/>
            <a:ext cx="5075698" cy="923330"/>
          </a:xfrm>
          <a:prstGeom prst="rect">
            <a:avLst/>
          </a:prstGeom>
          <a:noFill/>
        </p:spPr>
        <p:txBody>
          <a:bodyPr wrap="square">
            <a:spAutoFit/>
          </a:bodyPr>
          <a:lstStyle/>
          <a:p>
            <a:r>
              <a:rPr lang="en-US" sz="1800" dirty="0"/>
              <a:t>3-sided:</a:t>
            </a:r>
          </a:p>
          <a:p>
            <a:r>
              <a:rPr lang="en-US" dirty="0"/>
              <a:t>  - 1-side (upper range) for heap dimension</a:t>
            </a:r>
          </a:p>
          <a:p>
            <a:r>
              <a:rPr lang="en-US" dirty="0">
                <a:solidFill>
                  <a:schemeClr val="tx1"/>
                </a:solidFill>
                <a:latin typeface="Calibri" panose="020F0502020204030204" pitchFamily="34" charset="0"/>
                <a:cs typeface="Calibri" panose="020F0502020204030204" pitchFamily="34" charset="0"/>
              </a:rPr>
              <a:t>  - 2-sides (lower + upper range) for BST dimension</a:t>
            </a:r>
            <a:endParaRPr lang="en-US" sz="1800" dirty="0">
              <a:solidFill>
                <a:schemeClr val="tx1"/>
              </a:solidFill>
              <a:latin typeface="Calibri" panose="020F0502020204030204" pitchFamily="34" charset="0"/>
              <a:cs typeface="Calibri" panose="020F0502020204030204" pitchFamily="34" charset="0"/>
            </a:endParaRPr>
          </a:p>
        </p:txBody>
      </p:sp>
      <p:graphicFrame>
        <p:nvGraphicFramePr>
          <p:cNvPr id="12" name="Table 11">
            <a:extLst>
              <a:ext uri="{FF2B5EF4-FFF2-40B4-BE49-F238E27FC236}">
                <a16:creationId xmlns:a16="http://schemas.microsoft.com/office/drawing/2014/main" id="{99D558AC-0C69-9F5C-2BD3-1235E7620D78}"/>
              </a:ext>
            </a:extLst>
          </p:cNvPr>
          <p:cNvGraphicFramePr>
            <a:graphicFrameLocks noGrp="1"/>
          </p:cNvGraphicFramePr>
          <p:nvPr/>
        </p:nvGraphicFramePr>
        <p:xfrm>
          <a:off x="5638800" y="2186895"/>
          <a:ext cx="914400" cy="79248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0" dirty="0">
                          <a:solidFill>
                            <a:schemeClr val="tx1"/>
                          </a:solidFill>
                        </a:rPr>
                        <a:t>2,4</a:t>
                      </a:r>
                      <a:r>
                        <a:rPr lang="en-US" sz="2000" dirty="0">
                          <a:solidFill>
                            <a:schemeClr val="tx1"/>
                          </a:solidFill>
                        </a:rPr>
                        <a:t>]: f</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3" name="Straight Arrow Connector 12">
            <a:extLst>
              <a:ext uri="{FF2B5EF4-FFF2-40B4-BE49-F238E27FC236}">
                <a16:creationId xmlns:a16="http://schemas.microsoft.com/office/drawing/2014/main" id="{17FF86BB-AAA3-B205-0F0C-ACB08CF6F8DC}"/>
              </a:ext>
            </a:extLst>
          </p:cNvPr>
          <p:cNvCxnSpPr>
            <a:cxnSpLocks/>
            <a:stCxn id="12" idx="3"/>
            <a:endCxn id="15" idx="1"/>
          </p:cNvCxnSpPr>
          <p:nvPr/>
        </p:nvCxnSpPr>
        <p:spPr>
          <a:xfrm>
            <a:off x="6553200" y="2583135"/>
            <a:ext cx="816601" cy="456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4" name="Table 13">
            <a:extLst>
              <a:ext uri="{FF2B5EF4-FFF2-40B4-BE49-F238E27FC236}">
                <a16:creationId xmlns:a16="http://schemas.microsoft.com/office/drawing/2014/main" id="{E87E98D4-C4A6-1BD7-306B-33557DC0F421}"/>
              </a:ext>
            </a:extLst>
          </p:cNvPr>
          <p:cNvGraphicFramePr>
            <a:graphicFrameLocks noGrp="1"/>
          </p:cNvGraphicFramePr>
          <p:nvPr/>
        </p:nvGraphicFramePr>
        <p:xfrm>
          <a:off x="8210019" y="3890908"/>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[9,13]: 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graphicFrame>
        <p:nvGraphicFramePr>
          <p:cNvPr id="15" name="Table 14">
            <a:extLst>
              <a:ext uri="{FF2B5EF4-FFF2-40B4-BE49-F238E27FC236}">
                <a16:creationId xmlns:a16="http://schemas.microsoft.com/office/drawing/2014/main" id="{7E0D8F20-FFCF-80D9-700E-A2F3A96A7710}"/>
              </a:ext>
            </a:extLst>
          </p:cNvPr>
          <p:cNvGraphicFramePr>
            <a:graphicFrameLocks noGrp="1"/>
          </p:cNvGraphicFramePr>
          <p:nvPr/>
        </p:nvGraphicFramePr>
        <p:xfrm>
          <a:off x="7369801" y="2643663"/>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[6,9]: 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6" name="Straight Arrow Connector 15">
            <a:extLst>
              <a:ext uri="{FF2B5EF4-FFF2-40B4-BE49-F238E27FC236}">
                <a16:creationId xmlns:a16="http://schemas.microsoft.com/office/drawing/2014/main" id="{FA752C3F-6DDD-BF25-338C-D9A2C0D7D532}"/>
              </a:ext>
            </a:extLst>
          </p:cNvPr>
          <p:cNvCxnSpPr>
            <a:cxnSpLocks/>
            <a:endCxn id="14" idx="0"/>
          </p:cNvCxnSpPr>
          <p:nvPr/>
        </p:nvCxnSpPr>
        <p:spPr>
          <a:xfrm>
            <a:off x="8179331" y="3436143"/>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7" name="Table 16">
            <a:extLst>
              <a:ext uri="{FF2B5EF4-FFF2-40B4-BE49-F238E27FC236}">
                <a16:creationId xmlns:a16="http://schemas.microsoft.com/office/drawing/2014/main" id="{50F11BAF-D8C6-B04E-F02D-FD5FA5576B60}"/>
              </a:ext>
            </a:extLst>
          </p:cNvPr>
          <p:cNvGraphicFramePr>
            <a:graphicFrameLocks noGrp="1"/>
          </p:cNvGraphicFramePr>
          <p:nvPr/>
        </p:nvGraphicFramePr>
        <p:xfrm>
          <a:off x="6648292" y="388715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[8,10]: 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8" name="Straight Arrow Connector 17">
            <a:extLst>
              <a:ext uri="{FF2B5EF4-FFF2-40B4-BE49-F238E27FC236}">
                <a16:creationId xmlns:a16="http://schemas.microsoft.com/office/drawing/2014/main" id="{CD35AE7E-9DC0-F528-9759-3291848D7CBC}"/>
              </a:ext>
            </a:extLst>
          </p:cNvPr>
          <p:cNvCxnSpPr>
            <a:cxnSpLocks/>
            <a:endCxn id="17" idx="0"/>
          </p:cNvCxnSpPr>
          <p:nvPr/>
        </p:nvCxnSpPr>
        <p:spPr>
          <a:xfrm flipH="1">
            <a:off x="7172633" y="3451239"/>
            <a:ext cx="450827" cy="4359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9" name="Table 18">
            <a:extLst>
              <a:ext uri="{FF2B5EF4-FFF2-40B4-BE49-F238E27FC236}">
                <a16:creationId xmlns:a16="http://schemas.microsoft.com/office/drawing/2014/main" id="{203C6B8C-EA33-30DC-4326-867184AFDF88}"/>
              </a:ext>
            </a:extLst>
          </p:cNvPr>
          <p:cNvGraphicFramePr>
            <a:graphicFrameLocks noGrp="1"/>
          </p:cNvGraphicFramePr>
          <p:nvPr/>
        </p:nvGraphicFramePr>
        <p:xfrm>
          <a:off x="3773517" y="2638498"/>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[3,6]: b</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0" name="Straight Arrow Connector 19">
            <a:extLst>
              <a:ext uri="{FF2B5EF4-FFF2-40B4-BE49-F238E27FC236}">
                <a16:creationId xmlns:a16="http://schemas.microsoft.com/office/drawing/2014/main" id="{5C43B325-9A5A-C301-BC33-B3FEBD0F02E6}"/>
              </a:ext>
            </a:extLst>
          </p:cNvPr>
          <p:cNvCxnSpPr>
            <a:cxnSpLocks/>
            <a:stCxn id="12" idx="1"/>
            <a:endCxn id="19" idx="3"/>
          </p:cNvCxnSpPr>
          <p:nvPr/>
        </p:nvCxnSpPr>
        <p:spPr>
          <a:xfrm flipH="1">
            <a:off x="4822199" y="2583135"/>
            <a:ext cx="816601" cy="45160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21" name="Table 20">
            <a:extLst>
              <a:ext uri="{FF2B5EF4-FFF2-40B4-BE49-F238E27FC236}">
                <a16:creationId xmlns:a16="http://schemas.microsoft.com/office/drawing/2014/main" id="{5242238C-A94F-1861-A1D4-ED39AF0B6556}"/>
              </a:ext>
            </a:extLst>
          </p:cNvPr>
          <p:cNvGraphicFramePr>
            <a:graphicFrameLocks noGrp="1"/>
          </p:cNvGraphicFramePr>
          <p:nvPr/>
        </p:nvGraphicFramePr>
        <p:xfrm>
          <a:off x="2902434" y="388312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[4,5]: 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2" name="Straight Arrow Connector 21">
            <a:extLst>
              <a:ext uri="{FF2B5EF4-FFF2-40B4-BE49-F238E27FC236}">
                <a16:creationId xmlns:a16="http://schemas.microsoft.com/office/drawing/2014/main" id="{F69C42F3-FECB-B45C-49AC-CFF6362684D6}"/>
              </a:ext>
            </a:extLst>
          </p:cNvPr>
          <p:cNvCxnSpPr>
            <a:cxnSpLocks/>
            <a:endCxn id="21" idx="0"/>
          </p:cNvCxnSpPr>
          <p:nvPr/>
        </p:nvCxnSpPr>
        <p:spPr>
          <a:xfrm flipH="1">
            <a:off x="3426775" y="3421517"/>
            <a:ext cx="618273" cy="46161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23" name="Table 22">
            <a:extLst>
              <a:ext uri="{FF2B5EF4-FFF2-40B4-BE49-F238E27FC236}">
                <a16:creationId xmlns:a16="http://schemas.microsoft.com/office/drawing/2014/main" id="{EDF617BC-5F9A-D9AD-0A68-E65073D1886F}"/>
              </a:ext>
            </a:extLst>
          </p:cNvPr>
          <p:cNvGraphicFramePr>
            <a:graphicFrameLocks noGrp="1"/>
          </p:cNvGraphicFramePr>
          <p:nvPr/>
        </p:nvGraphicFramePr>
        <p:xfrm>
          <a:off x="4485634" y="387944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[5,7]: 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4" name="Straight Arrow Connector 23">
            <a:extLst>
              <a:ext uri="{FF2B5EF4-FFF2-40B4-BE49-F238E27FC236}">
                <a16:creationId xmlns:a16="http://schemas.microsoft.com/office/drawing/2014/main" id="{BE63A53D-2FA3-84C4-AC8C-39480417A016}"/>
              </a:ext>
            </a:extLst>
          </p:cNvPr>
          <p:cNvCxnSpPr>
            <a:cxnSpLocks/>
            <a:endCxn id="23" idx="0"/>
          </p:cNvCxnSpPr>
          <p:nvPr/>
        </p:nvCxnSpPr>
        <p:spPr>
          <a:xfrm>
            <a:off x="4454946" y="3424684"/>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689E861D-EB66-4949-BA18-014ACD0B9B3F}"/>
              </a:ext>
            </a:extLst>
          </p:cNvPr>
          <p:cNvSpPr/>
          <p:nvPr/>
        </p:nvSpPr>
        <p:spPr>
          <a:xfrm>
            <a:off x="2817341" y="2555807"/>
            <a:ext cx="2770614" cy="2250374"/>
          </a:xfrm>
          <a:prstGeom prst="rect">
            <a:avLst/>
          </a:prstGeom>
          <a:solidFill>
            <a:schemeClr val="accent4">
              <a:lumMod val="60000"/>
              <a:lumOff val="40000"/>
              <a:alpha val="40000"/>
            </a:schemeClr>
          </a:solidFill>
          <a:ln>
            <a:solidFill>
              <a:schemeClr val="accent4">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8DF300-6D2D-5806-AB5C-13B3AB4DC0D1}"/>
              </a:ext>
            </a:extLst>
          </p:cNvPr>
          <p:cNvSpPr txBox="1"/>
          <p:nvPr/>
        </p:nvSpPr>
        <p:spPr>
          <a:xfrm>
            <a:off x="1447101" y="3108742"/>
            <a:ext cx="1296726" cy="369332"/>
          </a:xfrm>
          <a:prstGeom prst="rect">
            <a:avLst/>
          </a:prstGeom>
          <a:noFill/>
        </p:spPr>
        <p:txBody>
          <a:bodyPr wrap="square">
            <a:spAutoFit/>
          </a:bodyPr>
          <a:lstStyle/>
          <a:p>
            <a:r>
              <a:rPr lang="en-US" sz="1800" i="1" dirty="0"/>
              <a:t>k = 3 results</a:t>
            </a:r>
            <a:endParaRPr lang="en-US" dirty="0"/>
          </a:p>
        </p:txBody>
      </p:sp>
      <p:sp>
        <p:nvSpPr>
          <p:cNvPr id="5" name="TextBox 4">
            <a:extLst>
              <a:ext uri="{FF2B5EF4-FFF2-40B4-BE49-F238E27FC236}">
                <a16:creationId xmlns:a16="http://schemas.microsoft.com/office/drawing/2014/main" id="{90706A69-025C-F606-C851-C4D48DB7FFD6}"/>
              </a:ext>
            </a:extLst>
          </p:cNvPr>
          <p:cNvSpPr txBox="1"/>
          <p:nvPr/>
        </p:nvSpPr>
        <p:spPr>
          <a:xfrm>
            <a:off x="2288380" y="4777074"/>
            <a:ext cx="3828535" cy="369332"/>
          </a:xfrm>
          <a:prstGeom prst="rect">
            <a:avLst/>
          </a:prstGeom>
          <a:noFill/>
        </p:spPr>
        <p:txBody>
          <a:bodyPr wrap="square">
            <a:spAutoFit/>
          </a:bodyPr>
          <a:lstStyle/>
          <a:p>
            <a:r>
              <a:rPr lang="en-US" sz="1800" i="1" dirty="0"/>
              <a:t>Q2: start time: (-</a:t>
            </a:r>
            <a:r>
              <a:rPr lang="en-US" sz="1800" b="0" i="0" dirty="0">
                <a:solidFill>
                  <a:schemeClr val="tx1"/>
                </a:solidFill>
                <a:effectLst/>
                <a:latin typeface="Calibri" panose="020F0502020204030204" pitchFamily="34" charset="0"/>
                <a:cs typeface="Calibri" panose="020F0502020204030204" pitchFamily="34" charset="0"/>
              </a:rPr>
              <a:t>∞, 5],</a:t>
            </a:r>
            <a:r>
              <a:rPr lang="en-US" sz="1800" i="1" dirty="0"/>
              <a:t> end time: </a:t>
            </a:r>
            <a:r>
              <a:rPr lang="en-US" sz="1800" dirty="0"/>
              <a:t>[5</a:t>
            </a:r>
            <a:r>
              <a:rPr lang="en-US" sz="1800" b="0" i="0" dirty="0">
                <a:solidFill>
                  <a:schemeClr val="tx1"/>
                </a:solidFill>
                <a:effectLst/>
                <a:latin typeface="Calibri" panose="020F0502020204030204" pitchFamily="34" charset="0"/>
                <a:cs typeface="Calibri" panose="020F0502020204030204" pitchFamily="34" charset="0"/>
              </a:rPr>
              <a:t>, 8]</a:t>
            </a: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49471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TGER supports 3-sided queries in log(n) + k</a:t>
            </a:r>
          </a:p>
        </p:txBody>
      </p:sp>
      <p:sp>
        <p:nvSpPr>
          <p:cNvPr id="11" name="TextBox 10">
            <a:extLst>
              <a:ext uri="{FF2B5EF4-FFF2-40B4-BE49-F238E27FC236}">
                <a16:creationId xmlns:a16="http://schemas.microsoft.com/office/drawing/2014/main" id="{A9E36B0B-99DA-1D6F-35DE-C2D413ADFD46}"/>
              </a:ext>
            </a:extLst>
          </p:cNvPr>
          <p:cNvSpPr txBox="1"/>
          <p:nvPr/>
        </p:nvSpPr>
        <p:spPr>
          <a:xfrm>
            <a:off x="937659" y="5179596"/>
            <a:ext cx="5075698" cy="923330"/>
          </a:xfrm>
          <a:prstGeom prst="rect">
            <a:avLst/>
          </a:prstGeom>
          <a:noFill/>
        </p:spPr>
        <p:txBody>
          <a:bodyPr wrap="square">
            <a:spAutoFit/>
          </a:bodyPr>
          <a:lstStyle/>
          <a:p>
            <a:r>
              <a:rPr lang="en-US" sz="1800" dirty="0"/>
              <a:t>3-sided:</a:t>
            </a:r>
          </a:p>
          <a:p>
            <a:r>
              <a:rPr lang="en-US" dirty="0"/>
              <a:t>  - 1-side (upper range) for heap dimension</a:t>
            </a:r>
          </a:p>
          <a:p>
            <a:r>
              <a:rPr lang="en-US" dirty="0">
                <a:solidFill>
                  <a:schemeClr val="tx1"/>
                </a:solidFill>
                <a:latin typeface="Calibri" panose="020F0502020204030204" pitchFamily="34" charset="0"/>
                <a:cs typeface="Calibri" panose="020F0502020204030204" pitchFamily="34" charset="0"/>
              </a:rPr>
              <a:t>  - 2-sides (lower + upper range) for BST dimension</a:t>
            </a:r>
            <a:endParaRPr lang="en-US" sz="1800" dirty="0">
              <a:solidFill>
                <a:schemeClr val="tx1"/>
              </a:solidFill>
              <a:latin typeface="Calibri" panose="020F0502020204030204" pitchFamily="34" charset="0"/>
              <a:cs typeface="Calibri" panose="020F0502020204030204" pitchFamily="34" charset="0"/>
            </a:endParaRPr>
          </a:p>
        </p:txBody>
      </p:sp>
      <p:graphicFrame>
        <p:nvGraphicFramePr>
          <p:cNvPr id="12" name="Table 11">
            <a:extLst>
              <a:ext uri="{FF2B5EF4-FFF2-40B4-BE49-F238E27FC236}">
                <a16:creationId xmlns:a16="http://schemas.microsoft.com/office/drawing/2014/main" id="{99D558AC-0C69-9F5C-2BD3-1235E7620D78}"/>
              </a:ext>
            </a:extLst>
          </p:cNvPr>
          <p:cNvGraphicFramePr>
            <a:graphicFrameLocks noGrp="1"/>
          </p:cNvGraphicFramePr>
          <p:nvPr/>
        </p:nvGraphicFramePr>
        <p:xfrm>
          <a:off x="5638800" y="2186895"/>
          <a:ext cx="914400" cy="79248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202451173"/>
                    </a:ext>
                  </a:extLst>
                </a:gridCol>
              </a:tblGrid>
              <a:tr h="333573">
                <a:tc>
                  <a:txBody>
                    <a:bodyPr/>
                    <a:lstStyle/>
                    <a:p>
                      <a:pPr algn="ctr"/>
                      <a:r>
                        <a:rPr lang="en-US" sz="2000" dirty="0">
                          <a:solidFill>
                            <a:schemeClr val="tx1"/>
                          </a:solidFill>
                        </a:rPr>
                        <a:t>[</a:t>
                      </a:r>
                      <a:r>
                        <a:rPr lang="en-US" sz="2000" b="0" dirty="0">
                          <a:solidFill>
                            <a:schemeClr val="tx1"/>
                          </a:solidFill>
                        </a:rPr>
                        <a:t>2,4</a:t>
                      </a:r>
                      <a:r>
                        <a:rPr lang="en-US" sz="2000" dirty="0">
                          <a:solidFill>
                            <a:schemeClr val="tx1"/>
                          </a:solidFill>
                        </a:rPr>
                        <a:t>]: f</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3" name="Straight Arrow Connector 12">
            <a:extLst>
              <a:ext uri="{FF2B5EF4-FFF2-40B4-BE49-F238E27FC236}">
                <a16:creationId xmlns:a16="http://schemas.microsoft.com/office/drawing/2014/main" id="{17FF86BB-AAA3-B205-0F0C-ACB08CF6F8DC}"/>
              </a:ext>
            </a:extLst>
          </p:cNvPr>
          <p:cNvCxnSpPr>
            <a:cxnSpLocks/>
            <a:stCxn id="12" idx="3"/>
            <a:endCxn id="15" idx="1"/>
          </p:cNvCxnSpPr>
          <p:nvPr/>
        </p:nvCxnSpPr>
        <p:spPr>
          <a:xfrm>
            <a:off x="6553200" y="2583135"/>
            <a:ext cx="816601" cy="4567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4" name="Table 13">
            <a:extLst>
              <a:ext uri="{FF2B5EF4-FFF2-40B4-BE49-F238E27FC236}">
                <a16:creationId xmlns:a16="http://schemas.microsoft.com/office/drawing/2014/main" id="{E87E98D4-C4A6-1BD7-306B-33557DC0F421}"/>
              </a:ext>
            </a:extLst>
          </p:cNvPr>
          <p:cNvGraphicFramePr>
            <a:graphicFrameLocks noGrp="1"/>
          </p:cNvGraphicFramePr>
          <p:nvPr/>
        </p:nvGraphicFramePr>
        <p:xfrm>
          <a:off x="8210019" y="3890908"/>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[9,13]: g</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graphicFrame>
        <p:nvGraphicFramePr>
          <p:cNvPr id="15" name="Table 14">
            <a:extLst>
              <a:ext uri="{FF2B5EF4-FFF2-40B4-BE49-F238E27FC236}">
                <a16:creationId xmlns:a16="http://schemas.microsoft.com/office/drawing/2014/main" id="{7E0D8F20-FFCF-80D9-700E-A2F3A96A7710}"/>
              </a:ext>
            </a:extLst>
          </p:cNvPr>
          <p:cNvGraphicFramePr>
            <a:graphicFrameLocks noGrp="1"/>
          </p:cNvGraphicFramePr>
          <p:nvPr/>
        </p:nvGraphicFramePr>
        <p:xfrm>
          <a:off x="7369801" y="2643663"/>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[6,9]: d</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6" name="Straight Arrow Connector 15">
            <a:extLst>
              <a:ext uri="{FF2B5EF4-FFF2-40B4-BE49-F238E27FC236}">
                <a16:creationId xmlns:a16="http://schemas.microsoft.com/office/drawing/2014/main" id="{FA752C3F-6DDD-BF25-338C-D9A2C0D7D532}"/>
              </a:ext>
            </a:extLst>
          </p:cNvPr>
          <p:cNvCxnSpPr>
            <a:cxnSpLocks/>
            <a:endCxn id="14" idx="0"/>
          </p:cNvCxnSpPr>
          <p:nvPr/>
        </p:nvCxnSpPr>
        <p:spPr>
          <a:xfrm>
            <a:off x="8179331" y="3436143"/>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7" name="Table 16">
            <a:extLst>
              <a:ext uri="{FF2B5EF4-FFF2-40B4-BE49-F238E27FC236}">
                <a16:creationId xmlns:a16="http://schemas.microsoft.com/office/drawing/2014/main" id="{50F11BAF-D8C6-B04E-F02D-FD5FA5576B60}"/>
              </a:ext>
            </a:extLst>
          </p:cNvPr>
          <p:cNvGraphicFramePr>
            <a:graphicFrameLocks noGrp="1"/>
          </p:cNvGraphicFramePr>
          <p:nvPr/>
        </p:nvGraphicFramePr>
        <p:xfrm>
          <a:off x="6648292" y="388715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[8,10]: 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10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18" name="Straight Arrow Connector 17">
            <a:extLst>
              <a:ext uri="{FF2B5EF4-FFF2-40B4-BE49-F238E27FC236}">
                <a16:creationId xmlns:a16="http://schemas.microsoft.com/office/drawing/2014/main" id="{CD35AE7E-9DC0-F528-9759-3291848D7CBC}"/>
              </a:ext>
            </a:extLst>
          </p:cNvPr>
          <p:cNvCxnSpPr>
            <a:cxnSpLocks/>
            <a:endCxn id="17" idx="0"/>
          </p:cNvCxnSpPr>
          <p:nvPr/>
        </p:nvCxnSpPr>
        <p:spPr>
          <a:xfrm flipH="1">
            <a:off x="7172633" y="3451239"/>
            <a:ext cx="450827" cy="43592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19" name="Table 18">
            <a:extLst>
              <a:ext uri="{FF2B5EF4-FFF2-40B4-BE49-F238E27FC236}">
                <a16:creationId xmlns:a16="http://schemas.microsoft.com/office/drawing/2014/main" id="{203C6B8C-EA33-30DC-4326-867184AFDF88}"/>
              </a:ext>
            </a:extLst>
          </p:cNvPr>
          <p:cNvGraphicFramePr>
            <a:graphicFrameLocks noGrp="1"/>
          </p:cNvGraphicFramePr>
          <p:nvPr/>
        </p:nvGraphicFramePr>
        <p:xfrm>
          <a:off x="3773517" y="2638498"/>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[3,6]: b</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0" name="Straight Arrow Connector 19">
            <a:extLst>
              <a:ext uri="{FF2B5EF4-FFF2-40B4-BE49-F238E27FC236}">
                <a16:creationId xmlns:a16="http://schemas.microsoft.com/office/drawing/2014/main" id="{5C43B325-9A5A-C301-BC33-B3FEBD0F02E6}"/>
              </a:ext>
            </a:extLst>
          </p:cNvPr>
          <p:cNvCxnSpPr>
            <a:cxnSpLocks/>
            <a:stCxn id="12" idx="1"/>
            <a:endCxn id="19" idx="3"/>
          </p:cNvCxnSpPr>
          <p:nvPr/>
        </p:nvCxnSpPr>
        <p:spPr>
          <a:xfrm flipH="1">
            <a:off x="4822199" y="2583135"/>
            <a:ext cx="816601" cy="45160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21" name="Table 20">
            <a:extLst>
              <a:ext uri="{FF2B5EF4-FFF2-40B4-BE49-F238E27FC236}">
                <a16:creationId xmlns:a16="http://schemas.microsoft.com/office/drawing/2014/main" id="{5242238C-A94F-1861-A1D4-ED39AF0B6556}"/>
              </a:ext>
            </a:extLst>
          </p:cNvPr>
          <p:cNvGraphicFramePr>
            <a:graphicFrameLocks noGrp="1"/>
          </p:cNvGraphicFramePr>
          <p:nvPr/>
        </p:nvGraphicFramePr>
        <p:xfrm>
          <a:off x="2902434" y="388312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[4,5]: 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2" name="Straight Arrow Connector 21">
            <a:extLst>
              <a:ext uri="{FF2B5EF4-FFF2-40B4-BE49-F238E27FC236}">
                <a16:creationId xmlns:a16="http://schemas.microsoft.com/office/drawing/2014/main" id="{F69C42F3-FECB-B45C-49AC-CFF6362684D6}"/>
              </a:ext>
            </a:extLst>
          </p:cNvPr>
          <p:cNvCxnSpPr>
            <a:cxnSpLocks/>
            <a:endCxn id="21" idx="0"/>
          </p:cNvCxnSpPr>
          <p:nvPr/>
        </p:nvCxnSpPr>
        <p:spPr>
          <a:xfrm flipH="1">
            <a:off x="3426775" y="3421517"/>
            <a:ext cx="618273" cy="46161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aphicFrame>
        <p:nvGraphicFramePr>
          <p:cNvPr id="23" name="Table 22">
            <a:extLst>
              <a:ext uri="{FF2B5EF4-FFF2-40B4-BE49-F238E27FC236}">
                <a16:creationId xmlns:a16="http://schemas.microsoft.com/office/drawing/2014/main" id="{EDF617BC-5F9A-D9AD-0A68-E65073D1886F}"/>
              </a:ext>
            </a:extLst>
          </p:cNvPr>
          <p:cNvGraphicFramePr>
            <a:graphicFrameLocks noGrp="1"/>
          </p:cNvGraphicFramePr>
          <p:nvPr/>
        </p:nvGraphicFramePr>
        <p:xfrm>
          <a:off x="4485634" y="3879449"/>
          <a:ext cx="1048682" cy="792480"/>
        </p:xfrm>
        <a:graphic>
          <a:graphicData uri="http://schemas.openxmlformats.org/drawingml/2006/table">
            <a:tbl>
              <a:tblPr firstRow="1" bandRow="1">
                <a:tableStyleId>{2D5ABB26-0587-4C30-8999-92F81FD0307C}</a:tableStyleId>
              </a:tblPr>
              <a:tblGrid>
                <a:gridCol w="1048682">
                  <a:extLst>
                    <a:ext uri="{9D8B030D-6E8A-4147-A177-3AD203B41FA5}">
                      <a16:colId xmlns:a16="http://schemas.microsoft.com/office/drawing/2014/main" val="3202451173"/>
                    </a:ext>
                  </a:extLst>
                </a:gridCol>
              </a:tblGrid>
              <a:tr h="333573">
                <a:tc>
                  <a:txBody>
                    <a:bodyPr/>
                    <a:lstStyle/>
                    <a:p>
                      <a:pPr algn="ctr"/>
                      <a:r>
                        <a:rPr lang="en-US" sz="2000" b="0" dirty="0">
                          <a:solidFill>
                            <a:schemeClr val="tx1"/>
                          </a:solidFill>
                        </a:rPr>
                        <a:t>[5,7]: 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961411"/>
                  </a:ext>
                </a:extLst>
              </a:tr>
              <a:tr h="333573">
                <a:tc>
                  <a:txBody>
                    <a:bodyPr/>
                    <a:lstStyle/>
                    <a:p>
                      <a:pPr algn="ctr"/>
                      <a:r>
                        <a:rPr lang="en-US" sz="2000" dirty="0">
                          <a:solidFill>
                            <a:schemeClr val="tx1"/>
                          </a:solidFill>
                        </a:rPr>
                        <a:t>mid: 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54484"/>
                  </a:ext>
                </a:extLst>
              </a:tr>
            </a:tbl>
          </a:graphicData>
        </a:graphic>
      </p:graphicFrame>
      <p:cxnSp>
        <p:nvCxnSpPr>
          <p:cNvPr id="24" name="Straight Arrow Connector 23">
            <a:extLst>
              <a:ext uri="{FF2B5EF4-FFF2-40B4-BE49-F238E27FC236}">
                <a16:creationId xmlns:a16="http://schemas.microsoft.com/office/drawing/2014/main" id="{BE63A53D-2FA3-84C4-AC8C-39480417A016}"/>
              </a:ext>
            </a:extLst>
          </p:cNvPr>
          <p:cNvCxnSpPr>
            <a:cxnSpLocks/>
            <a:endCxn id="23" idx="0"/>
          </p:cNvCxnSpPr>
          <p:nvPr/>
        </p:nvCxnSpPr>
        <p:spPr>
          <a:xfrm>
            <a:off x="4454946" y="3424684"/>
            <a:ext cx="555029" cy="45476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689E861D-EB66-4949-BA18-014ACD0B9B3F}"/>
              </a:ext>
            </a:extLst>
          </p:cNvPr>
          <p:cNvSpPr/>
          <p:nvPr/>
        </p:nvSpPr>
        <p:spPr>
          <a:xfrm>
            <a:off x="2817341" y="2555807"/>
            <a:ext cx="2770614" cy="2250374"/>
          </a:xfrm>
          <a:prstGeom prst="rect">
            <a:avLst/>
          </a:prstGeom>
          <a:solidFill>
            <a:schemeClr val="accent4">
              <a:lumMod val="60000"/>
              <a:lumOff val="40000"/>
              <a:alpha val="40000"/>
            </a:schemeClr>
          </a:solidFill>
          <a:ln>
            <a:solidFill>
              <a:schemeClr val="accent4">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8DF300-6D2D-5806-AB5C-13B3AB4DC0D1}"/>
              </a:ext>
            </a:extLst>
          </p:cNvPr>
          <p:cNvSpPr txBox="1"/>
          <p:nvPr/>
        </p:nvSpPr>
        <p:spPr>
          <a:xfrm>
            <a:off x="1447101" y="3108742"/>
            <a:ext cx="1296726" cy="369332"/>
          </a:xfrm>
          <a:prstGeom prst="rect">
            <a:avLst/>
          </a:prstGeom>
          <a:noFill/>
        </p:spPr>
        <p:txBody>
          <a:bodyPr wrap="square">
            <a:spAutoFit/>
          </a:bodyPr>
          <a:lstStyle/>
          <a:p>
            <a:r>
              <a:rPr lang="en-US" sz="1800" i="1" dirty="0"/>
              <a:t>k = 3 results</a:t>
            </a:r>
            <a:endParaRPr lang="en-US" dirty="0"/>
          </a:p>
        </p:txBody>
      </p:sp>
      <p:sp>
        <p:nvSpPr>
          <p:cNvPr id="6" name="TextBox 5">
            <a:extLst>
              <a:ext uri="{FF2B5EF4-FFF2-40B4-BE49-F238E27FC236}">
                <a16:creationId xmlns:a16="http://schemas.microsoft.com/office/drawing/2014/main" id="{28AB05DD-3B8F-00A8-7288-61E9581506AA}"/>
              </a:ext>
            </a:extLst>
          </p:cNvPr>
          <p:cNvSpPr txBox="1"/>
          <p:nvPr/>
        </p:nvSpPr>
        <p:spPr>
          <a:xfrm>
            <a:off x="6360964" y="5171078"/>
            <a:ext cx="5075698" cy="923330"/>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p</a:t>
            </a:r>
            <a:r>
              <a:rPr lang="en-US" sz="1800" dirty="0">
                <a:solidFill>
                  <a:schemeClr val="tx1"/>
                </a:solidFill>
                <a:latin typeface="Calibri" panose="020F0502020204030204" pitchFamily="34" charset="0"/>
                <a:cs typeface="Calibri" panose="020F0502020204030204" pitchFamily="34" charset="0"/>
              </a:rPr>
              <a:t>arallel query processing (see thesis for details):</a:t>
            </a:r>
          </a:p>
          <a:p>
            <a:r>
              <a:rPr lang="en-US" dirty="0">
                <a:latin typeface="Calibri" panose="020F0502020204030204" pitchFamily="34" charset="0"/>
                <a:cs typeface="Calibri" panose="020F0502020204030204" pitchFamily="34" charset="0"/>
              </a:rPr>
              <a:t>- per worker: local array stores results</a:t>
            </a:r>
          </a:p>
          <a:p>
            <a:r>
              <a:rPr lang="en-US" sz="1800" dirty="0">
                <a:solidFill>
                  <a:schemeClr val="tx1"/>
                </a:solidFill>
                <a:latin typeface="Calibri" panose="020F0502020204030204" pitchFamily="34" charset="0"/>
                <a:cs typeface="Calibri" panose="020F0502020204030204" pitchFamily="34" charset="0"/>
              </a:rPr>
              <a:t>- final merge: prefix sum</a:t>
            </a:r>
          </a:p>
        </p:txBody>
      </p:sp>
      <p:sp>
        <p:nvSpPr>
          <p:cNvPr id="7" name="TextBox 6">
            <a:extLst>
              <a:ext uri="{FF2B5EF4-FFF2-40B4-BE49-F238E27FC236}">
                <a16:creationId xmlns:a16="http://schemas.microsoft.com/office/drawing/2014/main" id="{0AF752A5-2D96-CF39-1314-AF2161D5E602}"/>
              </a:ext>
            </a:extLst>
          </p:cNvPr>
          <p:cNvSpPr txBox="1"/>
          <p:nvPr/>
        </p:nvSpPr>
        <p:spPr>
          <a:xfrm>
            <a:off x="2288380" y="4777074"/>
            <a:ext cx="3828535" cy="369332"/>
          </a:xfrm>
          <a:prstGeom prst="rect">
            <a:avLst/>
          </a:prstGeom>
          <a:noFill/>
        </p:spPr>
        <p:txBody>
          <a:bodyPr wrap="square">
            <a:spAutoFit/>
          </a:bodyPr>
          <a:lstStyle/>
          <a:p>
            <a:r>
              <a:rPr lang="en-US" sz="1800" i="1" dirty="0"/>
              <a:t>Q2: start time: (-</a:t>
            </a:r>
            <a:r>
              <a:rPr lang="en-US" sz="1800" b="0" i="0" dirty="0">
                <a:solidFill>
                  <a:schemeClr val="tx1"/>
                </a:solidFill>
                <a:effectLst/>
                <a:latin typeface="Calibri" panose="020F0502020204030204" pitchFamily="34" charset="0"/>
                <a:cs typeface="Calibri" panose="020F0502020204030204" pitchFamily="34" charset="0"/>
              </a:rPr>
              <a:t>∞, 5],</a:t>
            </a:r>
            <a:r>
              <a:rPr lang="en-US" sz="1800" i="1" dirty="0"/>
              <a:t> end time: </a:t>
            </a:r>
            <a:r>
              <a:rPr lang="en-US" sz="1800" dirty="0"/>
              <a:t>[5</a:t>
            </a:r>
            <a:r>
              <a:rPr lang="en-US" sz="1800" b="0" i="0" dirty="0">
                <a:solidFill>
                  <a:schemeClr val="tx1"/>
                </a:solidFill>
                <a:effectLst/>
                <a:latin typeface="Calibri" panose="020F0502020204030204" pitchFamily="34" charset="0"/>
                <a:cs typeface="Calibri" panose="020F0502020204030204" pitchFamily="34" charset="0"/>
              </a:rPr>
              <a:t>, 8]</a:t>
            </a: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07960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Problem: scan vs index trade-off</a:t>
            </a:r>
          </a:p>
        </p:txBody>
      </p:sp>
      <p:sp>
        <p:nvSpPr>
          <p:cNvPr id="25" name="Content Placeholder 6">
            <a:extLst>
              <a:ext uri="{FF2B5EF4-FFF2-40B4-BE49-F238E27FC236}">
                <a16:creationId xmlns:a16="http://schemas.microsoft.com/office/drawing/2014/main" id="{A791FCE7-E5B1-2B2B-E7F4-BECBB7329C6A}"/>
              </a:ext>
            </a:extLst>
          </p:cNvPr>
          <p:cNvSpPr>
            <a:spLocks noGrp="1"/>
          </p:cNvSpPr>
          <p:nvPr>
            <p:ph idx="1"/>
          </p:nvPr>
        </p:nvSpPr>
        <p:spPr>
          <a:xfrm>
            <a:off x="838200" y="1825625"/>
            <a:ext cx="10515600" cy="4351338"/>
          </a:xfrm>
        </p:spPr>
        <p:txBody>
          <a:bodyPr>
            <a:normAutofit/>
          </a:bodyPr>
          <a:lstStyle/>
          <a:p>
            <a:pPr marL="0" indent="0">
              <a:buNone/>
            </a:pPr>
            <a:endParaRPr lang="en-US" sz="2600" dirty="0"/>
          </a:p>
          <a:p>
            <a:pPr marL="0" indent="0">
              <a:buNone/>
            </a:pPr>
            <a:r>
              <a:rPr lang="en-US" sz="2600" dirty="0"/>
              <a:t>T-CSR</a:t>
            </a:r>
          </a:p>
          <a:p>
            <a:pPr marL="457200" lvl="1" indent="0">
              <a:buNone/>
            </a:pPr>
            <a:r>
              <a:rPr lang="en-US" sz="2600" dirty="0"/>
              <a:t>Good parallelism: scan over arrays</a:t>
            </a:r>
          </a:p>
          <a:p>
            <a:pPr marL="457200" lvl="1" indent="0">
              <a:buNone/>
            </a:pPr>
            <a:r>
              <a:rPr lang="en-US" sz="2600" dirty="0"/>
              <a:t>O(</a:t>
            </a:r>
            <a:r>
              <a:rPr lang="en-US" sz="2600" i="1" dirty="0"/>
              <a:t>n</a:t>
            </a:r>
            <a:r>
              <a:rPr lang="en-US" sz="2600" dirty="0"/>
              <a:t>) query complexity: not great when </a:t>
            </a:r>
            <a:r>
              <a:rPr lang="en-US" sz="2600" i="1" dirty="0"/>
              <a:t>n</a:t>
            </a:r>
            <a:r>
              <a:rPr lang="en-US" sz="2600" dirty="0"/>
              <a:t> is large</a:t>
            </a:r>
          </a:p>
          <a:p>
            <a:pPr marL="0" indent="0">
              <a:buNone/>
            </a:pPr>
            <a:endParaRPr lang="en-US" sz="2600" dirty="0"/>
          </a:p>
          <a:p>
            <a:pPr marL="0" indent="0">
              <a:buNone/>
            </a:pPr>
            <a:r>
              <a:rPr lang="en-US" sz="2600" dirty="0"/>
              <a:t>TGER</a:t>
            </a:r>
          </a:p>
          <a:p>
            <a:pPr marL="457200" lvl="1" indent="0">
              <a:buNone/>
            </a:pPr>
            <a:r>
              <a:rPr lang="en-US" sz="2600" dirty="0"/>
              <a:t>O(log </a:t>
            </a:r>
            <a:r>
              <a:rPr lang="en-US" sz="2600" i="1" dirty="0"/>
              <a:t>n</a:t>
            </a:r>
            <a:r>
              <a:rPr lang="en-US" sz="2600" dirty="0"/>
              <a:t> + </a:t>
            </a:r>
            <a:r>
              <a:rPr lang="en-US" sz="2600" i="1" dirty="0"/>
              <a:t>k</a:t>
            </a:r>
            <a:r>
              <a:rPr lang="en-US" sz="2600" dirty="0"/>
              <a:t>) query complexity: beats T-CSR when </a:t>
            </a:r>
            <a:r>
              <a:rPr lang="en-US" sz="2600" i="1" dirty="0"/>
              <a:t>k</a:t>
            </a:r>
            <a:r>
              <a:rPr lang="en-US" sz="2600" dirty="0"/>
              <a:t> &lt;&lt;&lt; </a:t>
            </a:r>
            <a:r>
              <a:rPr lang="en-US" sz="2600" i="1" dirty="0"/>
              <a:t>n</a:t>
            </a:r>
          </a:p>
          <a:p>
            <a:pPr marL="457200" lvl="1" indent="0">
              <a:buNone/>
            </a:pPr>
            <a:r>
              <a:rPr lang="en-US" sz="2600" dirty="0"/>
              <a:t>Tree-like data structure: parallelism is not as efficient</a:t>
            </a:r>
          </a:p>
          <a:p>
            <a:pPr marL="0" indent="0">
              <a:buNone/>
            </a:pPr>
            <a:endParaRPr lang="en-US" dirty="0"/>
          </a:p>
        </p:txBody>
      </p:sp>
    </p:spTree>
    <p:extLst>
      <p:ext uri="{BB962C8B-B14F-4D97-AF65-F5344CB8AC3E}">
        <p14:creationId xmlns:p14="http://schemas.microsoft.com/office/powerpoint/2010/main" val="5483513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Selective Indexing</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93</a:t>
            </a:fld>
            <a:endParaRPr lang="en-US" dirty="0"/>
          </a:p>
        </p:txBody>
      </p:sp>
      <p:sp>
        <p:nvSpPr>
          <p:cNvPr id="7" name="TextBox 6">
            <a:extLst>
              <a:ext uri="{FF2B5EF4-FFF2-40B4-BE49-F238E27FC236}">
                <a16:creationId xmlns:a16="http://schemas.microsoft.com/office/drawing/2014/main" id="{BD2BE7C9-DC0E-6A83-53D9-1C89D6378801}"/>
              </a:ext>
            </a:extLst>
          </p:cNvPr>
          <p:cNvSpPr txBox="1"/>
          <p:nvPr/>
        </p:nvSpPr>
        <p:spPr>
          <a:xfrm>
            <a:off x="3996938" y="6031210"/>
            <a:ext cx="4212859"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ea typeface="Bradley Hand" charset="0"/>
                <a:cs typeface="Arial" panose="020B0604020202020204" pitchFamily="34" charset="0"/>
              </a:rPr>
              <a:t>Two data representations for</a:t>
            </a:r>
          </a:p>
          <a:p>
            <a:pPr algn="ctr"/>
            <a:r>
              <a:rPr lang="en-US" dirty="0">
                <a:solidFill>
                  <a:srgbClr val="FF0000"/>
                </a:solidFill>
                <a:latin typeface="Arial" panose="020B0604020202020204" pitchFamily="34" charset="0"/>
                <a:ea typeface="Bradley Hand" charset="0"/>
                <a:cs typeface="Arial" panose="020B0604020202020204" pitchFamily="34" charset="0"/>
              </a:rPr>
              <a:t>in-memory temporal edges</a:t>
            </a:r>
          </a:p>
        </p:txBody>
      </p:sp>
      <p:grpSp>
        <p:nvGrpSpPr>
          <p:cNvPr id="13" name="Group 12">
            <a:extLst>
              <a:ext uri="{FF2B5EF4-FFF2-40B4-BE49-F238E27FC236}">
                <a16:creationId xmlns:a16="http://schemas.microsoft.com/office/drawing/2014/main" id="{B4CF359A-906B-5608-2396-C0356122EA75}"/>
              </a:ext>
            </a:extLst>
          </p:cNvPr>
          <p:cNvGrpSpPr/>
          <p:nvPr/>
        </p:nvGrpSpPr>
        <p:grpSpPr>
          <a:xfrm>
            <a:off x="3345430" y="1567120"/>
            <a:ext cx="5501138" cy="4508328"/>
            <a:chOff x="3345430" y="1567120"/>
            <a:chExt cx="5501138" cy="4508328"/>
          </a:xfrm>
        </p:grpSpPr>
        <p:pic>
          <p:nvPicPr>
            <p:cNvPr id="5" name="Graphic 4">
              <a:extLst>
                <a:ext uri="{FF2B5EF4-FFF2-40B4-BE49-F238E27FC236}">
                  <a16:creationId xmlns:a16="http://schemas.microsoft.com/office/drawing/2014/main" id="{EC746F2B-CDEB-9833-23D5-DD42695F6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5431" y="1567120"/>
              <a:ext cx="5501137" cy="4508328"/>
            </a:xfrm>
            <a:prstGeom prst="rect">
              <a:avLst/>
            </a:prstGeom>
          </p:spPr>
        </p:pic>
        <p:pic>
          <p:nvPicPr>
            <p:cNvPr id="12" name="Graphic 11">
              <a:extLst>
                <a:ext uri="{FF2B5EF4-FFF2-40B4-BE49-F238E27FC236}">
                  <a16:creationId xmlns:a16="http://schemas.microsoft.com/office/drawing/2014/main" id="{258F9F29-A6E1-54D4-DB8B-0B2A2737CCEF}"/>
                </a:ext>
              </a:extLst>
            </p:cNvPr>
            <p:cNvPicPr>
              <a:picLocks noChangeAspect="1"/>
            </p:cNvPicPr>
            <p:nvPr/>
          </p:nvPicPr>
          <p:blipFill>
            <a:blip r:embed="rId3">
              <a:lum bright="70000" contrast="-70000"/>
              <a:extLst>
                <a:ext uri="{96DAC541-7B7A-43D3-8B79-37D633B846F1}">
                  <asvg:svgBlip xmlns:asvg="http://schemas.microsoft.com/office/drawing/2016/SVG/main" r:embed="rId4"/>
                </a:ext>
              </a:extLst>
            </a:blip>
            <a:srcRect b="38647"/>
            <a:stretch>
              <a:fillRect/>
            </a:stretch>
          </p:blipFill>
          <p:spPr>
            <a:xfrm>
              <a:off x="3345430" y="1567121"/>
              <a:ext cx="5501137" cy="2765983"/>
            </a:xfrm>
            <a:custGeom>
              <a:avLst/>
              <a:gdLst>
                <a:gd name="connsiteX0" fmla="*/ 0 w 5501137"/>
                <a:gd name="connsiteY0" fmla="*/ 0 h 2765983"/>
                <a:gd name="connsiteX1" fmla="*/ 5501137 w 5501137"/>
                <a:gd name="connsiteY1" fmla="*/ 0 h 2765983"/>
                <a:gd name="connsiteX2" fmla="*/ 5501137 w 5501137"/>
                <a:gd name="connsiteY2" fmla="*/ 2765983 h 2765983"/>
                <a:gd name="connsiteX3" fmla="*/ 0 w 5501137"/>
                <a:gd name="connsiteY3" fmla="*/ 2765983 h 2765983"/>
              </a:gdLst>
              <a:ahLst/>
              <a:cxnLst>
                <a:cxn ang="0">
                  <a:pos x="connsiteX0" y="connsiteY0"/>
                </a:cxn>
                <a:cxn ang="0">
                  <a:pos x="connsiteX1" y="connsiteY1"/>
                </a:cxn>
                <a:cxn ang="0">
                  <a:pos x="connsiteX2" y="connsiteY2"/>
                </a:cxn>
                <a:cxn ang="0">
                  <a:pos x="connsiteX3" y="connsiteY3"/>
                </a:cxn>
              </a:cxnLst>
              <a:rect l="l" t="t" r="r" b="b"/>
              <a:pathLst>
                <a:path w="5501137" h="2765983">
                  <a:moveTo>
                    <a:pt x="0" y="0"/>
                  </a:moveTo>
                  <a:lnTo>
                    <a:pt x="5501137" y="0"/>
                  </a:lnTo>
                  <a:lnTo>
                    <a:pt x="5501137" y="2765983"/>
                  </a:lnTo>
                  <a:lnTo>
                    <a:pt x="0" y="2765983"/>
                  </a:lnTo>
                  <a:close/>
                </a:path>
              </a:pathLst>
            </a:custGeom>
          </p:spPr>
        </p:pic>
      </p:grpSp>
    </p:spTree>
    <p:extLst>
      <p:ext uri="{BB962C8B-B14F-4D97-AF65-F5344CB8AC3E}">
        <p14:creationId xmlns:p14="http://schemas.microsoft.com/office/powerpoint/2010/main" val="19276001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71A75235-1725-7127-9072-3988B0CC4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5430" y="1567120"/>
            <a:ext cx="5501137" cy="4508328"/>
          </a:xfrm>
          <a:prstGeom prst="rect">
            <a:avLst/>
          </a:prstGeom>
        </p:spPr>
      </p:pic>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Selective Indexing</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94</a:t>
            </a:fld>
            <a:endParaRPr lang="en-US" dirty="0"/>
          </a:p>
        </p:txBody>
      </p:sp>
      <p:sp>
        <p:nvSpPr>
          <p:cNvPr id="7" name="TextBox 6">
            <a:extLst>
              <a:ext uri="{FF2B5EF4-FFF2-40B4-BE49-F238E27FC236}">
                <a16:creationId xmlns:a16="http://schemas.microsoft.com/office/drawing/2014/main" id="{BD2BE7C9-DC0E-6A83-53D9-1C89D6378801}"/>
              </a:ext>
            </a:extLst>
          </p:cNvPr>
          <p:cNvSpPr txBox="1"/>
          <p:nvPr/>
        </p:nvSpPr>
        <p:spPr>
          <a:xfrm>
            <a:off x="563503" y="3700353"/>
            <a:ext cx="2459784"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ea typeface="Bradley Hand" charset="0"/>
                <a:cs typeface="Arial" panose="020B0604020202020204" pitchFamily="34" charset="0"/>
              </a:rPr>
              <a:t>Offline: build index</a:t>
            </a:r>
          </a:p>
          <a:p>
            <a:pPr algn="ctr"/>
            <a:r>
              <a:rPr lang="en-US" dirty="0">
                <a:solidFill>
                  <a:srgbClr val="FF0000"/>
                </a:solidFill>
                <a:latin typeface="Arial" panose="020B0604020202020204" pitchFamily="34" charset="0"/>
                <a:ea typeface="Bradley Hand" charset="0"/>
                <a:cs typeface="Arial" panose="020B0604020202020204" pitchFamily="34" charset="0"/>
              </a:rPr>
              <a:t>for large vertices</a:t>
            </a:r>
          </a:p>
        </p:txBody>
      </p:sp>
      <p:pic>
        <p:nvPicPr>
          <p:cNvPr id="21" name="Graphic 20">
            <a:extLst>
              <a:ext uri="{FF2B5EF4-FFF2-40B4-BE49-F238E27FC236}">
                <a16:creationId xmlns:a16="http://schemas.microsoft.com/office/drawing/2014/main" id="{C6B23994-838A-20F4-CF34-A7FCBA732C53}"/>
              </a:ext>
            </a:extLst>
          </p:cNvPr>
          <p:cNvPicPr>
            <a:picLocks noChangeAspect="1"/>
          </p:cNvPicPr>
          <p:nvPr/>
        </p:nvPicPr>
        <p:blipFill>
          <a:blip r:embed="rId3">
            <a:lum bright="70000" contrast="-70000"/>
            <a:extLst>
              <a:ext uri="{96DAC541-7B7A-43D3-8B79-37D633B846F1}">
                <asvg:svgBlip xmlns:asvg="http://schemas.microsoft.com/office/drawing/2016/SVG/main" r:embed="rId4"/>
              </a:ext>
            </a:extLst>
          </a:blip>
          <a:srcRect/>
          <a:stretch>
            <a:fillRect/>
          </a:stretch>
        </p:blipFill>
        <p:spPr>
          <a:xfrm>
            <a:off x="3345430" y="1567120"/>
            <a:ext cx="5501137" cy="4508328"/>
          </a:xfrm>
          <a:custGeom>
            <a:avLst/>
            <a:gdLst>
              <a:gd name="connsiteX0" fmla="*/ 0 w 5501137"/>
              <a:gd name="connsiteY0" fmla="*/ 0 h 4508328"/>
              <a:gd name="connsiteX1" fmla="*/ 5501137 w 5501137"/>
              <a:gd name="connsiteY1" fmla="*/ 0 h 4508328"/>
              <a:gd name="connsiteX2" fmla="*/ 5501137 w 5501137"/>
              <a:gd name="connsiteY2" fmla="*/ 4508328 h 4508328"/>
              <a:gd name="connsiteX3" fmla="*/ 2099780 w 5501137"/>
              <a:gd name="connsiteY3" fmla="*/ 4508328 h 4508328"/>
              <a:gd name="connsiteX4" fmla="*/ 2099780 w 5501137"/>
              <a:gd name="connsiteY4" fmla="*/ 2779564 h 4508328"/>
              <a:gd name="connsiteX5" fmla="*/ 2239823 w 5501137"/>
              <a:gd name="connsiteY5" fmla="*/ 2779564 h 4508328"/>
              <a:gd name="connsiteX6" fmla="*/ 2239823 w 5501137"/>
              <a:gd name="connsiteY6" fmla="*/ 986610 h 4508328"/>
              <a:gd name="connsiteX7" fmla="*/ 3837961 w 5501137"/>
              <a:gd name="connsiteY7" fmla="*/ 986610 h 4508328"/>
              <a:gd name="connsiteX8" fmla="*/ 3837961 w 5501137"/>
              <a:gd name="connsiteY8" fmla="*/ 765413 h 4508328"/>
              <a:gd name="connsiteX9" fmla="*/ 2239823 w 5501137"/>
              <a:gd name="connsiteY9" fmla="*/ 765413 h 4508328"/>
              <a:gd name="connsiteX10" fmla="*/ 2239823 w 5501137"/>
              <a:gd name="connsiteY10" fmla="*/ 63972 h 4508328"/>
              <a:gd name="connsiteX11" fmla="*/ 0 w 5501137"/>
              <a:gd name="connsiteY11" fmla="*/ 63972 h 450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1137" h="4508328">
                <a:moveTo>
                  <a:pt x="0" y="0"/>
                </a:moveTo>
                <a:lnTo>
                  <a:pt x="5501137" y="0"/>
                </a:lnTo>
                <a:lnTo>
                  <a:pt x="5501137" y="4508328"/>
                </a:lnTo>
                <a:lnTo>
                  <a:pt x="2099780" y="4508328"/>
                </a:lnTo>
                <a:lnTo>
                  <a:pt x="2099780" y="2779564"/>
                </a:lnTo>
                <a:lnTo>
                  <a:pt x="2239823" y="2779564"/>
                </a:lnTo>
                <a:lnTo>
                  <a:pt x="2239823" y="986610"/>
                </a:lnTo>
                <a:lnTo>
                  <a:pt x="3837961" y="986610"/>
                </a:lnTo>
                <a:lnTo>
                  <a:pt x="3837961" y="765413"/>
                </a:lnTo>
                <a:lnTo>
                  <a:pt x="2239823" y="765413"/>
                </a:lnTo>
                <a:lnTo>
                  <a:pt x="2239823" y="63972"/>
                </a:lnTo>
                <a:lnTo>
                  <a:pt x="0" y="63972"/>
                </a:lnTo>
                <a:close/>
              </a:path>
            </a:pathLst>
          </a:custGeom>
        </p:spPr>
      </p:pic>
    </p:spTree>
    <p:extLst>
      <p:ext uri="{BB962C8B-B14F-4D97-AF65-F5344CB8AC3E}">
        <p14:creationId xmlns:p14="http://schemas.microsoft.com/office/powerpoint/2010/main" val="31511769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Solution: Selective Indexing</a:t>
            </a:r>
          </a:p>
        </p:txBody>
      </p:sp>
      <p:pic>
        <p:nvPicPr>
          <p:cNvPr id="5" name="Graphic 4">
            <a:extLst>
              <a:ext uri="{FF2B5EF4-FFF2-40B4-BE49-F238E27FC236}">
                <a16:creationId xmlns:a16="http://schemas.microsoft.com/office/drawing/2014/main" id="{EC746F2B-CDEB-9833-23D5-DD42695F6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5431" y="1567120"/>
            <a:ext cx="5501137" cy="4508328"/>
          </a:xfrm>
          <a:prstGeom prst="rect">
            <a:avLst/>
          </a:prstGeom>
        </p:spPr>
      </p:pic>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95</a:t>
            </a:fld>
            <a:endParaRPr lang="en-US" dirty="0"/>
          </a:p>
        </p:txBody>
      </p:sp>
      <p:sp>
        <p:nvSpPr>
          <p:cNvPr id="3" name="TextBox 2">
            <a:extLst>
              <a:ext uri="{FF2B5EF4-FFF2-40B4-BE49-F238E27FC236}">
                <a16:creationId xmlns:a16="http://schemas.microsoft.com/office/drawing/2014/main" id="{51A525F9-4432-BBA5-7E4E-DF7EAFD3A0D7}"/>
              </a:ext>
            </a:extLst>
          </p:cNvPr>
          <p:cNvSpPr txBox="1"/>
          <p:nvPr/>
        </p:nvSpPr>
        <p:spPr>
          <a:xfrm>
            <a:off x="8846568" y="3927630"/>
            <a:ext cx="3169508" cy="923330"/>
          </a:xfrm>
          <a:prstGeom prst="rect">
            <a:avLst/>
          </a:prstGeom>
          <a:noFill/>
        </p:spPr>
        <p:txBody>
          <a:bodyPr wrap="square" rtlCol="0">
            <a:spAutoFit/>
          </a:bodyPr>
          <a:lstStyle/>
          <a:p>
            <a:pPr algn="ctr"/>
            <a:r>
              <a:rPr lang="en-US" dirty="0">
                <a:solidFill>
                  <a:srgbClr val="FF0000"/>
                </a:solidFill>
                <a:latin typeface="Arial" panose="020B0604020202020204" pitchFamily="34" charset="0"/>
                <a:ea typeface="Bradley Hand" charset="0"/>
                <a:cs typeface="Arial" panose="020B0604020202020204" pitchFamily="34" charset="0"/>
              </a:rPr>
              <a:t>At runtime, cost model</a:t>
            </a:r>
          </a:p>
          <a:p>
            <a:pPr algn="ctr"/>
            <a:r>
              <a:rPr lang="en-US" dirty="0">
                <a:solidFill>
                  <a:srgbClr val="FF0000"/>
                </a:solidFill>
                <a:latin typeface="Arial" panose="020B0604020202020204" pitchFamily="34" charset="0"/>
                <a:ea typeface="Bradley Hand" charset="0"/>
                <a:cs typeface="Arial" panose="020B0604020202020204" pitchFamily="34" charset="0"/>
              </a:rPr>
              <a:t>guides access method</a:t>
            </a:r>
          </a:p>
          <a:p>
            <a:pPr algn="ctr"/>
            <a:r>
              <a:rPr lang="en-US" dirty="0">
                <a:solidFill>
                  <a:srgbClr val="FF0000"/>
                </a:solidFill>
                <a:latin typeface="Arial" panose="020B0604020202020204" pitchFamily="34" charset="0"/>
                <a:ea typeface="Bradley Hand" charset="0"/>
                <a:cs typeface="Arial" panose="020B0604020202020204" pitchFamily="34" charset="0"/>
              </a:rPr>
              <a:t>decision (index vs scan)</a:t>
            </a:r>
          </a:p>
        </p:txBody>
      </p:sp>
      <p:pic>
        <p:nvPicPr>
          <p:cNvPr id="12" name="Graphic 11">
            <a:extLst>
              <a:ext uri="{FF2B5EF4-FFF2-40B4-BE49-F238E27FC236}">
                <a16:creationId xmlns:a16="http://schemas.microsoft.com/office/drawing/2014/main" id="{EDCCC185-7700-F4B8-9326-1C67BE07E178}"/>
              </a:ext>
            </a:extLst>
          </p:cNvPr>
          <p:cNvPicPr>
            <a:picLocks noChangeAspect="1"/>
          </p:cNvPicPr>
          <p:nvPr/>
        </p:nvPicPr>
        <p:blipFill>
          <a:blip r:embed="rId3">
            <a:lum bright="70000" contrast="-70000"/>
            <a:extLst>
              <a:ext uri="{96DAC541-7B7A-43D3-8B79-37D633B846F1}">
                <asvg:svgBlip xmlns:asvg="http://schemas.microsoft.com/office/drawing/2016/SVG/main" r:embed="rId4"/>
              </a:ext>
            </a:extLst>
          </a:blip>
          <a:srcRect b="37218"/>
          <a:stretch>
            <a:fillRect/>
          </a:stretch>
        </p:blipFill>
        <p:spPr>
          <a:xfrm>
            <a:off x="3345431" y="1567120"/>
            <a:ext cx="5501137" cy="2830412"/>
          </a:xfrm>
          <a:custGeom>
            <a:avLst/>
            <a:gdLst>
              <a:gd name="connsiteX0" fmla="*/ 0 w 5501137"/>
              <a:gd name="connsiteY0" fmla="*/ 0 h 2830412"/>
              <a:gd name="connsiteX1" fmla="*/ 5501137 w 5501137"/>
              <a:gd name="connsiteY1" fmla="*/ 0 h 2830412"/>
              <a:gd name="connsiteX2" fmla="*/ 5501137 w 5501137"/>
              <a:gd name="connsiteY2" fmla="*/ 25121 h 2830412"/>
              <a:gd name="connsiteX3" fmla="*/ 2659953 w 5501137"/>
              <a:gd name="connsiteY3" fmla="*/ 25121 h 2830412"/>
              <a:gd name="connsiteX4" fmla="*/ 2659953 w 5501137"/>
              <a:gd name="connsiteY4" fmla="*/ 739474 h 2830412"/>
              <a:gd name="connsiteX5" fmla="*/ 1597272 w 5501137"/>
              <a:gd name="connsiteY5" fmla="*/ 739474 h 2830412"/>
              <a:gd name="connsiteX6" fmla="*/ 1597272 w 5501137"/>
              <a:gd name="connsiteY6" fmla="*/ 978371 h 2830412"/>
              <a:gd name="connsiteX7" fmla="*/ 2659953 w 5501137"/>
              <a:gd name="connsiteY7" fmla="*/ 978371 h 2830412"/>
              <a:gd name="connsiteX8" fmla="*/ 2659953 w 5501137"/>
              <a:gd name="connsiteY8" fmla="*/ 2830412 h 2830412"/>
              <a:gd name="connsiteX9" fmla="*/ 0 w 5501137"/>
              <a:gd name="connsiteY9" fmla="*/ 2830412 h 283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1137" h="2830412">
                <a:moveTo>
                  <a:pt x="0" y="0"/>
                </a:moveTo>
                <a:lnTo>
                  <a:pt x="5501137" y="0"/>
                </a:lnTo>
                <a:lnTo>
                  <a:pt x="5501137" y="25121"/>
                </a:lnTo>
                <a:lnTo>
                  <a:pt x="2659953" y="25121"/>
                </a:lnTo>
                <a:lnTo>
                  <a:pt x="2659953" y="739474"/>
                </a:lnTo>
                <a:lnTo>
                  <a:pt x="1597272" y="739474"/>
                </a:lnTo>
                <a:lnTo>
                  <a:pt x="1597272" y="978371"/>
                </a:lnTo>
                <a:lnTo>
                  <a:pt x="2659953" y="978371"/>
                </a:lnTo>
                <a:lnTo>
                  <a:pt x="2659953" y="2830412"/>
                </a:lnTo>
                <a:lnTo>
                  <a:pt x="0" y="2830412"/>
                </a:lnTo>
                <a:close/>
              </a:path>
            </a:pathLst>
          </a:custGeom>
        </p:spPr>
      </p:pic>
    </p:spTree>
    <p:extLst>
      <p:ext uri="{BB962C8B-B14F-4D97-AF65-F5344CB8AC3E}">
        <p14:creationId xmlns:p14="http://schemas.microsoft.com/office/powerpoint/2010/main" val="10958008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6651-791C-82E3-D9A8-1D589CA05889}"/>
              </a:ext>
            </a:extLst>
          </p:cNvPr>
          <p:cNvSpPr>
            <a:spLocks noGrp="1"/>
          </p:cNvSpPr>
          <p:nvPr>
            <p:ph type="title"/>
          </p:nvPr>
        </p:nvSpPr>
        <p:spPr/>
        <p:txBody>
          <a:bodyPr/>
          <a:lstStyle/>
          <a:p>
            <a:r>
              <a:rPr lang="en-US" dirty="0"/>
              <a:t>Selective Indexing: Cost Model</a:t>
            </a:r>
          </a:p>
        </p:txBody>
      </p:sp>
      <p:sp>
        <p:nvSpPr>
          <p:cNvPr id="6" name="Slide Number Placeholder 1">
            <a:extLst>
              <a:ext uri="{FF2B5EF4-FFF2-40B4-BE49-F238E27FC236}">
                <a16:creationId xmlns:a16="http://schemas.microsoft.com/office/drawing/2014/main" id="{6B6F5642-7E24-118B-8B0A-68E0EA3B9E50}"/>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96</a:t>
            </a:fld>
            <a:endParaRPr lang="en-US" dirty="0"/>
          </a:p>
        </p:txBody>
      </p:sp>
      <p:sp>
        <p:nvSpPr>
          <p:cNvPr id="10" name="Content Placeholder 6">
            <a:extLst>
              <a:ext uri="{FF2B5EF4-FFF2-40B4-BE49-F238E27FC236}">
                <a16:creationId xmlns:a16="http://schemas.microsoft.com/office/drawing/2014/main" id="{DAF65EF7-AD20-CF3F-C632-4C026F5F13DE}"/>
              </a:ext>
            </a:extLst>
          </p:cNvPr>
          <p:cNvSpPr>
            <a:spLocks noGrp="1"/>
          </p:cNvSpPr>
          <p:nvPr>
            <p:ph idx="1"/>
          </p:nvPr>
        </p:nvSpPr>
        <p:spPr>
          <a:xfrm>
            <a:off x="838200" y="1825625"/>
            <a:ext cx="10515600" cy="4351338"/>
          </a:xfrm>
        </p:spPr>
        <p:txBody>
          <a:bodyPr>
            <a:normAutofit lnSpcReduction="10000"/>
          </a:bodyPr>
          <a:lstStyle/>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r>
              <a:rPr lang="en-US" sz="2600" dirty="0"/>
              <a:t>Impacting factors</a:t>
            </a:r>
          </a:p>
          <a:p>
            <a:pPr marL="457200" lvl="1" indent="0">
              <a:buNone/>
            </a:pPr>
            <a:r>
              <a:rPr lang="en-US" sz="2600" dirty="0"/>
              <a:t>Vertex degree distribution</a:t>
            </a:r>
          </a:p>
          <a:p>
            <a:pPr marL="457200" lvl="1" indent="0">
              <a:buNone/>
            </a:pPr>
            <a:r>
              <a:rPr lang="en-US" sz="2600" dirty="0"/>
              <a:t>Temporal edges distribution</a:t>
            </a:r>
          </a:p>
          <a:p>
            <a:pPr marL="457200" lvl="1" indent="0">
              <a:buNone/>
            </a:pPr>
            <a:r>
              <a:rPr lang="en-US" sz="2600" dirty="0"/>
              <a:t>Query workload (e.g., selectivity)</a:t>
            </a:r>
          </a:p>
          <a:p>
            <a:pPr marL="0" indent="0">
              <a:buNone/>
            </a:pPr>
            <a:endParaRPr lang="en-US" dirty="0"/>
          </a:p>
        </p:txBody>
      </p:sp>
      <p:pic>
        <p:nvPicPr>
          <p:cNvPr id="17" name="Picture 16" descr="A black text on a white background&#10;&#10;Description automatically generated">
            <a:extLst>
              <a:ext uri="{FF2B5EF4-FFF2-40B4-BE49-F238E27FC236}">
                <a16:creationId xmlns:a16="http://schemas.microsoft.com/office/drawing/2014/main" id="{92134821-0573-3053-71D6-0515062F3D83}"/>
              </a:ext>
            </a:extLst>
          </p:cNvPr>
          <p:cNvPicPr>
            <a:picLocks noChangeAspect="1"/>
          </p:cNvPicPr>
          <p:nvPr/>
        </p:nvPicPr>
        <p:blipFill>
          <a:blip r:embed="rId3"/>
          <a:stretch>
            <a:fillRect/>
          </a:stretch>
        </p:blipFill>
        <p:spPr>
          <a:xfrm>
            <a:off x="1077955" y="1865249"/>
            <a:ext cx="4203700" cy="660400"/>
          </a:xfrm>
          <a:prstGeom prst="rect">
            <a:avLst/>
          </a:prstGeom>
        </p:spPr>
      </p:pic>
      <p:pic>
        <p:nvPicPr>
          <p:cNvPr id="19" name="Picture 18" descr="A close-up of a black and white text&#10;&#10;Description automatically generated">
            <a:extLst>
              <a:ext uri="{FF2B5EF4-FFF2-40B4-BE49-F238E27FC236}">
                <a16:creationId xmlns:a16="http://schemas.microsoft.com/office/drawing/2014/main" id="{59072DE3-A31B-6DDA-B1E9-8275F95EF67E}"/>
              </a:ext>
            </a:extLst>
          </p:cNvPr>
          <p:cNvPicPr>
            <a:picLocks noChangeAspect="1"/>
          </p:cNvPicPr>
          <p:nvPr/>
        </p:nvPicPr>
        <p:blipFill>
          <a:blip r:embed="rId4"/>
          <a:stretch>
            <a:fillRect/>
          </a:stretch>
        </p:blipFill>
        <p:spPr>
          <a:xfrm>
            <a:off x="6783858" y="1784760"/>
            <a:ext cx="3220915" cy="790317"/>
          </a:xfrm>
          <a:prstGeom prst="rect">
            <a:avLst/>
          </a:prstGeom>
        </p:spPr>
      </p:pic>
      <p:sp>
        <p:nvSpPr>
          <p:cNvPr id="20" name="TextBox 19">
            <a:extLst>
              <a:ext uri="{FF2B5EF4-FFF2-40B4-BE49-F238E27FC236}">
                <a16:creationId xmlns:a16="http://schemas.microsoft.com/office/drawing/2014/main" id="{5613A76E-DD27-8FB5-CD75-B42F546F5849}"/>
              </a:ext>
            </a:extLst>
          </p:cNvPr>
          <p:cNvSpPr txBox="1"/>
          <p:nvPr/>
        </p:nvSpPr>
        <p:spPr>
          <a:xfrm>
            <a:off x="1365922" y="2575077"/>
            <a:ext cx="3915733" cy="369332"/>
          </a:xfrm>
          <a:prstGeom prst="rect">
            <a:avLst/>
          </a:prstGeom>
          <a:noFill/>
        </p:spPr>
        <p:txBody>
          <a:bodyPr wrap="square">
            <a:spAutoFit/>
          </a:bodyPr>
          <a:lstStyle/>
          <a:p>
            <a:r>
              <a:rPr lang="en-US" dirty="0"/>
              <a:t>cost of accessing </a:t>
            </a:r>
            <a:r>
              <a:rPr lang="en-US" dirty="0" err="1"/>
              <a:t>nbors</a:t>
            </a:r>
            <a:r>
              <a:rPr lang="en-US" dirty="0"/>
              <a:t> using TGER</a:t>
            </a:r>
          </a:p>
        </p:txBody>
      </p:sp>
      <p:sp>
        <p:nvSpPr>
          <p:cNvPr id="21" name="TextBox 20">
            <a:extLst>
              <a:ext uri="{FF2B5EF4-FFF2-40B4-BE49-F238E27FC236}">
                <a16:creationId xmlns:a16="http://schemas.microsoft.com/office/drawing/2014/main" id="{6B1CD198-319E-F969-518B-8517F7C244AF}"/>
              </a:ext>
            </a:extLst>
          </p:cNvPr>
          <p:cNvSpPr txBox="1"/>
          <p:nvPr/>
        </p:nvSpPr>
        <p:spPr>
          <a:xfrm>
            <a:off x="6693922" y="2575077"/>
            <a:ext cx="3915733" cy="369332"/>
          </a:xfrm>
          <a:prstGeom prst="rect">
            <a:avLst/>
          </a:prstGeom>
          <a:noFill/>
        </p:spPr>
        <p:txBody>
          <a:bodyPr wrap="square">
            <a:spAutoFit/>
          </a:bodyPr>
          <a:lstStyle/>
          <a:p>
            <a:r>
              <a:rPr lang="en-US" dirty="0"/>
              <a:t>cost of accessing </a:t>
            </a:r>
            <a:r>
              <a:rPr lang="en-US" dirty="0" err="1"/>
              <a:t>nbors</a:t>
            </a:r>
            <a:r>
              <a:rPr lang="en-US" dirty="0"/>
              <a:t> using T-CSR</a:t>
            </a:r>
          </a:p>
        </p:txBody>
      </p:sp>
      <p:pic>
        <p:nvPicPr>
          <p:cNvPr id="23" name="Picture 22" descr="A group of mathematical symbols&#10;&#10;Description automatically generated">
            <a:extLst>
              <a:ext uri="{FF2B5EF4-FFF2-40B4-BE49-F238E27FC236}">
                <a16:creationId xmlns:a16="http://schemas.microsoft.com/office/drawing/2014/main" id="{DAF35BA7-6EDB-2E89-E0D4-DB0FB528FF29}"/>
              </a:ext>
            </a:extLst>
          </p:cNvPr>
          <p:cNvPicPr>
            <a:picLocks noChangeAspect="1"/>
          </p:cNvPicPr>
          <p:nvPr/>
        </p:nvPicPr>
        <p:blipFill>
          <a:blip r:embed="rId5"/>
          <a:stretch>
            <a:fillRect/>
          </a:stretch>
        </p:blipFill>
        <p:spPr>
          <a:xfrm>
            <a:off x="3953024" y="3079346"/>
            <a:ext cx="3531473" cy="1401378"/>
          </a:xfrm>
          <a:prstGeom prst="rect">
            <a:avLst/>
          </a:prstGeom>
        </p:spPr>
      </p:pic>
    </p:spTree>
    <p:extLst>
      <p:ext uri="{BB962C8B-B14F-4D97-AF65-F5344CB8AC3E}">
        <p14:creationId xmlns:p14="http://schemas.microsoft.com/office/powerpoint/2010/main" val="1515252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FFB6-51AD-33B4-FB11-3977233EE621}"/>
              </a:ext>
            </a:extLst>
          </p:cNvPr>
          <p:cNvSpPr>
            <a:spLocks noGrp="1"/>
          </p:cNvSpPr>
          <p:nvPr>
            <p:ph type="title"/>
          </p:nvPr>
        </p:nvSpPr>
        <p:spPr/>
        <p:txBody>
          <a:bodyPr/>
          <a:lstStyle/>
          <a:p>
            <a:r>
              <a:rPr lang="en-US" dirty="0"/>
              <a:t>Experimental Results (see thesis for more)</a:t>
            </a:r>
          </a:p>
        </p:txBody>
      </p:sp>
      <p:pic>
        <p:nvPicPr>
          <p:cNvPr id="5" name="Picture 4" descr="A graph of different types of data&#10;&#10;Description automatically generated">
            <a:extLst>
              <a:ext uri="{FF2B5EF4-FFF2-40B4-BE49-F238E27FC236}">
                <a16:creationId xmlns:a16="http://schemas.microsoft.com/office/drawing/2014/main" id="{8F17A32E-407E-0C3E-F0E6-39E73B4214D4}"/>
              </a:ext>
            </a:extLst>
          </p:cNvPr>
          <p:cNvPicPr>
            <a:picLocks noChangeAspect="1"/>
          </p:cNvPicPr>
          <p:nvPr/>
        </p:nvPicPr>
        <p:blipFill>
          <a:blip r:embed="rId3"/>
          <a:stretch>
            <a:fillRect/>
          </a:stretch>
        </p:blipFill>
        <p:spPr>
          <a:xfrm>
            <a:off x="1734043" y="1286410"/>
            <a:ext cx="8530295" cy="5206465"/>
          </a:xfrm>
          <a:prstGeom prst="rect">
            <a:avLst/>
          </a:prstGeom>
        </p:spPr>
      </p:pic>
      <p:sp>
        <p:nvSpPr>
          <p:cNvPr id="7" name="Slide Number Placeholder 1">
            <a:extLst>
              <a:ext uri="{FF2B5EF4-FFF2-40B4-BE49-F238E27FC236}">
                <a16:creationId xmlns:a16="http://schemas.microsoft.com/office/drawing/2014/main" id="{E361F43A-6FAB-FC0E-749F-260130594119}"/>
              </a:ext>
            </a:extLst>
          </p:cNvPr>
          <p:cNvSpPr>
            <a:spLocks noGrp="1"/>
          </p:cNvSpPr>
          <p:nvPr>
            <p:ph type="sldNum" sz="quarter" idx="12"/>
          </p:nvPr>
        </p:nvSpPr>
        <p:spPr>
          <a:xfrm>
            <a:off x="8610600" y="6356350"/>
            <a:ext cx="2743200" cy="365125"/>
          </a:xfrm>
        </p:spPr>
        <p:txBody>
          <a:bodyPr/>
          <a:lstStyle/>
          <a:p>
            <a:fld id="{B2616F0E-BCAF-964B-B067-C622FBF8CA6B}" type="slidenum">
              <a:rPr lang="en-US" smtClean="0"/>
              <a:t>97</a:t>
            </a:fld>
            <a:endParaRPr lang="en-US" dirty="0"/>
          </a:p>
        </p:txBody>
      </p:sp>
      <p:sp>
        <p:nvSpPr>
          <p:cNvPr id="8" name="Rectangle 7">
            <a:extLst>
              <a:ext uri="{FF2B5EF4-FFF2-40B4-BE49-F238E27FC236}">
                <a16:creationId xmlns:a16="http://schemas.microsoft.com/office/drawing/2014/main" id="{C34FF962-FAFC-6CEA-7BFC-E9A083B94A88}"/>
              </a:ext>
            </a:extLst>
          </p:cNvPr>
          <p:cNvSpPr/>
          <p:nvPr/>
        </p:nvSpPr>
        <p:spPr>
          <a:xfrm>
            <a:off x="2018269" y="3221295"/>
            <a:ext cx="4250724" cy="1555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5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FFB6-51AD-33B4-FB11-3977233EE621}"/>
              </a:ext>
            </a:extLst>
          </p:cNvPr>
          <p:cNvSpPr>
            <a:spLocks noGrp="1"/>
          </p:cNvSpPr>
          <p:nvPr>
            <p:ph type="title"/>
          </p:nvPr>
        </p:nvSpPr>
        <p:spPr/>
        <p:txBody>
          <a:bodyPr/>
          <a:lstStyle/>
          <a:p>
            <a:r>
              <a:rPr lang="en-US" dirty="0"/>
              <a:t>Experimental Results (see thesis for more)</a:t>
            </a:r>
          </a:p>
        </p:txBody>
      </p:sp>
      <p:sp>
        <p:nvSpPr>
          <p:cNvPr id="7" name="Slide Number Placeholder 1">
            <a:extLst>
              <a:ext uri="{FF2B5EF4-FFF2-40B4-BE49-F238E27FC236}">
                <a16:creationId xmlns:a16="http://schemas.microsoft.com/office/drawing/2014/main" id="{E361F43A-6FAB-FC0E-749F-260130594119}"/>
              </a:ext>
            </a:extLst>
          </p:cNvPr>
          <p:cNvSpPr>
            <a:spLocks noGrp="1"/>
          </p:cNvSpPr>
          <p:nvPr>
            <p:ph type="sldNum" sz="quarter" idx="12"/>
          </p:nvPr>
        </p:nvSpPr>
        <p:spPr>
          <a:xfrm>
            <a:off x="8610600" y="6356349"/>
            <a:ext cx="2743200" cy="365125"/>
          </a:xfrm>
        </p:spPr>
        <p:txBody>
          <a:bodyPr/>
          <a:lstStyle/>
          <a:p>
            <a:fld id="{B2616F0E-BCAF-964B-B067-C622FBF8CA6B}" type="slidenum">
              <a:rPr lang="en-US" smtClean="0"/>
              <a:t>98</a:t>
            </a:fld>
            <a:endParaRPr lang="en-US" dirty="0"/>
          </a:p>
        </p:txBody>
      </p:sp>
      <p:pic>
        <p:nvPicPr>
          <p:cNvPr id="8" name="Picture 7" descr="A logo with a triangle and a star&#10;&#10;Description automatically generated">
            <a:extLst>
              <a:ext uri="{FF2B5EF4-FFF2-40B4-BE49-F238E27FC236}">
                <a16:creationId xmlns:a16="http://schemas.microsoft.com/office/drawing/2014/main" id="{7575A869-7919-AC3C-988D-0670A91DE2BD}"/>
              </a:ext>
            </a:extLst>
          </p:cNvPr>
          <p:cNvPicPr>
            <a:picLocks noChangeAspect="1"/>
          </p:cNvPicPr>
          <p:nvPr/>
        </p:nvPicPr>
        <p:blipFill>
          <a:blip r:embed="rId3"/>
          <a:stretch>
            <a:fillRect/>
          </a:stretch>
        </p:blipFill>
        <p:spPr>
          <a:xfrm>
            <a:off x="3673218" y="1902254"/>
            <a:ext cx="5092700" cy="812800"/>
          </a:xfrm>
          <a:prstGeom prst="rect">
            <a:avLst/>
          </a:prstGeom>
        </p:spPr>
      </p:pic>
      <p:pic>
        <p:nvPicPr>
          <p:cNvPr id="10" name="Picture 9">
            <a:extLst>
              <a:ext uri="{FF2B5EF4-FFF2-40B4-BE49-F238E27FC236}">
                <a16:creationId xmlns:a16="http://schemas.microsoft.com/office/drawing/2014/main" id="{672FFCB3-3DEA-4C4A-305B-63644CD50CFE}"/>
              </a:ext>
            </a:extLst>
          </p:cNvPr>
          <p:cNvPicPr>
            <a:picLocks noChangeAspect="1"/>
          </p:cNvPicPr>
          <p:nvPr/>
        </p:nvPicPr>
        <p:blipFill>
          <a:blip r:embed="rId4"/>
          <a:stretch>
            <a:fillRect/>
          </a:stretch>
        </p:blipFill>
        <p:spPr>
          <a:xfrm>
            <a:off x="2732216" y="5411027"/>
            <a:ext cx="7249984" cy="428993"/>
          </a:xfrm>
          <a:prstGeom prst="rect">
            <a:avLst/>
          </a:prstGeom>
        </p:spPr>
      </p:pic>
      <p:pic>
        <p:nvPicPr>
          <p:cNvPr id="12" name="Picture 11"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55337E59-4092-E108-EC74-85CBA37572D4}"/>
              </a:ext>
            </a:extLst>
          </p:cNvPr>
          <p:cNvPicPr>
            <a:picLocks noChangeAspect="1"/>
          </p:cNvPicPr>
          <p:nvPr/>
        </p:nvPicPr>
        <p:blipFill>
          <a:blip r:embed="rId5"/>
          <a:stretch>
            <a:fillRect/>
          </a:stretch>
        </p:blipFill>
        <p:spPr>
          <a:xfrm>
            <a:off x="2471008" y="2671239"/>
            <a:ext cx="7772400" cy="2783603"/>
          </a:xfrm>
          <a:prstGeom prst="rect">
            <a:avLst/>
          </a:prstGeom>
        </p:spPr>
      </p:pic>
    </p:spTree>
    <p:extLst>
      <p:ext uri="{BB962C8B-B14F-4D97-AF65-F5344CB8AC3E}">
        <p14:creationId xmlns:p14="http://schemas.microsoft.com/office/powerpoint/2010/main" val="42636584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FFB6-51AD-33B4-FB11-3977233EE621}"/>
              </a:ext>
            </a:extLst>
          </p:cNvPr>
          <p:cNvSpPr>
            <a:spLocks noGrp="1"/>
          </p:cNvSpPr>
          <p:nvPr>
            <p:ph type="title"/>
          </p:nvPr>
        </p:nvSpPr>
        <p:spPr/>
        <p:txBody>
          <a:bodyPr/>
          <a:lstStyle/>
          <a:p>
            <a:r>
              <a:rPr lang="en-US" dirty="0"/>
              <a:t>Experimental Results (see thesis for more)</a:t>
            </a:r>
          </a:p>
        </p:txBody>
      </p:sp>
      <p:sp>
        <p:nvSpPr>
          <p:cNvPr id="7" name="Slide Number Placeholder 1">
            <a:extLst>
              <a:ext uri="{FF2B5EF4-FFF2-40B4-BE49-F238E27FC236}">
                <a16:creationId xmlns:a16="http://schemas.microsoft.com/office/drawing/2014/main" id="{E361F43A-6FAB-FC0E-749F-260130594119}"/>
              </a:ext>
            </a:extLst>
          </p:cNvPr>
          <p:cNvSpPr>
            <a:spLocks noGrp="1"/>
          </p:cNvSpPr>
          <p:nvPr>
            <p:ph type="sldNum" sz="quarter" idx="12"/>
          </p:nvPr>
        </p:nvSpPr>
        <p:spPr>
          <a:xfrm>
            <a:off x="8610600" y="6356349"/>
            <a:ext cx="2743200" cy="365125"/>
          </a:xfrm>
        </p:spPr>
        <p:txBody>
          <a:bodyPr/>
          <a:lstStyle/>
          <a:p>
            <a:fld id="{B2616F0E-BCAF-964B-B067-C622FBF8CA6B}" type="slidenum">
              <a:rPr lang="en-US" smtClean="0"/>
              <a:t>99</a:t>
            </a:fld>
            <a:endParaRPr lang="en-US" dirty="0"/>
          </a:p>
        </p:txBody>
      </p:sp>
      <p:pic>
        <p:nvPicPr>
          <p:cNvPr id="8" name="Picture 7" descr="A logo with a triangle and a star&#10;&#10;Description automatically generated">
            <a:extLst>
              <a:ext uri="{FF2B5EF4-FFF2-40B4-BE49-F238E27FC236}">
                <a16:creationId xmlns:a16="http://schemas.microsoft.com/office/drawing/2014/main" id="{7575A869-7919-AC3C-988D-0670A91DE2BD}"/>
              </a:ext>
            </a:extLst>
          </p:cNvPr>
          <p:cNvPicPr>
            <a:picLocks noChangeAspect="1"/>
          </p:cNvPicPr>
          <p:nvPr/>
        </p:nvPicPr>
        <p:blipFill>
          <a:blip r:embed="rId3"/>
          <a:stretch>
            <a:fillRect/>
          </a:stretch>
        </p:blipFill>
        <p:spPr>
          <a:xfrm>
            <a:off x="3673218" y="1902254"/>
            <a:ext cx="5092700" cy="812800"/>
          </a:xfrm>
          <a:prstGeom prst="rect">
            <a:avLst/>
          </a:prstGeom>
        </p:spPr>
      </p:pic>
      <p:pic>
        <p:nvPicPr>
          <p:cNvPr id="10" name="Picture 9">
            <a:extLst>
              <a:ext uri="{FF2B5EF4-FFF2-40B4-BE49-F238E27FC236}">
                <a16:creationId xmlns:a16="http://schemas.microsoft.com/office/drawing/2014/main" id="{672FFCB3-3DEA-4C4A-305B-63644CD50CFE}"/>
              </a:ext>
            </a:extLst>
          </p:cNvPr>
          <p:cNvPicPr>
            <a:picLocks noChangeAspect="1"/>
          </p:cNvPicPr>
          <p:nvPr/>
        </p:nvPicPr>
        <p:blipFill>
          <a:blip r:embed="rId4"/>
          <a:stretch>
            <a:fillRect/>
          </a:stretch>
        </p:blipFill>
        <p:spPr>
          <a:xfrm>
            <a:off x="2732216" y="5411027"/>
            <a:ext cx="7249984" cy="428993"/>
          </a:xfrm>
          <a:prstGeom prst="rect">
            <a:avLst/>
          </a:prstGeom>
        </p:spPr>
      </p:pic>
      <p:pic>
        <p:nvPicPr>
          <p:cNvPr id="4" name="Picture 3" descr="A graph of a graph of a line&#10;&#10;Description automatically generated with medium confidence">
            <a:extLst>
              <a:ext uri="{FF2B5EF4-FFF2-40B4-BE49-F238E27FC236}">
                <a16:creationId xmlns:a16="http://schemas.microsoft.com/office/drawing/2014/main" id="{C80665E8-5218-6606-DC56-354A9E92B895}"/>
              </a:ext>
            </a:extLst>
          </p:cNvPr>
          <p:cNvPicPr>
            <a:picLocks noChangeAspect="1"/>
          </p:cNvPicPr>
          <p:nvPr/>
        </p:nvPicPr>
        <p:blipFill>
          <a:blip r:embed="rId5"/>
          <a:stretch>
            <a:fillRect/>
          </a:stretch>
        </p:blipFill>
        <p:spPr>
          <a:xfrm>
            <a:off x="2655845" y="2706633"/>
            <a:ext cx="7127446" cy="2664029"/>
          </a:xfrm>
          <a:prstGeom prst="rect">
            <a:avLst/>
          </a:prstGeom>
        </p:spPr>
      </p:pic>
    </p:spTree>
    <p:extLst>
      <p:ext uri="{BB962C8B-B14F-4D97-AF65-F5344CB8AC3E}">
        <p14:creationId xmlns:p14="http://schemas.microsoft.com/office/powerpoint/2010/main" val="2079671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157563</TotalTime>
  <Words>17436</Words>
  <Application>Microsoft Macintosh PowerPoint</Application>
  <PresentationFormat>Widescreen</PresentationFormat>
  <Paragraphs>2498</Paragraphs>
  <Slides>137</Slides>
  <Notes>136</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Bradley Hand</vt:lpstr>
      <vt:lpstr>Calibri</vt:lpstr>
      <vt:lpstr>Calibri Light</vt:lpstr>
      <vt:lpstr>CMR10</vt:lpstr>
      <vt:lpstr>Courier New</vt:lpstr>
      <vt:lpstr>Gill Sans</vt:lpstr>
      <vt:lpstr>LinLibertineT</vt:lpstr>
      <vt:lpstr>Söhne</vt:lpstr>
      <vt:lpstr>Wingdings</vt:lpstr>
      <vt:lpstr>Office Theme</vt:lpstr>
      <vt:lpstr>Efficient Graph Analytics on Real World Graphs</vt:lpstr>
      <vt:lpstr>“Graphs are everywhere” they say</vt:lpstr>
      <vt:lpstr>Cloud computing companies extract large graphs from production systems logs every day</vt:lpstr>
      <vt:lpstr>Problem: on large graphs, k-hop path queries can be expensive even for small values of k</vt:lpstr>
      <vt:lpstr>Problem: on large graphs, k-hop path queries can be expensive even for small values of k</vt:lpstr>
      <vt:lpstr>Problem: one size does not fit all</vt:lpstr>
      <vt:lpstr>Problem: one size does not fit all</vt:lpstr>
      <vt:lpstr>Key Contributions of this Thesis</vt:lpstr>
      <vt:lpstr>Thesis Outline</vt:lpstr>
      <vt:lpstr>Kaskade: Key Technical Contributions</vt:lpstr>
      <vt:lpstr>Kaskade: Key Technical Contributions</vt:lpstr>
      <vt:lpstr>What is the Graph Data Model in Databases?</vt:lpstr>
      <vt:lpstr>What is a Graph Query?</vt:lpstr>
      <vt:lpstr>What is a Graph View?</vt:lpstr>
      <vt:lpstr>Key Insight: exploit regular structure in graphs to improve query performance</vt:lpstr>
      <vt:lpstr>Key Insight: exploit regular structure in graphs to improve query performance</vt:lpstr>
      <vt:lpstr>Problem Statement</vt:lpstr>
      <vt:lpstr>Kaskade: Graph Views for Efficient Graph Analytics</vt:lpstr>
      <vt:lpstr>Graph view example: 2-hop connectors on data lineage graph</vt:lpstr>
      <vt:lpstr>Graph view example: 2-hop connectors on data lineage graph</vt:lpstr>
      <vt:lpstr>Graph view example: 2-hop connectors on data lineage graph</vt:lpstr>
      <vt:lpstr>Example: input data size reduction when using graph views to answer “blast radius” query</vt:lpstr>
      <vt:lpstr>Kaskade: Graph Views for Efficient Graph Analytics</vt:lpstr>
      <vt:lpstr>Kaskade: a system for graph query optimization using graph views</vt:lpstr>
      <vt:lpstr>Kaskade: a system for graph query optimization using graph views</vt:lpstr>
      <vt:lpstr>Kaskade: a system for graph query optimization using graph views</vt:lpstr>
      <vt:lpstr>PowerPoint Presentation</vt:lpstr>
      <vt:lpstr>Graph view templates define the possible views we consider</vt:lpstr>
      <vt:lpstr>PowerPoint Presentation</vt:lpstr>
      <vt:lpstr>Constraints are regular patterns imposed by the graph’s schema and query</vt:lpstr>
      <vt:lpstr>PowerPoint Presentation</vt:lpstr>
      <vt:lpstr>Problem formulation: finding graph views as a Boolean satisfiability problem</vt:lpstr>
      <vt:lpstr>Problem formulation: finding graph views as a Boolean satisfiability problem</vt:lpstr>
      <vt:lpstr>Problem formulation: finding graph views as a Boolean satisfiability problem</vt:lpstr>
      <vt:lpstr>Recap: Constraint-based view enumeration</vt:lpstr>
      <vt:lpstr>Recap: Constraint-based view enumeration</vt:lpstr>
      <vt:lpstr>Recap: Constraint-based view enumeration</vt:lpstr>
      <vt:lpstr>Constraint-based view enumeration:  Why do we need a cost model?</vt:lpstr>
      <vt:lpstr>Experimental Results</vt:lpstr>
      <vt:lpstr>Example gains in size reduction</vt:lpstr>
      <vt:lpstr>Example gains in size reduction</vt:lpstr>
      <vt:lpstr>Example gains in size reduction</vt:lpstr>
      <vt:lpstr>Example gains in query runtime</vt:lpstr>
      <vt:lpstr>Kaskade: Key Technical Contributions</vt:lpstr>
      <vt:lpstr>Kaskade: Misc. Contributions</vt:lpstr>
      <vt:lpstr>Thesis Outline</vt:lpstr>
      <vt:lpstr>Kairos: Key Technical Contributions</vt:lpstr>
      <vt:lpstr>What is a temporal graph?</vt:lpstr>
      <vt:lpstr>But really, why temporal graphs?</vt:lpstr>
      <vt:lpstr>Why do we care about temporal graphs? Certain questions answered incorrectly without time info</vt:lpstr>
      <vt:lpstr>Why do we care about temporal graphs? Certain questions answered incorrectly without time info</vt:lpstr>
      <vt:lpstr>Kairos: Key Technical Contributions</vt:lpstr>
      <vt:lpstr>Categories of temporal graph analytics tasks</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Example T. Minimal Path: Earliest Arrival</vt:lpstr>
      <vt:lpstr>Efficient parallel implementations</vt:lpstr>
      <vt:lpstr>Efficient parallel implementations</vt:lpstr>
      <vt:lpstr>Efficient parallel implementations</vt:lpstr>
      <vt:lpstr>Efficient parallel implementations</vt:lpstr>
      <vt:lpstr>Kairos API extends Ligra to temporal setting</vt:lpstr>
      <vt:lpstr>Kairos: Key Technical Contributions</vt:lpstr>
      <vt:lpstr>Problem: efficient graph data layout</vt:lpstr>
      <vt:lpstr>Problem: efficient graph data layout</vt:lpstr>
      <vt:lpstr>Solution: T. Compressed Sparse Row (T-CSR)</vt:lpstr>
      <vt:lpstr>Solution: T. Compressed Sparse Row (T-CSR)</vt:lpstr>
      <vt:lpstr>Solution: T. Compressed Sparse Row (T-CSR)</vt:lpstr>
      <vt:lpstr>Solution: T. Compressed Sparse Row (T-CSR)</vt:lpstr>
      <vt:lpstr>Solution: T. Compressed Sparse Row (T-CSR)</vt:lpstr>
      <vt:lpstr>Solution: T. Compressed Sparse Row (T-CSR)</vt:lpstr>
      <vt:lpstr>Problem: T-CSR still requires linear scan</vt:lpstr>
      <vt:lpstr>Solution: T. Graph Edge Registry (TGER)</vt:lpstr>
      <vt:lpstr>Solution: T. Graph Edge Registry (TGER)</vt:lpstr>
      <vt:lpstr>Solution: T. Graph Edge Registry (TGER)</vt:lpstr>
      <vt:lpstr>Solution: T. Graph Edge Registry (TGER)</vt:lpstr>
      <vt:lpstr>TGER supports 3-sided queries in log(n) + k</vt:lpstr>
      <vt:lpstr>TGER supports 3-sided queries in log(n) + k</vt:lpstr>
      <vt:lpstr>TGER supports 3-sided queries in log(n) + k</vt:lpstr>
      <vt:lpstr>TGER supports 3-sided queries in log(n) + k</vt:lpstr>
      <vt:lpstr>Problem: scan vs index trade-off</vt:lpstr>
      <vt:lpstr>Solution: Selective Indexing</vt:lpstr>
      <vt:lpstr>Solution: Selective Indexing</vt:lpstr>
      <vt:lpstr>Solution: Selective Indexing</vt:lpstr>
      <vt:lpstr>Selective Indexing: Cost Model</vt:lpstr>
      <vt:lpstr>Experimental Results (see thesis for more)</vt:lpstr>
      <vt:lpstr>Experimental Results (see thesis for more)</vt:lpstr>
      <vt:lpstr>Experimental Results (see thesis for more)</vt:lpstr>
      <vt:lpstr>Experimental Results (see thesis for more)</vt:lpstr>
      <vt:lpstr>Kairos Contributions</vt:lpstr>
      <vt:lpstr>Future Work</vt:lpstr>
      <vt:lpstr>Acknowledgements (Sam and Julian)</vt:lpstr>
      <vt:lpstr>Acknowledgements (Committee + Collabs)</vt:lpstr>
      <vt:lpstr>Acknowledgements (MIT DSG)</vt:lpstr>
      <vt:lpstr>Acknowledgements (MIT + Friends)</vt:lpstr>
      <vt:lpstr>Acknowledgements (Family)</vt:lpstr>
      <vt:lpstr>THANK YOU!</vt:lpstr>
      <vt:lpstr>K-hop path query example: Job “blast radius” over machine generated lineage graphs</vt:lpstr>
      <vt:lpstr>K-hop path query example: Job “blast radius” over machine generated lineage graphs</vt:lpstr>
      <vt:lpstr>K-hop path query example: Job “blast radius” over machine generated lineage graphs</vt:lpstr>
      <vt:lpstr>K-hop path query example: Job “blast radius” over machine generated lineage graphs</vt:lpstr>
      <vt:lpstr>K-hop path query example: Job “blast radius” over machine generated lineage graphs</vt:lpstr>
      <vt:lpstr>Problem formulation: finding graph views as a satisfiability problem</vt:lpstr>
      <vt:lpstr>Constraint-based view enumeration: Query and schema fact extraction</vt:lpstr>
      <vt:lpstr>Constraint-based view enumeration:  Inferring view candidates</vt:lpstr>
      <vt:lpstr>Cost Model for Graph Views:  Structural Properties Guide View Size Estimation</vt:lpstr>
      <vt:lpstr>Cost Model for Graph Views:  Structural Properties Guide View Size Estimation</vt:lpstr>
      <vt:lpstr>Cost Model for Graph Views:  Structural Properties Guide View Size Estimation</vt:lpstr>
      <vt:lpstr>Cost Model for Graph Views:  Structural Properties Guide View Size Estimation</vt:lpstr>
      <vt:lpstr>Cost Model for Graph Views:  Structural Properties Guide View Size Estimation</vt:lpstr>
      <vt:lpstr>Cost Model for Graph Views:  Structural Properties Guide View Size Estimation</vt:lpstr>
      <vt:lpstr>Cost Model for Graph Views:  Structural Properties Guide View Size Estimation</vt:lpstr>
      <vt:lpstr>Cost Model for Graph Views:  Structural Properties Guide View Size Estimation</vt:lpstr>
      <vt:lpstr>Cost Model for Graph Views:  Structural Properties Guide View Size Estimation</vt:lpstr>
      <vt:lpstr>Cost Model: K-Hop Connector Size Estimator</vt:lpstr>
      <vt:lpstr>Datasets</vt:lpstr>
      <vt:lpstr>Query Workload</vt:lpstr>
      <vt:lpstr>Query runtimes for rewrites over summarizer and and over 2-hop connector views</vt:lpstr>
      <vt:lpstr>Query runtimes for rewrites over summarizer and and over 2-hop connector views</vt:lpstr>
      <vt:lpstr>Query runtimes for rewrites over summarizer and and over 2-hop connector views</vt:lpstr>
      <vt:lpstr>K-hop path query example: Job “blast radius” over machine generated lineage graphs</vt:lpstr>
      <vt:lpstr>Real-world graphs are skewed (degree distr.)</vt:lpstr>
      <vt:lpstr>Real-world graphs are skewed (degree distr.)</vt:lpstr>
      <vt:lpstr>Real-world graphs are skewed (duration &amp; iat)</vt:lpstr>
      <vt:lpstr>Why do we care about temporal graphs? Certain questions answered incorrectly without time info</vt:lpstr>
      <vt:lpstr>Is TGER sufficient for retrieving vertex’s neighbors in all temporal walks of interest?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Joana Trindade</cp:lastModifiedBy>
  <cp:revision>2176</cp:revision>
  <cp:lastPrinted>2021-09-21T13:47:40Z</cp:lastPrinted>
  <dcterms:created xsi:type="dcterms:W3CDTF">2017-06-27T17:15:38Z</dcterms:created>
  <dcterms:modified xsi:type="dcterms:W3CDTF">2024-01-27T23:57:54Z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t-jomato@microsoft.com</vt:lpwstr>
  </property>
  <property fmtid="{D5CDD505-2E9C-101B-9397-08002B2CF9AE}" pid="6" name="MSIP_Label_f42aa342-8706-4288-bd11-ebb85995028c_SetDate">
    <vt:lpwstr>2017-07-24T13:35:54.4738567-07:00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